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9933"/>
    <a:srgbClr val="FF6600"/>
    <a:srgbClr val="FF3399"/>
    <a:srgbClr val="FF00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EC1256-F4C4-4AA1-9DBF-69A694E1D388}" type="datetimeFigureOut">
              <a:rPr lang="ru-RU" smtClean="0"/>
              <a:t>30.12.2016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A53539B-FB29-4CBB-81B4-5846BA1A3EF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28.xml"/><Relationship Id="rId18" Type="http://schemas.openxmlformats.org/officeDocument/2006/relationships/slide" Target="slide10.xml"/><Relationship Id="rId26" Type="http://schemas.openxmlformats.org/officeDocument/2006/relationships/slide" Target="slide20.xml"/><Relationship Id="rId39" Type="http://schemas.openxmlformats.org/officeDocument/2006/relationships/slide" Target="slide35.xml"/><Relationship Id="rId3" Type="http://schemas.openxmlformats.org/officeDocument/2006/relationships/slide" Target="slide4.xml"/><Relationship Id="rId21" Type="http://schemas.openxmlformats.org/officeDocument/2006/relationships/slide" Target="slide31.xml"/><Relationship Id="rId34" Type="http://schemas.openxmlformats.org/officeDocument/2006/relationships/slide" Target="slide37.xml"/><Relationship Id="rId42" Type="http://schemas.openxmlformats.org/officeDocument/2006/relationships/slide" Target="slide18.xml"/><Relationship Id="rId7" Type="http://schemas.openxmlformats.org/officeDocument/2006/relationships/slide" Target="slide8.xml"/><Relationship Id="rId12" Type="http://schemas.openxmlformats.org/officeDocument/2006/relationships/slide" Target="slide33.xml"/><Relationship Id="rId17" Type="http://schemas.openxmlformats.org/officeDocument/2006/relationships/slide" Target="slide16.xml"/><Relationship Id="rId25" Type="http://schemas.openxmlformats.org/officeDocument/2006/relationships/slide" Target="slide19.xml"/><Relationship Id="rId33" Type="http://schemas.openxmlformats.org/officeDocument/2006/relationships/slide" Target="slide44.xml"/><Relationship Id="rId38" Type="http://schemas.openxmlformats.org/officeDocument/2006/relationships/slide" Target="slide30.xml"/><Relationship Id="rId2" Type="http://schemas.openxmlformats.org/officeDocument/2006/relationships/slide" Target="slide3.xml"/><Relationship Id="rId16" Type="http://schemas.openxmlformats.org/officeDocument/2006/relationships/slide" Target="slide21.xml"/><Relationship Id="rId20" Type="http://schemas.openxmlformats.org/officeDocument/2006/relationships/slide" Target="slide38.xml"/><Relationship Id="rId29" Type="http://schemas.openxmlformats.org/officeDocument/2006/relationships/slide" Target="slide36.xml"/><Relationship Id="rId41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34.xml"/><Relationship Id="rId24" Type="http://schemas.openxmlformats.org/officeDocument/2006/relationships/slide" Target="slide26.xml"/><Relationship Id="rId32" Type="http://schemas.openxmlformats.org/officeDocument/2006/relationships/slide" Target="slide43.xml"/><Relationship Id="rId37" Type="http://schemas.openxmlformats.org/officeDocument/2006/relationships/slide" Target="slide29.xml"/><Relationship Id="rId40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22.xml"/><Relationship Id="rId23" Type="http://schemas.openxmlformats.org/officeDocument/2006/relationships/slide" Target="slide25.xml"/><Relationship Id="rId28" Type="http://schemas.openxmlformats.org/officeDocument/2006/relationships/slide" Target="slide14.xml"/><Relationship Id="rId36" Type="http://schemas.openxmlformats.org/officeDocument/2006/relationships/slide" Target="slide23.xml"/><Relationship Id="rId10" Type="http://schemas.openxmlformats.org/officeDocument/2006/relationships/slide" Target="slide39.xml"/><Relationship Id="rId19" Type="http://schemas.openxmlformats.org/officeDocument/2006/relationships/slide" Target="slide15.xml"/><Relationship Id="rId31" Type="http://schemas.openxmlformats.org/officeDocument/2006/relationships/slide" Target="slide42.xml"/><Relationship Id="rId4" Type="http://schemas.openxmlformats.org/officeDocument/2006/relationships/slide" Target="slide5.xml"/><Relationship Id="rId9" Type="http://schemas.openxmlformats.org/officeDocument/2006/relationships/slide" Target="slide40.xml"/><Relationship Id="rId14" Type="http://schemas.openxmlformats.org/officeDocument/2006/relationships/slide" Target="slide27.xml"/><Relationship Id="rId22" Type="http://schemas.openxmlformats.org/officeDocument/2006/relationships/slide" Target="slide32.xml"/><Relationship Id="rId27" Type="http://schemas.openxmlformats.org/officeDocument/2006/relationships/slide" Target="slide13.xml"/><Relationship Id="rId30" Type="http://schemas.openxmlformats.org/officeDocument/2006/relationships/slide" Target="slide41.xml"/><Relationship Id="rId35" Type="http://schemas.openxmlformats.org/officeDocument/2006/relationships/slide" Target="slide24.xml"/><Relationship Id="rId43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8640960" cy="1584176"/>
          </a:xfrm>
        </p:spPr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anose="02040502050405020303" pitchFamily="18" charset="0"/>
              </a:rPr>
              <a:t> 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«По следам прочитанных произведений»</a:t>
            </a:r>
            <a:endParaRPr lang="ru-RU" sz="4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2338388" cy="25923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3503959"/>
            <a:ext cx="54006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Викторина по рассказу </a:t>
            </a:r>
          </a:p>
          <a:p>
            <a:r>
              <a:rPr lang="ru-RU" altLang="ru-RU" sz="3200" b="1" dirty="0" smtClean="0"/>
              <a:t>И. С. Тургенева «Муму»</a:t>
            </a:r>
            <a:endParaRPr lang="ru-RU" alt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4581177"/>
            <a:ext cx="2088232" cy="2016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221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404551" y="2060848"/>
            <a:ext cx="817332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3200" b="1" i="1" dirty="0" smtClean="0"/>
              <a:t>«…любил </a:t>
            </a:r>
            <a:r>
              <a:rPr lang="ru-RU" sz="3200" b="1" i="1" dirty="0"/>
              <a:t>во всем порядок; даже петухи при нем не смели драться..." 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5698498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             Герасим</a:t>
            </a:r>
            <a:endParaRPr lang="ru-RU" altLang="ru-RU" sz="32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37574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УЗНАЙ ГЕРОЯ… 20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Объект 1"/>
          <p:cNvSpPr txBox="1">
            <a:spLocks/>
          </p:cNvSpPr>
          <p:nvPr/>
        </p:nvSpPr>
        <p:spPr>
          <a:xfrm>
            <a:off x="448573" y="1412776"/>
            <a:ext cx="8381972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1"/>
                </a:solidFill>
              </a:rPr>
              <a:t>Узнайте, о каком герое идёт речь</a:t>
            </a:r>
          </a:p>
          <a:p>
            <a:pPr marL="18288" indent="0"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04864"/>
            <a:ext cx="2925757" cy="3724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73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683568" y="2204865"/>
            <a:ext cx="7746894" cy="2501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2800" b="1" dirty="0" smtClean="0"/>
              <a:t>« С ранней молодости её держали в чёрном теле; работала она за двоих, а ласки никакой никогда не видала, одевали её плохо…»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5698498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             Татьяна</a:t>
            </a:r>
            <a:endParaRPr lang="ru-RU" altLang="ru-RU" sz="3200" b="1" dirty="0"/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437574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УЗНАЙ ГЕРОЯ…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Объект 1"/>
          <p:cNvSpPr txBox="1">
            <a:spLocks/>
          </p:cNvSpPr>
          <p:nvPr/>
        </p:nvSpPr>
        <p:spPr>
          <a:xfrm>
            <a:off x="448573" y="1196752"/>
            <a:ext cx="8381972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1"/>
                </a:solidFill>
              </a:rPr>
              <a:t>Узнайте, о каком герое идёт речь</a:t>
            </a:r>
          </a:p>
          <a:p>
            <a:pPr marL="18288" indent="0"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4590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530857" y="2420888"/>
            <a:ext cx="7920880" cy="1656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2800" b="1" dirty="0" smtClean="0"/>
              <a:t> « … почитал себя существом обиженным и неоценённым по достоинству, человеком образованным и столичным…»</a:t>
            </a:r>
            <a:endParaRPr 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437574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УЗНАЙ ГЕРОЯ… 40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Объект 1"/>
          <p:cNvSpPr txBox="1">
            <a:spLocks/>
          </p:cNvSpPr>
          <p:nvPr/>
        </p:nvSpPr>
        <p:spPr>
          <a:xfrm>
            <a:off x="448573" y="1196752"/>
            <a:ext cx="8381972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1"/>
                </a:solidFill>
              </a:rPr>
              <a:t>Узнайте, о каком герое идёт речь</a:t>
            </a:r>
          </a:p>
          <a:p>
            <a:pPr marL="18288" indent="0"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5698498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             Капитон Климов</a:t>
            </a:r>
            <a:endParaRPr lang="ru-RU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9243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683568" y="2564904"/>
            <a:ext cx="792088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2800" b="1" dirty="0" smtClean="0"/>
              <a:t> «…до самого вечера была не в духе, ни с кем не разговаривала, не играла в карты и ночь дурно провела»</a:t>
            </a:r>
            <a:endParaRPr 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437574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УЗНАЙ ГЕРОЯ… 50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Объект 1"/>
          <p:cNvSpPr txBox="1">
            <a:spLocks/>
          </p:cNvSpPr>
          <p:nvPr/>
        </p:nvSpPr>
        <p:spPr>
          <a:xfrm>
            <a:off x="448573" y="1196752"/>
            <a:ext cx="8381972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1"/>
                </a:solidFill>
              </a:rPr>
              <a:t>Узнайте, о каком герое идёт речь</a:t>
            </a:r>
          </a:p>
          <a:p>
            <a:pPr marL="18288" indent="0"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5698498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             барыня </a:t>
            </a:r>
            <a:endParaRPr lang="ru-RU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6651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741119" y="2202431"/>
            <a:ext cx="7385798" cy="2721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2800" b="1" dirty="0" smtClean="0">
                <a:effectLst/>
              </a:rPr>
              <a:t> </a:t>
            </a:r>
            <a:endParaRPr lang="ru-RU" sz="2800" dirty="0">
              <a:effectLst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1247" y="5732516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   Муму</a:t>
            </a:r>
            <a:endParaRPr lang="ru-RU" altLang="ru-RU" sz="32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37574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УЗНАЙ ГЕРОЯ…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Объект 1"/>
          <p:cNvSpPr txBox="1">
            <a:spLocks/>
          </p:cNvSpPr>
          <p:nvPr/>
        </p:nvSpPr>
        <p:spPr>
          <a:xfrm>
            <a:off x="448573" y="1196752"/>
            <a:ext cx="8381972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1"/>
                </a:solidFill>
              </a:rPr>
              <a:t>Узнайте, о каком герое идёт речь</a:t>
            </a:r>
          </a:p>
          <a:p>
            <a:pPr marL="18288" indent="0"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2800" b="1" dirty="0"/>
          </a:p>
        </p:txBody>
      </p:sp>
      <p:sp>
        <p:nvSpPr>
          <p:cNvPr id="12" name="Объект 1"/>
          <p:cNvSpPr txBox="1">
            <a:spLocks/>
          </p:cNvSpPr>
          <p:nvPr/>
        </p:nvSpPr>
        <p:spPr>
          <a:xfrm>
            <a:off x="683568" y="2564904"/>
            <a:ext cx="792088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2800" b="1" dirty="0" smtClean="0"/>
              <a:t> «…было всего недели три, глаза  у ней прорезались недавно; один глаз даже казался немножко больше другого; она ещё не умела пить из чашки и только дрожала и щурилась»</a:t>
            </a:r>
            <a:endParaRPr lang="ru-RU" sz="28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021756"/>
            <a:ext cx="4896544" cy="3883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59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467543" y="1196752"/>
            <a:ext cx="8363001" cy="4248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Чей портрет?</a:t>
            </a:r>
          </a:p>
          <a:p>
            <a:pPr marL="18288" indent="0">
              <a:buNone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accent6"/>
                </a:solidFill>
              </a:rPr>
              <a:t>«Прищурил </a:t>
            </a:r>
            <a:r>
              <a:rPr lang="ru-RU" sz="2800" b="1" dirty="0">
                <a:solidFill>
                  <a:schemeClr val="accent6"/>
                </a:solidFill>
              </a:rPr>
              <a:t>немного свои оловянные глазки, но не опустил их, даже усмехнулся слегка и провел рукой по своим белесоватым волосам, которые так и ерошились во все стороны..." </a:t>
            </a:r>
            <a:r>
              <a:rPr lang="ru-RU" sz="2800" b="1" dirty="0" smtClean="0">
                <a:solidFill>
                  <a:schemeClr val="accent6"/>
                </a:solidFill>
              </a:rPr>
              <a:t>"...окинул </a:t>
            </a:r>
            <a:r>
              <a:rPr lang="ru-RU" sz="2800" b="1" dirty="0">
                <a:solidFill>
                  <a:schemeClr val="accent6"/>
                </a:solidFill>
              </a:rPr>
              <a:t>спокойным взором свой истасканный и оборванный сюртук, свои заплатанные панталоны, с особенным вниманием посмотрел на свои дырявые сапоги, особенно тот, об носок которого так щеголевато опиралась его правая ножка..." »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3204" y="5563298"/>
            <a:ext cx="46085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Башмачник Капитон</a:t>
            </a:r>
            <a:endParaRPr lang="ru-RU" altLang="ru-RU" sz="3200" b="1" dirty="0"/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437574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Портрет ГЕРОЯ… 10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782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5329165"/>
            <a:ext cx="46085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Муму</a:t>
            </a:r>
            <a:endParaRPr lang="ru-RU" altLang="ru-RU" sz="3200" b="1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467544" y="1196752"/>
            <a:ext cx="7848872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Чей портрет?</a:t>
            </a:r>
          </a:p>
          <a:p>
            <a:pPr marL="18288" indent="0">
              <a:buNone/>
            </a:pPr>
            <a:r>
              <a:rPr lang="ru-RU" b="1" dirty="0" smtClean="0">
                <a:solidFill>
                  <a:schemeClr val="accent6"/>
                </a:solidFill>
              </a:rPr>
              <a:t> </a:t>
            </a:r>
            <a:r>
              <a:rPr lang="ru-RU" altLang="ru-RU" sz="2800" b="1" dirty="0" smtClean="0">
                <a:solidFill>
                  <a:schemeClr val="accent6"/>
                </a:solidFill>
              </a:rPr>
              <a:t> </a:t>
            </a:r>
            <a:r>
              <a:rPr lang="ru-RU" altLang="ru-RU" sz="2800" b="1" dirty="0">
                <a:solidFill>
                  <a:schemeClr val="accent6"/>
                </a:solidFill>
              </a:rPr>
              <a:t>"...Первое время она была очень слаба, тщедушна и собой некрасива</a:t>
            </a:r>
            <a:r>
              <a:rPr lang="ru-RU" altLang="ru-RU" sz="2800" b="1" dirty="0" smtClean="0">
                <a:solidFill>
                  <a:schemeClr val="accent6"/>
                </a:solidFill>
              </a:rPr>
              <a:t>...«; </a:t>
            </a:r>
            <a:r>
              <a:rPr lang="ru-RU" altLang="ru-RU" sz="2800" b="1" dirty="0">
                <a:solidFill>
                  <a:schemeClr val="accent6"/>
                </a:solidFill>
              </a:rPr>
              <a:t>"...месяцев через восемь, благодаря неусыпным попечениям своего спасителя, превратилась в очень ладную собачку испанской породы, с длинными ушами, пушистым хвостом в виде трубы и большими выразительными глазами..." 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37574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Портрет ГЕРОЯ…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543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0511" y="5323678"/>
            <a:ext cx="554461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Прачка Татьяна</a:t>
            </a:r>
            <a:endParaRPr lang="ru-RU" altLang="ru-RU" sz="2800" b="1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22601" y="1340768"/>
            <a:ext cx="8821399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Чей портрет?  </a:t>
            </a:r>
          </a:p>
          <a:p>
            <a:pPr marL="18288" indent="0">
              <a:buNone/>
            </a:pPr>
            <a:r>
              <a:rPr lang="ru-RU" sz="3200" b="1" dirty="0">
                <a:solidFill>
                  <a:schemeClr val="accent6"/>
                </a:solidFill>
              </a:rPr>
              <a:t> </a:t>
            </a:r>
            <a:r>
              <a:rPr lang="ru-RU" sz="2800" b="1" dirty="0">
                <a:solidFill>
                  <a:schemeClr val="accent6"/>
                </a:solidFill>
              </a:rPr>
              <a:t>"...женщина лет двадцати восьми, маленькая, худая, белокурая, с родинками на левой щеке. </a:t>
            </a:r>
            <a:r>
              <a:rPr lang="ru-RU" sz="2800" b="1" dirty="0" smtClean="0">
                <a:solidFill>
                  <a:schemeClr val="accent6"/>
                </a:solidFill>
              </a:rPr>
              <a:t>Когда‑то </a:t>
            </a:r>
            <a:r>
              <a:rPr lang="ru-RU" sz="2800" b="1" dirty="0">
                <a:solidFill>
                  <a:schemeClr val="accent6"/>
                </a:solidFill>
              </a:rPr>
              <a:t>она слыла красавицей, но красота с нее очень скоро </a:t>
            </a:r>
            <a:r>
              <a:rPr lang="ru-RU" sz="2800" b="1" dirty="0" smtClean="0">
                <a:solidFill>
                  <a:schemeClr val="accent6"/>
                </a:solidFill>
              </a:rPr>
              <a:t>соскочила..." 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Портрет ГЕРОЯ… 30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207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5402619"/>
            <a:ext cx="3600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Дворецкий Гаврила</a:t>
            </a:r>
            <a:endParaRPr lang="ru-RU" altLang="ru-RU" sz="32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Портрет ГЕРОЯ…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180705" y="1124744"/>
            <a:ext cx="8821399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Чей портрет?  </a:t>
            </a:r>
          </a:p>
          <a:p>
            <a:pPr marL="18288" indent="0">
              <a:buNone/>
            </a:pPr>
            <a:r>
              <a:rPr lang="ru-RU" sz="3200" b="1" dirty="0">
                <a:solidFill>
                  <a:schemeClr val="accent6"/>
                </a:solidFill>
              </a:rPr>
              <a:t>"...судя по одним его желтым глазкам и утиному носу, сама судьба, казалось, определила быть начальствующим лицом..." </a:t>
            </a:r>
            <a:endParaRPr lang="ru-RU" sz="28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87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995173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Степан</a:t>
            </a:r>
            <a:endParaRPr lang="ru-RU" altLang="ru-RU" sz="2800" b="1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215098" y="1196752"/>
            <a:ext cx="8101318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Чей портрет?</a:t>
            </a:r>
          </a:p>
          <a:p>
            <a:pPr marL="18288" indent="0">
              <a:buNone/>
            </a:pPr>
            <a:r>
              <a:rPr lang="ru-RU" sz="3200" b="1" i="1" dirty="0" smtClean="0">
                <a:solidFill>
                  <a:schemeClr val="accent6"/>
                </a:solidFill>
              </a:rPr>
              <a:t>« .. Дюжий парень, состоявший в должности  лакея…»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Портрет ГЕРОЯ… 50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070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687980"/>
              </p:ext>
            </p:extLst>
          </p:nvPr>
        </p:nvGraphicFramePr>
        <p:xfrm>
          <a:off x="92988" y="382907"/>
          <a:ext cx="8817543" cy="6185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9340"/>
                <a:gridCol w="775548"/>
                <a:gridCol w="1078531"/>
                <a:gridCol w="1078531"/>
                <a:gridCol w="1078531"/>
                <a:gridCol w="1078531"/>
                <a:gridCol w="1078531"/>
              </a:tblGrid>
              <a:tr h="862654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Объяснялки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694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Узнай героя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46455">
                <a:tc>
                  <a:txBody>
                    <a:bodyPr/>
                    <a:lstStyle/>
                    <a:p>
                      <a:pPr algn="l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Портрет </a:t>
                      </a:r>
                    </a:p>
                    <a:p>
                      <a:pPr algn="l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героя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7862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Иллюстрации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786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Кто из </a:t>
                      </a:r>
                    </a:p>
                    <a:p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героев?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786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chemeClr val="tx1"/>
                          </a:solidFill>
                        </a:rPr>
                        <a:t>Кто сказал</a:t>
                      </a:r>
                      <a:endParaRPr lang="ru-RU" sz="28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86827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b="1" i="1" dirty="0" smtClean="0">
                          <a:solidFill>
                            <a:schemeClr val="tx1"/>
                          </a:solidFill>
                        </a:rPr>
                        <a:t>Детали</a:t>
                      </a:r>
                      <a:endParaRPr lang="ru-RU" sz="28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  <a:alpha val="7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643174" y="357166"/>
            <a:ext cx="914400" cy="8429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2" action="ppaction://hlinksldjump"/>
              </a:rPr>
              <a:t>10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643306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3" action="ppaction://hlinksldjump"/>
              </a:rPr>
              <a:t>20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4714876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4" action="ppaction://hlinksldjump"/>
              </a:rPr>
              <a:t>30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5715008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5" action="ppaction://hlinksldjump"/>
              </a:rPr>
              <a:t>40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>
            <a:hlinkClick r:id="rId6" action="ppaction://hlinksldjump"/>
          </p:cNvPr>
          <p:cNvSpPr/>
          <p:nvPr/>
        </p:nvSpPr>
        <p:spPr>
          <a:xfrm>
            <a:off x="6715140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6" action="ppaction://hlinksldjump"/>
              </a:rPr>
              <a:t>50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>
            <a:hlinkClick r:id="rId7" action="ppaction://hlinksldjump"/>
          </p:cNvPr>
          <p:cNvSpPr/>
          <p:nvPr/>
        </p:nvSpPr>
        <p:spPr>
          <a:xfrm>
            <a:off x="7786710" y="357166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7" action="ppaction://hlinksldjump"/>
              </a:rPr>
              <a:t>60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2643174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8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3643306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9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2643174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0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3643306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1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2643174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2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3656971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3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2643174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4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3656971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5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2643174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6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>
            <a:hlinkClick r:id="rId17" action="ppaction://hlinksldjump"/>
          </p:cNvPr>
          <p:cNvSpPr/>
          <p:nvPr/>
        </p:nvSpPr>
        <p:spPr>
          <a:xfrm>
            <a:off x="3643306" y="2071678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7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>
            <a:hlinkClick r:id="rId18" action="ppaction://hlinksldjump"/>
          </p:cNvPr>
          <p:cNvSpPr/>
          <p:nvPr/>
        </p:nvSpPr>
        <p:spPr>
          <a:xfrm>
            <a:off x="3643306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8" action="ppaction://hlinksldjump"/>
              </a:rPr>
              <a:t>20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>
            <a:hlinkClick r:id="rId19" action="ppaction://hlinksldjump"/>
          </p:cNvPr>
          <p:cNvSpPr/>
          <p:nvPr/>
        </p:nvSpPr>
        <p:spPr>
          <a:xfrm>
            <a:off x="2643174" y="2071678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19" action="ppaction://hlinksldjump"/>
              </a:rPr>
              <a:t>10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>
            <a:hlinkClick r:id="rId20" action="ppaction://hlinksldjump"/>
          </p:cNvPr>
          <p:cNvSpPr/>
          <p:nvPr/>
        </p:nvSpPr>
        <p:spPr>
          <a:xfrm>
            <a:off x="7786710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0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>
            <a:hlinkClick r:id="rId21" action="ppaction://hlinksldjump"/>
          </p:cNvPr>
          <p:cNvSpPr/>
          <p:nvPr/>
        </p:nvSpPr>
        <p:spPr>
          <a:xfrm>
            <a:off x="6715140" y="3786190"/>
            <a:ext cx="985838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1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>
            <a:hlinkClick r:id="rId22" action="ppaction://hlinksldjump"/>
          </p:cNvPr>
          <p:cNvSpPr/>
          <p:nvPr/>
        </p:nvSpPr>
        <p:spPr>
          <a:xfrm>
            <a:off x="7786710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2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>
            <a:hlinkClick r:id="rId23" action="ppaction://hlinksldjump"/>
          </p:cNvPr>
          <p:cNvSpPr/>
          <p:nvPr/>
        </p:nvSpPr>
        <p:spPr>
          <a:xfrm>
            <a:off x="6715140" y="2928934"/>
            <a:ext cx="985838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3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6" name="Скругленный прямоугольник 25">
            <a:hlinkClick r:id="rId24" action="ppaction://hlinksldjump"/>
          </p:cNvPr>
          <p:cNvSpPr/>
          <p:nvPr/>
        </p:nvSpPr>
        <p:spPr>
          <a:xfrm>
            <a:off x="7786710" y="2928934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4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7" name="Скругленный прямоугольник 26">
            <a:hlinkClick r:id="rId25" action="ppaction://hlinksldjump"/>
          </p:cNvPr>
          <p:cNvSpPr/>
          <p:nvPr/>
        </p:nvSpPr>
        <p:spPr>
          <a:xfrm>
            <a:off x="6715140" y="2071678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5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8" name="Скругленный прямоугольник 27">
            <a:hlinkClick r:id="rId26" action="ppaction://hlinksldjump"/>
          </p:cNvPr>
          <p:cNvSpPr/>
          <p:nvPr/>
        </p:nvSpPr>
        <p:spPr>
          <a:xfrm>
            <a:off x="7786710" y="2071678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6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9" name="Скругленный прямоугольник 28">
            <a:hlinkClick r:id="rId27" action="ppaction://hlinksldjump"/>
          </p:cNvPr>
          <p:cNvSpPr/>
          <p:nvPr/>
        </p:nvSpPr>
        <p:spPr>
          <a:xfrm>
            <a:off x="6715140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7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0" name="Скругленный прямоугольник 29">
            <a:hlinkClick r:id="rId28" action="ppaction://hlinksldjump"/>
          </p:cNvPr>
          <p:cNvSpPr/>
          <p:nvPr/>
        </p:nvSpPr>
        <p:spPr>
          <a:xfrm>
            <a:off x="7786710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8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1" name="Скругленный прямоугольник 30">
            <a:hlinkClick r:id="rId29" action="ppaction://hlinksldjump"/>
          </p:cNvPr>
          <p:cNvSpPr/>
          <p:nvPr/>
        </p:nvSpPr>
        <p:spPr>
          <a:xfrm>
            <a:off x="5715008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29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2" name="Скругленный прямоугольник 31">
            <a:hlinkClick r:id="rId30" action="ppaction://hlinksldjump"/>
          </p:cNvPr>
          <p:cNvSpPr/>
          <p:nvPr/>
        </p:nvSpPr>
        <p:spPr>
          <a:xfrm>
            <a:off x="4714876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0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3" name="Скругленный прямоугольник 32">
            <a:hlinkClick r:id="rId31" action="ppaction://hlinksldjump"/>
          </p:cNvPr>
          <p:cNvSpPr/>
          <p:nvPr/>
        </p:nvSpPr>
        <p:spPr>
          <a:xfrm>
            <a:off x="5715008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1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4" name="Скругленный прямоугольник 33">
            <a:hlinkClick r:id="rId32" action="ppaction://hlinksldjump"/>
          </p:cNvPr>
          <p:cNvSpPr/>
          <p:nvPr/>
        </p:nvSpPr>
        <p:spPr>
          <a:xfrm>
            <a:off x="6786578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2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5" name="Скругленный прямоугольник 34">
            <a:hlinkClick r:id="rId33" action="ppaction://hlinksldjump"/>
          </p:cNvPr>
          <p:cNvSpPr/>
          <p:nvPr/>
        </p:nvSpPr>
        <p:spPr>
          <a:xfrm>
            <a:off x="7786710" y="5643578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3" action="ppaction://hlinksldjump"/>
              </a:rPr>
              <a:t>60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>
            <a:hlinkClick r:id="rId34" action="ppaction://hlinksldjump"/>
          </p:cNvPr>
          <p:cNvSpPr/>
          <p:nvPr/>
        </p:nvSpPr>
        <p:spPr>
          <a:xfrm>
            <a:off x="6786578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4" action="ppaction://hlinksldjump"/>
              </a:rPr>
              <a:t>50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7" name="Скругленный прямоугольник 36">
            <a:hlinkClick r:id="rId35" action="ppaction://hlinksldjump"/>
          </p:cNvPr>
          <p:cNvSpPr/>
          <p:nvPr/>
        </p:nvSpPr>
        <p:spPr>
          <a:xfrm>
            <a:off x="5715008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5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>
            <a:hlinkClick r:id="rId36" action="ppaction://hlinksldjump"/>
          </p:cNvPr>
          <p:cNvSpPr/>
          <p:nvPr/>
        </p:nvSpPr>
        <p:spPr>
          <a:xfrm>
            <a:off x="4714876" y="2857496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6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9" name="Скругленный прямоугольник 38">
            <a:hlinkClick r:id="rId37" action="ppaction://hlinksldjump"/>
          </p:cNvPr>
          <p:cNvSpPr/>
          <p:nvPr/>
        </p:nvSpPr>
        <p:spPr>
          <a:xfrm>
            <a:off x="4714876" y="3786190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7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0" name="Скругленный прямоугольник 39">
            <a:hlinkClick r:id="rId38" action="ppaction://hlinksldjump"/>
          </p:cNvPr>
          <p:cNvSpPr/>
          <p:nvPr/>
        </p:nvSpPr>
        <p:spPr>
          <a:xfrm>
            <a:off x="5715008" y="3857628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8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1" name="Скругленный прямоугольник 40">
            <a:hlinkClick r:id="rId39" action="ppaction://hlinksldjump"/>
          </p:cNvPr>
          <p:cNvSpPr/>
          <p:nvPr/>
        </p:nvSpPr>
        <p:spPr>
          <a:xfrm>
            <a:off x="4714876" y="4714884"/>
            <a:ext cx="914400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39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2" name="Скругленный прямоугольник 41">
            <a:hlinkClick r:id="rId40" action="ppaction://hlinksldjump"/>
          </p:cNvPr>
          <p:cNvSpPr/>
          <p:nvPr/>
        </p:nvSpPr>
        <p:spPr>
          <a:xfrm>
            <a:off x="5715008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0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3" name="Скругленный прямоугольник 42">
            <a:hlinkClick r:id="rId41" action="ppaction://hlinksldjump"/>
          </p:cNvPr>
          <p:cNvSpPr/>
          <p:nvPr/>
        </p:nvSpPr>
        <p:spPr>
          <a:xfrm>
            <a:off x="4714876" y="1214422"/>
            <a:ext cx="914400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1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4" name="Скругленный прямоугольник 43">
            <a:hlinkClick r:id="rId42" action="ppaction://hlinksldjump"/>
          </p:cNvPr>
          <p:cNvSpPr/>
          <p:nvPr/>
        </p:nvSpPr>
        <p:spPr>
          <a:xfrm>
            <a:off x="5715008" y="2071678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2" action="ppaction://hlinksldjump"/>
              </a:rPr>
              <a:t>40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5" name="Скругленный прямоугольник 44">
            <a:hlinkClick r:id="rId43" action="ppaction://hlinksldjump"/>
          </p:cNvPr>
          <p:cNvSpPr/>
          <p:nvPr/>
        </p:nvSpPr>
        <p:spPr>
          <a:xfrm>
            <a:off x="4714876" y="2093316"/>
            <a:ext cx="914400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hlinkClick r:id="rId43" action="ppaction://hlinksldjump"/>
              </a:rPr>
              <a:t>30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2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5206055"/>
            <a:ext cx="46085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   пёс Волчок</a:t>
            </a:r>
            <a:endParaRPr lang="ru-RU" altLang="ru-RU" sz="32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Портрет ГЕРОЯ…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215098" y="1196752"/>
            <a:ext cx="8101318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Чей портрет?</a:t>
            </a:r>
          </a:p>
          <a:p>
            <a:pPr marL="18288" indent="0">
              <a:buNone/>
            </a:pPr>
            <a:r>
              <a:rPr lang="ru-RU" sz="3200" b="1" i="1" dirty="0" smtClean="0">
                <a:solidFill>
                  <a:schemeClr val="accent6"/>
                </a:solidFill>
              </a:rPr>
              <a:t>« .. Старый пёс жёлтого цвета, с бурыми крапинами, никогда не спускали  его с цепи, лежал себе свернувшись в своей конуре и изредка издавал  сиплый, почти беззвучный лай…»</a:t>
            </a:r>
          </a:p>
        </p:txBody>
      </p:sp>
    </p:spTree>
    <p:extLst>
      <p:ext uri="{BB962C8B-B14F-4D97-AF65-F5344CB8AC3E}">
        <p14:creationId xmlns:p14="http://schemas.microsoft.com/office/powerpoint/2010/main" val="27627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5681696"/>
            <a:ext cx="576064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«Татьяна вошла чуть слышно и остановилась у порога»</a:t>
            </a:r>
            <a:endParaRPr lang="ru-RU" altLang="ru-RU" sz="2800" b="1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214106" y="1412776"/>
            <a:ext cx="4737018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Какой эпизод из произведения иллюстрирует данная картинка? 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Иллюстрации… 10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125" y="914400"/>
            <a:ext cx="3765206" cy="4767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03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9493" y="5929330"/>
            <a:ext cx="61206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Капитон и Гаврила</a:t>
            </a:r>
            <a:endParaRPr lang="ru-RU" altLang="ru-RU" sz="32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4006009" y="1268760"/>
            <a:ext cx="482453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Какой эпизод из произведения иллюстрирует данная картинка?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Иллюстрации…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98" y="1190426"/>
            <a:ext cx="3564814" cy="4470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923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5" y="5929330"/>
            <a:ext cx="46085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Герасим с бочкой</a:t>
            </a:r>
            <a:endParaRPr lang="ru-RU" altLang="ru-RU" sz="3200" b="1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181267" y="1232361"/>
            <a:ext cx="3780838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Какой эпизод из произведения демонстрирует данная иллюстрация?</a:t>
            </a:r>
            <a:endParaRPr 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Иллюстрации… 30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136" y="1377234"/>
            <a:ext cx="5050633" cy="39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24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4650265"/>
            <a:ext cx="577103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«Муму стояла подле его стула, спокойно поглядывая на него своими умными глазками»</a:t>
            </a:r>
            <a:endParaRPr lang="ru-RU" altLang="ru-RU" sz="32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66117" y="1228282"/>
            <a:ext cx="4356902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Назовите эпизод из произведения по иллюстрации.</a:t>
            </a: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Иллюстрации…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285" y="1228282"/>
            <a:ext cx="4374260" cy="3424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42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27993" y="5949280"/>
            <a:ext cx="52565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Герасим и дворня</a:t>
            </a:r>
            <a:endParaRPr lang="ru-RU" altLang="ru-RU" sz="32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15098" y="1196752"/>
            <a:ext cx="5148990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Назовите эпизод, изображённый на иллюстрации.</a:t>
            </a: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Иллюстрации… 50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919719"/>
            <a:ext cx="3466457" cy="4462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74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458" y="4640941"/>
            <a:ext cx="424118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Барыня, приживалки, </a:t>
            </a:r>
          </a:p>
          <a:p>
            <a:r>
              <a:rPr lang="ru-RU" altLang="ru-RU" sz="2800" b="1" dirty="0" smtClean="0"/>
              <a:t>Муму.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15098" y="1196752"/>
            <a:ext cx="5148990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/>
              <a:t> </a:t>
            </a:r>
            <a:r>
              <a:rPr lang="ru-RU" sz="3200" b="1" i="1" dirty="0" smtClean="0"/>
              <a:t>Назовите героев, изображённых на иллюстрации.</a:t>
            </a: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Иллюстрации…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60747"/>
            <a:ext cx="3970513" cy="4968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58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5240048"/>
            <a:ext cx="22322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Татьяна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15098" y="1196752"/>
            <a:ext cx="7021198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effectLst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effectLst/>
              </a:rPr>
              <a:t>Кто из героев </a:t>
            </a:r>
            <a:r>
              <a:rPr lang="ru-RU" sz="3200" b="1" dirty="0" smtClean="0">
                <a:effectLst/>
              </a:rPr>
              <a:t>: « Когда  Герасима привезли из деревни, она чуть не обмерла от ужаса при виде его громадной фигуры, всячески старалась не встречаться с ним, даже жмурилась, когда ей случалось пробегать мимо него..»</a:t>
            </a:r>
            <a:endParaRPr lang="ru-RU" sz="3200" dirty="0">
              <a:effectLst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из героев… 10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921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667720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 </a:t>
            </a:r>
            <a:r>
              <a:rPr lang="ru-RU" altLang="ru-RU" sz="2800" b="1" dirty="0" smtClean="0"/>
              <a:t>Герасим и барыня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447564" y="807506"/>
            <a:ext cx="7746314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Кто из  героев изображён на этой иллюстрации?</a:t>
            </a: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из героев…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223" y="1612280"/>
            <a:ext cx="3172225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73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850" y="4544335"/>
            <a:ext cx="43204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Герасим и Муму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215098" y="1196752"/>
            <a:ext cx="4644934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Кто из героев </a:t>
            </a:r>
          </a:p>
          <a:p>
            <a:pPr marL="18288" indent="0">
              <a:buNone/>
            </a:pPr>
            <a:r>
              <a:rPr lang="ru-RU" sz="3200" b="1" i="1" dirty="0" smtClean="0"/>
              <a:t>изображён на </a:t>
            </a:r>
          </a:p>
          <a:p>
            <a:pPr marL="18288" indent="0">
              <a:buNone/>
            </a:pPr>
            <a:r>
              <a:rPr lang="ru-RU" sz="3200" b="1" i="1" dirty="0"/>
              <a:t>и</a:t>
            </a:r>
            <a:r>
              <a:rPr lang="ru-RU" sz="3200" b="1" i="1" dirty="0" smtClean="0"/>
              <a:t>ллюстрации</a:t>
            </a:r>
            <a:r>
              <a:rPr lang="ru-RU" sz="3200" b="1" i="1" dirty="0" smtClean="0"/>
              <a:t>?</a:t>
            </a:r>
            <a:endParaRPr lang="ru-RU" sz="2800" b="1" dirty="0" smtClean="0"/>
          </a:p>
          <a:p>
            <a:pPr marL="18288" indent="0">
              <a:buNone/>
            </a:pP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из героев… 30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52736"/>
            <a:ext cx="3394449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24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9227" y="1412776"/>
            <a:ext cx="8363001" cy="151216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800" b="1" i="1" dirty="0" smtClean="0"/>
              <a:t> Объясните значение слова:  ПРИЖИВАЛКА</a:t>
            </a:r>
          </a:p>
          <a:p>
            <a:endParaRPr lang="ru-RU" sz="3800" b="1" i="1" dirty="0" smtClean="0"/>
          </a:p>
          <a:p>
            <a:pPr marL="18288" indent="0">
              <a:buNone/>
            </a:pPr>
            <a:r>
              <a:rPr lang="ru-RU" dirty="0"/>
              <a:t> 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92888" cy="9144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Объяснялки …10</a:t>
            </a:r>
            <a:endParaRPr lang="ru-RU" sz="48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4437112"/>
            <a:ext cx="60486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dirty="0"/>
              <a:t>бедная женщина, живущая из милости в богатом доме</a:t>
            </a:r>
            <a:endParaRPr lang="ru-RU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7912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5260686"/>
            <a:ext cx="56166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     </a:t>
            </a:r>
            <a:r>
              <a:rPr lang="ru-RU" altLang="ru-RU" sz="3600" b="1" dirty="0" smtClean="0"/>
              <a:t>кастелянша</a:t>
            </a:r>
            <a:endParaRPr lang="ru-RU" altLang="ru-RU" sz="36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15098" y="1196752"/>
            <a:ext cx="6877182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1"/>
                </a:solidFill>
              </a:rPr>
              <a:t>Кто </a:t>
            </a:r>
            <a:r>
              <a:rPr lang="ru-RU" sz="3200" b="1" i="1" dirty="0" smtClean="0">
                <a:solidFill>
                  <a:schemeClr val="accent1"/>
                </a:solidFill>
              </a:rPr>
              <a:t>из </a:t>
            </a:r>
            <a:r>
              <a:rPr lang="ru-RU" sz="3200" b="1" i="1" dirty="0" smtClean="0">
                <a:solidFill>
                  <a:schemeClr val="accent1"/>
                </a:solidFill>
              </a:rPr>
              <a:t>героев</a:t>
            </a:r>
            <a:r>
              <a:rPr lang="ru-RU" sz="3200" b="1" i="1" dirty="0" smtClean="0"/>
              <a:t>: « … как только прибежала в девичью, тотчас упала в обморок и вообще так искусно действовала, что в тот же день довела до сведения барыни грубый поступок Герасима»</a:t>
            </a:r>
            <a:endParaRPr lang="ru-RU" sz="3200" b="1" i="1" dirty="0"/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из героев…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830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236832"/>
            <a:ext cx="644471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«Он бросил вёсла, приник головой к Муму, которая сидела перед ним на сухой </a:t>
            </a:r>
            <a:r>
              <a:rPr lang="ru-RU" altLang="ru-RU" sz="2800" b="1" dirty="0" err="1" smtClean="0"/>
              <a:t>перекладинке</a:t>
            </a:r>
            <a:r>
              <a:rPr lang="ru-RU" altLang="ru-RU" sz="2800" b="1" dirty="0" smtClean="0"/>
              <a:t>»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215098" y="1196752"/>
            <a:ext cx="4716942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Какой эпизод изображён </a:t>
            </a:r>
            <a:endParaRPr lang="ru-RU" sz="3200" b="1" i="1" dirty="0" smtClean="0"/>
          </a:p>
          <a:p>
            <a:pPr marL="18288" indent="0">
              <a:buNone/>
            </a:pPr>
            <a:r>
              <a:rPr lang="ru-RU" sz="3200" b="1" i="1" dirty="0" smtClean="0"/>
              <a:t>на иллюстрации?</a:t>
            </a:r>
            <a:endParaRPr lang="ru-RU" sz="2800" b="1" dirty="0" smtClean="0"/>
          </a:p>
          <a:p>
            <a:pPr marL="18288" indent="0">
              <a:buNone/>
            </a:pP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из героев… 50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803" y="1196752"/>
            <a:ext cx="3264953" cy="4116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83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4975223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Форейтор </a:t>
            </a:r>
            <a:r>
              <a:rPr lang="ru-RU" altLang="ru-RU" sz="2800" b="1" dirty="0" err="1" smtClean="0"/>
              <a:t>Антипка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215098" y="1196752"/>
            <a:ext cx="7885294" cy="3384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>
                <a:solidFill>
                  <a:schemeClr val="accent1"/>
                </a:solidFill>
              </a:rPr>
              <a:t>Кто из </a:t>
            </a:r>
            <a:r>
              <a:rPr lang="ru-RU" sz="3200" b="1" i="1" dirty="0" smtClean="0">
                <a:solidFill>
                  <a:schemeClr val="accent1"/>
                </a:solidFill>
              </a:rPr>
              <a:t>героев </a:t>
            </a:r>
            <a:r>
              <a:rPr lang="ru-RU" sz="3200" b="1" i="1" dirty="0" smtClean="0"/>
              <a:t>сказывал, что  </a:t>
            </a:r>
            <a:r>
              <a:rPr lang="ru-RU" sz="2800" b="1" dirty="0" smtClean="0"/>
              <a:t>«он сквозь щёлку видел, как Герасим, сидя на кровати, приложив к щеке руку, тихо, мерно и только изредка мыча, пел, то есть покачивался, закрывал глаза и встряхивал головой, как ямщики или бурлаки, когда они затягивают свои заунывные песни»</a:t>
            </a: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из героев…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261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4221088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</a:t>
            </a:r>
            <a:r>
              <a:rPr lang="ru-RU" altLang="ru-RU" sz="3200" b="1" dirty="0" smtClean="0"/>
              <a:t>Капитон</a:t>
            </a:r>
            <a:endParaRPr lang="ru-RU" altLang="ru-RU" sz="32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786602" y="1412776"/>
            <a:ext cx="7097766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 </a:t>
            </a:r>
            <a:r>
              <a:rPr lang="ru-RU" sz="3600" b="1" i="1" dirty="0" smtClean="0"/>
              <a:t>«Жениться для человека дело хорошее»</a:t>
            </a:r>
            <a:endParaRPr lang="ru-RU" sz="3200" b="1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сказал…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010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5240048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Барыня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сказал…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786602" y="1412776"/>
            <a:ext cx="7097766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 </a:t>
            </a:r>
            <a:r>
              <a:rPr lang="ru-RU" sz="3600" b="1" i="1" dirty="0" smtClean="0"/>
              <a:t>«Скверная собачонка! Какая она злая!»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0197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5240048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             </a:t>
            </a:r>
            <a:r>
              <a:rPr lang="ru-RU" altLang="ru-RU" sz="2800" b="1" dirty="0" smtClean="0"/>
              <a:t>Степан о Герасиме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215098" y="1196752"/>
            <a:ext cx="8029310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« ..он сделает, коли обещал. Уж он такой… Уж коли он обещает, это наверное. Он на это не то, что наш брат. Что правда, то правда»</a:t>
            </a: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сказал…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47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5013176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/>
              <a:t>т</a:t>
            </a:r>
            <a:r>
              <a:rPr lang="ru-RU" altLang="ru-RU" sz="2800" b="1" dirty="0" smtClean="0"/>
              <a:t>олстая прачка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сказал…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441630" y="1196752"/>
            <a:ext cx="8029310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« - Экой чудной этот Герасим! – пропищала…, - можно ли эдак из-за собаки </a:t>
            </a:r>
            <a:r>
              <a:rPr lang="ru-RU" sz="3200" b="1" i="1" dirty="0" err="1" smtClean="0"/>
              <a:t>проклажаться</a:t>
            </a:r>
            <a:r>
              <a:rPr lang="ru-RU" sz="3200" b="1" i="1" dirty="0" smtClean="0"/>
              <a:t>!.. Право!..»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5422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2912" y="5043457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Капитон о Татьяне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215098" y="1196752"/>
            <a:ext cx="730923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  - Какое не по нраву, Гаврила </a:t>
            </a:r>
            <a:r>
              <a:rPr lang="ru-RU" sz="3200" b="1" i="1" dirty="0" err="1" smtClean="0"/>
              <a:t>Андреич</a:t>
            </a:r>
            <a:r>
              <a:rPr lang="ru-RU" sz="3200" b="1" i="1" dirty="0" smtClean="0"/>
              <a:t>! Девка она ничего, работница, смирная девка…</a:t>
            </a:r>
            <a:endParaRPr lang="ru-RU" sz="3200" b="1" i="1" dirty="0" smtClean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сказал…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71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1929" y="4942043"/>
            <a:ext cx="640871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Дворецкий Гаврила о Татьяне</a:t>
            </a:r>
            <a:endParaRPr lang="ru-RU" alt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215098" y="1196752"/>
            <a:ext cx="8317342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« Безответная ты душа!»</a:t>
            </a:r>
          </a:p>
          <a:p>
            <a:pPr marL="18288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- Ну, хорошо, - прибавил он, - мы ещё поговорим с тобой, а теперь ступай,..; я вижу, ты точно смиренница»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Кто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сказал…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658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5514" y="4437060"/>
            <a:ext cx="43924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             </a:t>
            </a:r>
            <a:r>
              <a:rPr lang="ru-RU" alt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в Москве</a:t>
            </a:r>
            <a:endParaRPr lang="ru-RU" alt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611560" y="1340768"/>
            <a:ext cx="8317342" cy="3081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effectLst/>
              </a:rPr>
              <a:t> </a:t>
            </a:r>
            <a:r>
              <a:rPr lang="ru-RU" sz="3200" b="1" dirty="0">
                <a:effectLst/>
              </a:rPr>
              <a:t>	В каком городе жила барыня, героиня рассказа И.С. Тургенева «Муму</a:t>
            </a:r>
            <a:r>
              <a:rPr lang="ru-RU" sz="3200" b="1" dirty="0" smtClean="0">
                <a:effectLst/>
              </a:rPr>
              <a:t>»</a:t>
            </a:r>
            <a:r>
              <a:rPr lang="ru-RU" sz="3200" b="1" dirty="0" smtClean="0">
                <a:effectLst/>
              </a:rPr>
              <a:t>? </a:t>
            </a:r>
            <a:endParaRPr lang="ru-RU" sz="2800" b="1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Детали…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684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92888" cy="9144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Объяснялки …20</a:t>
            </a:r>
            <a:endParaRPr lang="ru-RU" sz="48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Объект 1"/>
          <p:cNvSpPr>
            <a:spLocks noGrp="1"/>
          </p:cNvSpPr>
          <p:nvPr>
            <p:ph sz="quarter" idx="1"/>
          </p:nvPr>
        </p:nvSpPr>
        <p:spPr>
          <a:xfrm>
            <a:off x="467544" y="1196753"/>
            <a:ext cx="7920880" cy="12241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b="1" i="1" dirty="0" smtClean="0"/>
              <a:t> Объясните значение слова: КАСТЕЛЯНША</a:t>
            </a:r>
            <a:endParaRPr lang="ru-RU" sz="3200" b="1" i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774894"/>
            <a:ext cx="54006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dirty="0"/>
              <a:t>женщина, владевшая барским бельем</a:t>
            </a:r>
            <a:endParaRPr lang="ru-RU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8086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214" y="4975223"/>
            <a:ext cx="64087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Татьяне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611560" y="1196752"/>
            <a:ext cx="7848872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>
                <a:effectLst/>
              </a:rPr>
              <a:t> </a:t>
            </a:r>
            <a:r>
              <a:rPr lang="ru-RU" sz="3200" b="1" dirty="0" smtClean="0">
                <a:effectLst/>
              </a:rPr>
              <a:t>Кому </a:t>
            </a:r>
            <a:r>
              <a:rPr lang="ru-RU" sz="3200" b="1" dirty="0">
                <a:effectLst/>
              </a:rPr>
              <a:t>Герасим подарил пряничного петушка, ленту, красный бумажный </a:t>
            </a:r>
            <a:r>
              <a:rPr lang="ru-RU" sz="3200" b="1" dirty="0" smtClean="0">
                <a:effectLst/>
              </a:rPr>
              <a:t>платок?</a:t>
            </a:r>
            <a:endParaRPr lang="ru-RU" sz="2800" b="1" dirty="0"/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Детали…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321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528979" y="1556792"/>
            <a:ext cx="8317342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effectLst/>
              </a:rPr>
              <a:t>Однажды </a:t>
            </a:r>
            <a:r>
              <a:rPr lang="ru-RU" sz="3200" b="1" dirty="0">
                <a:effectLst/>
              </a:rPr>
              <a:t>Герасим потерял свою питомицу Муму, поэтому «обратился к людям, с самыми отчаянными знаками спрашивал о ней, показывая на </a:t>
            </a:r>
            <a:r>
              <a:rPr lang="ru-RU" sz="3200" b="1" dirty="0" err="1">
                <a:effectLst/>
              </a:rPr>
              <a:t>пол-аршина</a:t>
            </a:r>
            <a:r>
              <a:rPr lang="ru-RU" sz="3200" b="1" dirty="0">
                <a:effectLst/>
              </a:rPr>
              <a:t> от земли, рисовал её руками…». Какого роста была </a:t>
            </a:r>
            <a:r>
              <a:rPr lang="ru-RU" sz="3200" b="1" dirty="0" smtClean="0">
                <a:effectLst/>
              </a:rPr>
              <a:t>Муму?</a:t>
            </a:r>
            <a:endParaRPr lang="ru-RU" sz="2800" b="1" dirty="0"/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Детали…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59214" y="4975223"/>
            <a:ext cx="64087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п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римерно 25 см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72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15098" y="1428072"/>
            <a:ext cx="8317342" cy="1280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>
                <a:effectLst/>
              </a:rPr>
              <a:t>    </a:t>
            </a:r>
            <a:r>
              <a:rPr lang="ru-RU" sz="3200" b="1" dirty="0" smtClean="0">
                <a:effectLst/>
              </a:rPr>
              <a:t>Герасим </a:t>
            </a:r>
            <a:r>
              <a:rPr lang="ru-RU" sz="3200" b="1" dirty="0">
                <a:effectLst/>
              </a:rPr>
              <a:t>был одарён необычайной силой. За скольких человек он мог </a:t>
            </a:r>
            <a:r>
              <a:rPr lang="ru-RU" sz="3200" b="1" dirty="0" smtClean="0">
                <a:effectLst/>
              </a:rPr>
              <a:t>работать?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52700" y="4437112"/>
            <a:ext cx="64087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4000" b="1" dirty="0">
                <a:solidFill>
                  <a:schemeClr val="accent4">
                    <a:lumMod val="75000"/>
                  </a:schemeClr>
                </a:solidFill>
              </a:rPr>
              <a:t>з</a:t>
            </a:r>
            <a:r>
              <a:rPr lang="ru-RU" alt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а четверых</a:t>
            </a:r>
            <a:endParaRPr lang="ru-RU" alt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Детали…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825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52700" y="4437112"/>
            <a:ext cx="64087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Устинья Фёдоровна</a:t>
            </a:r>
            <a:endParaRPr lang="ru-RU" alt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15098" y="1428072"/>
            <a:ext cx="8317342" cy="2216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effectLst/>
              </a:rPr>
              <a:t> </a:t>
            </a:r>
            <a:r>
              <a:rPr lang="ru-RU" sz="3200" dirty="0" smtClean="0">
                <a:effectLst/>
              </a:rPr>
              <a:t> </a:t>
            </a:r>
            <a:r>
              <a:rPr lang="ru-RU" sz="3200" b="1" dirty="0" smtClean="0">
                <a:effectLst/>
              </a:rPr>
              <a:t>Как звали жену дворецкого Гаврилы Андреевича?</a:t>
            </a: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Детали…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850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564285"/>
            <a:ext cx="64087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2800" b="1" dirty="0" smtClean="0"/>
              <a:t>                           </a:t>
            </a:r>
            <a:r>
              <a:rPr lang="ru-RU" altLang="ru-RU" sz="3600" b="1" dirty="0" smtClean="0"/>
              <a:t>Сравнение</a:t>
            </a:r>
            <a:endParaRPr lang="ru-RU" altLang="ru-RU" sz="36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15098" y="1428072"/>
            <a:ext cx="8317342" cy="236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>
                <a:effectLst/>
              </a:rPr>
              <a:t> </a:t>
            </a:r>
            <a:r>
              <a:rPr lang="ru-RU" sz="3200" b="1" dirty="0" smtClean="0">
                <a:effectLst/>
              </a:rPr>
              <a:t>Какое средство использовано в отрывке: </a:t>
            </a:r>
            <a:r>
              <a:rPr lang="ru-RU" sz="3200" b="1" i="1" dirty="0" smtClean="0">
                <a:effectLst/>
              </a:rPr>
              <a:t>« видел в небе несчётные звёзды, светившие его путь, и </a:t>
            </a:r>
            <a:r>
              <a:rPr lang="ru-RU" sz="3200" b="1" i="1" dirty="0" smtClean="0">
                <a:solidFill>
                  <a:schemeClr val="accent1"/>
                </a:solidFill>
                <a:effectLst/>
              </a:rPr>
              <a:t>как лев </a:t>
            </a:r>
            <a:r>
              <a:rPr lang="ru-RU" sz="3200" b="1" i="1" dirty="0" smtClean="0">
                <a:effectLst/>
              </a:rPr>
              <a:t>выступал сильно и бодро»?</a:t>
            </a:r>
            <a:endParaRPr lang="ru-RU" sz="2800" b="1" dirty="0" smtClean="0">
              <a:effectLst/>
            </a:endParaRPr>
          </a:p>
          <a:p>
            <a:pPr marL="18288" indent="0">
              <a:buNone/>
            </a:pPr>
            <a:endParaRPr lang="ru-RU" sz="2800" b="1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59841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Детали…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051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92888" cy="9144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Объяснялки… 30</a:t>
            </a:r>
            <a:endParaRPr lang="ru-RU" sz="48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Объект 1"/>
          <p:cNvSpPr>
            <a:spLocks noGrp="1"/>
          </p:cNvSpPr>
          <p:nvPr>
            <p:ph sz="quarter" idx="1"/>
          </p:nvPr>
        </p:nvSpPr>
        <p:spPr>
          <a:xfrm>
            <a:off x="467544" y="1196753"/>
            <a:ext cx="7920880" cy="12241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b="1" i="1" dirty="0" smtClean="0"/>
              <a:t> Объясните значение слова: ДВОРЕЦКИЙ</a:t>
            </a:r>
            <a:endParaRPr lang="ru-RU" sz="3200" b="1" i="1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4149080"/>
            <a:ext cx="5400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/>
              <a:t>управляющий хозяйством и прислугой в помещичьем хозяйстве</a:t>
            </a:r>
          </a:p>
        </p:txBody>
      </p:sp>
    </p:spTree>
    <p:extLst>
      <p:ext uri="{BB962C8B-B14F-4D97-AF65-F5344CB8AC3E}">
        <p14:creationId xmlns:p14="http://schemas.microsoft.com/office/powerpoint/2010/main" val="133307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467544" y="1196752"/>
            <a:ext cx="792088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ru-RU" sz="3200" b="1" i="1" dirty="0" smtClean="0"/>
              <a:t>Объясните значение слова: КЛЮЧНИК</a:t>
            </a:r>
            <a:endParaRPr lang="ru-RU" sz="3200" b="1" i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92888" cy="9144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ОБЪЯСНЯЛКИ… </a:t>
            </a:r>
            <a:r>
              <a:rPr lang="ru-RU" sz="48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</a:t>
            </a:r>
            <a:r>
              <a:rPr lang="ru-RU" sz="4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4149080"/>
            <a:ext cx="43924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/>
              <a:t>слуга, которому доверяли ключи от кладовых, погребов</a:t>
            </a:r>
          </a:p>
        </p:txBody>
      </p:sp>
    </p:spTree>
    <p:extLst>
      <p:ext uri="{BB962C8B-B14F-4D97-AF65-F5344CB8AC3E}">
        <p14:creationId xmlns:p14="http://schemas.microsoft.com/office/powerpoint/2010/main" val="71379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467544" y="1196753"/>
            <a:ext cx="7920880" cy="17281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Объясните значение слова: КОМПАНЬОНКА</a:t>
            </a:r>
            <a:endParaRPr lang="ru-RU" sz="3200" b="1" i="1" dirty="0"/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395536" y="0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ОБЪЯСНЯЛКИ… 50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4077072"/>
            <a:ext cx="56166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/>
              <a:t>женщина, которую нанимали в барские дома для развлечения дам</a:t>
            </a:r>
          </a:p>
        </p:txBody>
      </p:sp>
    </p:spTree>
    <p:extLst>
      <p:ext uri="{BB962C8B-B14F-4D97-AF65-F5344CB8AC3E}">
        <p14:creationId xmlns:p14="http://schemas.microsoft.com/office/powerpoint/2010/main" val="369793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467544" y="1144019"/>
            <a:ext cx="7920880" cy="2284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Объясните значение слова: ФОРЕЙТОР</a:t>
            </a:r>
            <a:endParaRPr lang="ru-RU" sz="3200" b="1" i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395536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ОБЪЯСНЯЛКИ… 60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3933056"/>
            <a:ext cx="56166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/>
              <a:t>кучер, сидящий на передней лошади при упряжке цугом (гуськом)</a:t>
            </a:r>
          </a:p>
        </p:txBody>
      </p:sp>
    </p:spTree>
    <p:extLst>
      <p:ext uri="{BB962C8B-B14F-4D97-AF65-F5344CB8AC3E}">
        <p14:creationId xmlns:p14="http://schemas.microsoft.com/office/powerpoint/2010/main" val="35783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448573" y="1412776"/>
            <a:ext cx="8381972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1"/>
                </a:solidFill>
              </a:rPr>
              <a:t>Узнайте, о каком герое идёт речь</a:t>
            </a:r>
          </a:p>
          <a:p>
            <a:pPr marL="18288" indent="0"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28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15098" y="5949280"/>
            <a:ext cx="571504" cy="571504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5929330"/>
            <a:ext cx="173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395536" y="282352"/>
            <a:ext cx="7992888" cy="9144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УЗНАЙ ГЕРОЯ… </a:t>
            </a:r>
            <a:r>
              <a:rPr lang="ru-RU" sz="4800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r>
              <a:rPr lang="ru-RU" sz="4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  <a:endParaRPr lang="ru-RU" sz="480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Объект 1"/>
          <p:cNvSpPr txBox="1">
            <a:spLocks/>
          </p:cNvSpPr>
          <p:nvPr/>
        </p:nvSpPr>
        <p:spPr>
          <a:xfrm>
            <a:off x="500850" y="2444103"/>
            <a:ext cx="7920880" cy="2284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3200" b="1" i="1" dirty="0"/>
              <a:t>"...День ее, нерадостный и ненастный, давно прошел; но и вечер ее был </a:t>
            </a:r>
            <a:r>
              <a:rPr lang="ru-RU" sz="3200" b="1" i="1" dirty="0" err="1"/>
              <a:t>чернее</a:t>
            </a:r>
            <a:r>
              <a:rPr lang="ru-RU" sz="3200" b="1" i="1" dirty="0"/>
              <a:t> ночи..."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07704" y="5698498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200" b="1" dirty="0" smtClean="0"/>
              <a:t>              о барыне</a:t>
            </a:r>
            <a:endParaRPr lang="ru-RU" altLang="ru-RU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915" y="1920326"/>
            <a:ext cx="3148012" cy="4125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04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1094</TotalTime>
  <Words>1369</Words>
  <Application>Microsoft Office PowerPoint</Application>
  <PresentationFormat>Экран (4:3)</PresentationFormat>
  <Paragraphs>248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Справедливость</vt:lpstr>
      <vt:lpstr>  «По следам прочитанных произведений»</vt:lpstr>
      <vt:lpstr>Презентация PowerPoint</vt:lpstr>
      <vt:lpstr> Объяснялки …10</vt:lpstr>
      <vt:lpstr> Объяснялки …20</vt:lpstr>
      <vt:lpstr> Объяснялки… 30</vt:lpstr>
      <vt:lpstr> ОБЪЯСНЯЛКИ… 40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конкурс      «Знатоки сказок»</dc:title>
  <dc:creator>DNA7 X86</dc:creator>
  <cp:lastModifiedBy>DNA7 X86</cp:lastModifiedBy>
  <cp:revision>119</cp:revision>
  <dcterms:created xsi:type="dcterms:W3CDTF">2015-08-03T04:13:24Z</dcterms:created>
  <dcterms:modified xsi:type="dcterms:W3CDTF">2016-12-30T03:47:34Z</dcterms:modified>
</cp:coreProperties>
</file>