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6" r:id="rId1"/>
    <p:sldMasterId id="2147483786" r:id="rId2"/>
  </p:sldMasterIdLst>
  <p:notesMasterIdLst>
    <p:notesMasterId r:id="rId22"/>
  </p:notesMasterIdLst>
  <p:sldIdLst>
    <p:sldId id="258" r:id="rId3"/>
    <p:sldId id="282" r:id="rId4"/>
    <p:sldId id="259" r:id="rId5"/>
    <p:sldId id="260" r:id="rId6"/>
    <p:sldId id="261" r:id="rId7"/>
    <p:sldId id="283" r:id="rId8"/>
    <p:sldId id="284" r:id="rId9"/>
    <p:sldId id="262" r:id="rId10"/>
    <p:sldId id="277" r:id="rId11"/>
    <p:sldId id="273" r:id="rId12"/>
    <p:sldId id="268" r:id="rId13"/>
    <p:sldId id="269" r:id="rId14"/>
    <p:sldId id="285" r:id="rId15"/>
    <p:sldId id="288" r:id="rId16"/>
    <p:sldId id="289" r:id="rId17"/>
    <p:sldId id="292" r:id="rId18"/>
    <p:sldId id="290" r:id="rId19"/>
    <p:sldId id="266" r:id="rId20"/>
    <p:sldId id="275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CC0000"/>
    <a:srgbClr val="990000"/>
    <a:srgbClr val="0000CC"/>
    <a:srgbClr val="336600"/>
    <a:srgbClr val="0099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86" autoAdjust="0"/>
    <p:restoredTop sz="94660"/>
  </p:normalViewPr>
  <p:slideViewPr>
    <p:cSldViewPr>
      <p:cViewPr varScale="1">
        <p:scale>
          <a:sx n="71" d="100"/>
          <a:sy n="71" d="100"/>
        </p:scale>
        <p:origin x="-141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36"/>
    </p:cViewPr>
  </p:sorterViewPr>
  <p:notesViewPr>
    <p:cSldViewPr>
      <p:cViewPr varScale="1">
        <p:scale>
          <a:sx n="53" d="100"/>
          <a:sy n="53" d="100"/>
        </p:scale>
        <p:origin x="-184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2483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FC299837-0149-4DC4-A034-879C0793DD1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1371600"/>
            <a:ext cx="8458200" cy="1219200"/>
          </a:xfrm>
        </p:spPr>
        <p:txBody>
          <a:bodyPr/>
          <a:lstStyle>
            <a:lvl1pPr algn="ctr">
              <a:defRPr sz="5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410200" y="6248400"/>
            <a:ext cx="3657600" cy="4572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051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4568825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381000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4600" y="5135563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283185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0200" y="1143000"/>
            <a:ext cx="7162800" cy="4419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3316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2300" y="304800"/>
            <a:ext cx="1790700" cy="5257800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0200" y="304800"/>
            <a:ext cx="5219700" cy="5257800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79267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762000" y="1905000"/>
            <a:ext cx="76962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62000" y="4000500"/>
            <a:ext cx="76962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403975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400800"/>
            <a:ext cx="1600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7B6FF-FB80-4046-8261-5B983B54D7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14688" y="0"/>
            <a:ext cx="2869480" cy="6461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600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Математика</a:t>
            </a:r>
            <a:endParaRPr lang="en-US" sz="3600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7D044-E095-48D6-9B43-16FFAF5A1DC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CEB33E-003B-4191-AC13-7E4800199BA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766929-DC00-4051-909D-2972F174EA6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2910" y="857232"/>
            <a:ext cx="3852890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57232"/>
            <a:ext cx="3852890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3B714-CDFE-4F89-B67C-14CA4965432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2910" y="788974"/>
            <a:ext cx="385447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2910" y="1500174"/>
            <a:ext cx="3854478" cy="46656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88974"/>
            <a:ext cx="378462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00174"/>
            <a:ext cx="3784627" cy="462598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A988E-31E6-489F-8CB4-C5E64DF5783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D43C19-A727-4752-A263-4B0B450CE3A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7653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E8744-C84B-4A83-9028-3E5CA496C02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785794"/>
            <a:ext cx="2751165" cy="64930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85794"/>
            <a:ext cx="4854602" cy="534036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1435100"/>
            <a:ext cx="275116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DAE86B-13D3-424F-B905-2DF903CAAD8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14355"/>
            <a:ext cx="5486400" cy="401321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BDCBB-5719-4862-9C8B-9278240A95E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F17E4D-7418-4606-B16A-0A0ADC3FC5D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4E0FC4-5A8D-4EDA-B481-6F672782AA8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2105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674991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57400" y="1143000"/>
            <a:ext cx="32766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00" y="1143000"/>
            <a:ext cx="32766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010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655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742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047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73050"/>
            <a:ext cx="21701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0" y="1435100"/>
            <a:ext cx="21701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030005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00200" y="304800"/>
            <a:ext cx="71628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Your Topic Goes Here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57400" y="1143000"/>
            <a:ext cx="67056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Your Subtopics Go Here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  <a:p>
            <a:pPr lvl="1"/>
            <a:r>
              <a:rPr lang="en-US" smtClean="0"/>
              <a:t>	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  <p:sldLayoutId id="2147483758" r:id="rId12"/>
    <p:sldLayoutId id="2147483759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defRPr sz="16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28625" y="0"/>
            <a:ext cx="8229600" cy="65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14375" y="831850"/>
            <a:ext cx="7715250" cy="531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6590B5A3-3D46-4497-94F8-4957432551F0}" type="datetimeFigureOut">
              <a:rPr lang="ru-RU"/>
              <a:pPr>
                <a:defRPr/>
              </a:pPr>
              <a:t>09.01.2017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C5FA22DB-D1A0-4BBF-AB81-4C02D6E0A0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</p:sldLayoutIdLst>
  <p:transition>
    <p:blinds dir="vert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928662" y="2138362"/>
            <a:ext cx="7286676" cy="1647828"/>
          </a:xfrm>
        </p:spPr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rgbClr val="003399"/>
                </a:solidFill>
              </a:rPr>
              <a:t>Великое скрыто в малом </a:t>
            </a:r>
            <a:br>
              <a:rPr lang="ru-RU" sz="4400" b="1" i="1" dirty="0" smtClean="0">
                <a:solidFill>
                  <a:srgbClr val="003399"/>
                </a:solidFill>
              </a:rPr>
            </a:br>
            <a:r>
              <a:rPr lang="ru-RU" sz="4400" b="1" i="1" dirty="0" smtClean="0">
                <a:solidFill>
                  <a:srgbClr val="003399"/>
                </a:solidFill>
              </a:rPr>
              <a:t>ключ, от которого у нас.</a:t>
            </a:r>
            <a:endParaRPr lang="ru-RU" sz="4400" b="1" i="1" dirty="0">
              <a:solidFill>
                <a:srgbClr val="003399"/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072066" y="5000636"/>
            <a:ext cx="3657600" cy="561956"/>
          </a:xfrm>
        </p:spPr>
        <p:txBody>
          <a:bodyPr>
            <a:normAutofit lnSpcReduction="10000"/>
          </a:bodyPr>
          <a:lstStyle/>
          <a:p>
            <a:r>
              <a:rPr lang="ru-RU" sz="1600" b="1" dirty="0" smtClean="0">
                <a:solidFill>
                  <a:schemeClr val="tx2"/>
                </a:solidFill>
                <a:cs typeface="Tahoma" pitchFamily="34" charset="0"/>
              </a:rPr>
              <a:t>Мастер-класс учителя математики Белецкой Галины Леонидовны</a:t>
            </a:r>
          </a:p>
          <a:p>
            <a:endParaRPr lang="ru-RU" dirty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357158" y="1357298"/>
            <a:ext cx="8501122" cy="714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tabLst>
                <a:tab pos="85725" algn="l"/>
              </a:tabLst>
              <a:defRPr/>
            </a:pPr>
            <a:r>
              <a:rPr lang="ru-RU" sz="28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МБОУ «СОШ №8 им. А.С. Пушкина»</a:t>
            </a:r>
            <a:endParaRPr lang="ru-RU" sz="28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algn="ctr">
              <a:tabLst>
                <a:tab pos="85725" algn="l"/>
              </a:tabLst>
              <a:defRPr/>
            </a:pPr>
            <a:endParaRPr lang="de-DE" sz="33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1" name="Рисунок 10" descr="korob7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7224" y="3714752"/>
            <a:ext cx="2214578" cy="1842888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857224" y="571480"/>
            <a:ext cx="7696200" cy="785818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Философия технологии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642911" y="1428736"/>
            <a:ext cx="7858180" cy="4572013"/>
          </a:xfrm>
        </p:spPr>
        <p:txBody>
          <a:bodyPr/>
          <a:lstStyle/>
          <a:p>
            <a:pPr marL="354013" indent="-354013" eaLnBrk="1" hangingPunct="1"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Ребенок вовлечен в процесс учения.</a:t>
            </a:r>
          </a:p>
          <a:p>
            <a:pPr marL="354013" indent="-354013" eaLnBrk="1" hangingPunct="1"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Созданы условия, стимулирующие исследование, инициативу, творчество.</a:t>
            </a:r>
          </a:p>
          <a:p>
            <a:pPr marL="354013" indent="-354013" eaLnBrk="1" hangingPunct="1"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 обладает знаниями о закономерностях развития ребенка и обеспечивает всем необходимым процесс учения.</a:t>
            </a:r>
          </a:p>
          <a:p>
            <a:pPr marL="354013" indent="-354013" eaLnBrk="1" hangingPunct="1"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Учтены интересы детей и их  индивидуальные возможности.</a:t>
            </a:r>
          </a:p>
          <a:p>
            <a:pPr marL="354013" indent="-354013" eaLnBrk="1" hangingPunct="1"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Осуществляется совместная познавательная активность.</a:t>
            </a:r>
          </a:p>
          <a:p>
            <a:pPr marL="590550" indent="-590550" eaLnBrk="1" hangingPunct="1">
              <a:lnSpc>
                <a:spcPct val="90000"/>
              </a:lnSpc>
            </a:pPr>
            <a:endParaRPr lang="ru-RU" sz="2200" dirty="0" smtClean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642910" y="3000372"/>
            <a:ext cx="7786742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just">
              <a:defRPr/>
            </a:pPr>
            <a:r>
              <a:rPr lang="ru-RU" sz="2800" b="1" dirty="0">
                <a:solidFill>
                  <a:srgbClr val="CC0000"/>
                </a:solidFill>
                <a:latin typeface="Arial Black" pitchFamily="34" charset="0"/>
              </a:rPr>
              <a:t/>
            </a:r>
            <a:br>
              <a:rPr lang="ru-RU" sz="2800" b="1" dirty="0">
                <a:solidFill>
                  <a:srgbClr val="CC0000"/>
                </a:solidFill>
                <a:latin typeface="Arial Black" pitchFamily="34" charset="0"/>
              </a:rPr>
            </a:b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использование технологии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de-DE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STEP B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Y </a:t>
            </a:r>
            <a:r>
              <a:rPr lang="de-DE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STEP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формировании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различных математических умений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навыков на примере урока в8 классе «Решение квадратных уравнений по формуле»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1214422"/>
            <a:ext cx="18870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i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Цель:</a:t>
            </a:r>
            <a:r>
              <a:rPr lang="ru-RU" sz="4000" b="1" i="1" dirty="0" smtClean="0">
                <a:solidFill>
                  <a:srgbClr val="CC0000"/>
                </a:solidFill>
                <a:latin typeface="Bookman Old Style" pitchFamily="18" charset="0"/>
              </a:rPr>
              <a:t> </a:t>
            </a:r>
            <a:endParaRPr lang="ru-RU" sz="4000" b="1" i="1" dirty="0">
              <a:solidFill>
                <a:srgbClr val="CC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714348" y="642918"/>
            <a:ext cx="8429652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ru-RU" sz="4000" b="1" i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Задачи:</a:t>
            </a:r>
            <a:r>
              <a:rPr lang="ru-RU" sz="4000" b="1" i="1" dirty="0">
                <a:solidFill>
                  <a:schemeClr val="tx2"/>
                </a:solidFill>
                <a:latin typeface="Bookman Old Style" pitchFamily="18" charset="0"/>
              </a:rPr>
              <a:t> </a:t>
            </a: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609600" y="1752600"/>
            <a:ext cx="789149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rgbClr val="C00000"/>
              </a:buClr>
              <a:buSzPct val="70000"/>
              <a:buFont typeface="Wingdings" pitchFamily="2" charset="2"/>
              <a:buChar char="Ø"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формировать практические знания и навыки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данной теме; 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rgbClr val="C00000"/>
              </a:buClr>
              <a:buSzPct val="70000"/>
              <a:buFont typeface="Wingdings" pitchFamily="2" charset="2"/>
              <a:buChar char="Ø"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развивать творческие способности через создание ситуации успеха;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rgbClr val="C00000"/>
              </a:buClr>
              <a:buSzPct val="70000"/>
              <a:buFont typeface="Wingdings" pitchFamily="2" charset="2"/>
              <a:buChar char="Ø"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воспитывать осознанное отношение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 математике.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5405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Объяснение учителя</a:t>
            </a:r>
            <a:r>
              <a:rPr lang="ru-RU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4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11760" y="1196752"/>
            <a:ext cx="4155202" cy="4064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5405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1 шаг. Выполни по образцу</a:t>
            </a:r>
            <a:r>
              <a:rPr lang="ru-RU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4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Содержимое 6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61384" y="1268760"/>
            <a:ext cx="5860878" cy="4299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28670"/>
            <a:ext cx="9144000" cy="65405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2 шаг. Выполни самостоятельно</a:t>
            </a:r>
            <a:endParaRPr lang="ru-RU" sz="4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Содержимое 5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21890" y="2428869"/>
            <a:ext cx="4002237" cy="1643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5405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3 шаг. Составь подобное.</a:t>
            </a:r>
            <a:endParaRPr lang="ru-RU" sz="4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714375" y="831850"/>
            <a:ext cx="7715250" cy="5526108"/>
          </a:xfrm>
        </p:spPr>
        <p:txBody>
          <a:bodyPr/>
          <a:lstStyle/>
          <a:p>
            <a:pPr marL="0" indent="355600" algn="just">
              <a:spcBef>
                <a:spcPts val="0"/>
              </a:spcBef>
              <a:buNone/>
            </a:pPr>
            <a:r>
              <a:rPr lang="ru-RU" sz="2400" dirty="0" smtClean="0"/>
              <a:t>Провести исследование и установить связь между коэффициентами квадратного уравнения и его корнями у следующих уравнений:</a:t>
            </a:r>
          </a:p>
          <a:p>
            <a:pPr marL="0" indent="35560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355600">
              <a:spcBef>
                <a:spcPts val="0"/>
              </a:spcBef>
              <a:buNone/>
            </a:pPr>
            <a:r>
              <a:rPr lang="ru-RU" sz="2400" dirty="0" smtClean="0"/>
              <a:t>        1) 6х</a:t>
            </a:r>
            <a:r>
              <a:rPr lang="ru-RU" sz="2400" baseline="30000" dirty="0" smtClean="0"/>
              <a:t>2</a:t>
            </a:r>
            <a:r>
              <a:rPr lang="ru-RU" sz="2400" dirty="0" smtClean="0"/>
              <a:t> – 13х + 6 = 0, </a:t>
            </a:r>
          </a:p>
          <a:p>
            <a:pPr marL="0" indent="35560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355600">
              <a:spcBef>
                <a:spcPts val="0"/>
              </a:spcBef>
              <a:buNone/>
            </a:pPr>
            <a:r>
              <a:rPr lang="ru-RU" sz="2400" dirty="0" smtClean="0"/>
              <a:t>        2) 5х</a:t>
            </a:r>
            <a:r>
              <a:rPr lang="ru-RU" sz="2400" baseline="30000" dirty="0" smtClean="0"/>
              <a:t>2</a:t>
            </a:r>
            <a:r>
              <a:rPr lang="ru-RU" sz="2400" dirty="0" smtClean="0"/>
              <a:t> - 26х + 5 = 0,</a:t>
            </a:r>
          </a:p>
          <a:p>
            <a:pPr marL="0" indent="35560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355600">
              <a:spcBef>
                <a:spcPts val="0"/>
              </a:spcBef>
              <a:buNone/>
            </a:pPr>
            <a:r>
              <a:rPr lang="ru-RU" sz="2400" dirty="0" smtClean="0"/>
              <a:t>        3) 2х</a:t>
            </a:r>
            <a:r>
              <a:rPr lang="ru-RU" sz="2400" baseline="30000" dirty="0" smtClean="0"/>
              <a:t>2</a:t>
            </a:r>
            <a:r>
              <a:rPr lang="ru-RU" sz="2400" dirty="0" smtClean="0"/>
              <a:t> + 5х + 2 = 0,</a:t>
            </a:r>
          </a:p>
          <a:p>
            <a:pPr marL="0" indent="35560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355600">
              <a:spcBef>
                <a:spcPts val="0"/>
              </a:spcBef>
              <a:buNone/>
            </a:pPr>
            <a:r>
              <a:rPr lang="ru-RU" sz="2400" dirty="0" smtClean="0"/>
              <a:t>        4) 4х</a:t>
            </a:r>
            <a:r>
              <a:rPr lang="ru-RU" sz="2400" baseline="30000" dirty="0" smtClean="0"/>
              <a:t>2</a:t>
            </a:r>
            <a:r>
              <a:rPr lang="ru-RU" sz="2400" dirty="0" smtClean="0"/>
              <a:t> + 17х + 4 = 0,</a:t>
            </a:r>
          </a:p>
          <a:p>
            <a:pPr marL="0" indent="355600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355600">
              <a:spcBef>
                <a:spcPts val="0"/>
              </a:spcBef>
              <a:buNone/>
            </a:pPr>
            <a:r>
              <a:rPr lang="ru-RU" sz="2400" dirty="0" smtClean="0"/>
              <a:t>        5) 3х</a:t>
            </a:r>
            <a:r>
              <a:rPr lang="ru-RU" sz="2400" baseline="30000" dirty="0" smtClean="0"/>
              <a:t>2</a:t>
            </a:r>
            <a:r>
              <a:rPr lang="ru-RU" sz="2400" dirty="0" smtClean="0"/>
              <a:t> – 10х + 3 = 0 .</a:t>
            </a:r>
          </a:p>
          <a:p>
            <a:pPr marL="0" indent="355600">
              <a:buNone/>
            </a:pPr>
            <a:r>
              <a:rPr lang="ru-RU" dirty="0" smtClean="0"/>
              <a:t> </a:t>
            </a:r>
            <a:endParaRPr lang="ru-RU" sz="2000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5405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4 шаг. </a:t>
            </a:r>
            <a:endParaRPr lang="ru-RU" sz="4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42910" y="714356"/>
            <a:ext cx="7858180" cy="542926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endParaRPr lang="ru-RU" sz="600" b="1" i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1400" b="1" i="1" dirty="0" smtClean="0">
                <a:solidFill>
                  <a:srgbClr val="C00000"/>
                </a:solidFill>
              </a:rPr>
              <a:t>Вариант 1. </a:t>
            </a:r>
          </a:p>
          <a:p>
            <a:pPr algn="ctr"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b="1" dirty="0" smtClean="0"/>
              <a:t>№1.   </a:t>
            </a:r>
            <a:r>
              <a:rPr lang="ru-RU" sz="1400" dirty="0" smtClean="0"/>
              <a:t>Для каждого уравнения вида </a:t>
            </a:r>
            <a:r>
              <a:rPr lang="en-US" sz="1400" b="1" dirty="0" smtClean="0"/>
              <a:t>ax</a:t>
            </a:r>
            <a:r>
              <a:rPr lang="ru-RU" sz="1400" b="1" dirty="0" smtClean="0"/>
              <a:t>² + </a:t>
            </a:r>
            <a:r>
              <a:rPr lang="en-US" sz="1400" b="1" dirty="0" err="1" smtClean="0"/>
              <a:t>bx</a:t>
            </a:r>
            <a:r>
              <a:rPr lang="ru-RU" sz="1400" b="1" dirty="0" smtClean="0"/>
              <a:t> + </a:t>
            </a:r>
            <a:r>
              <a:rPr lang="en-US" sz="1400" b="1" dirty="0" smtClean="0"/>
              <a:t>c</a:t>
            </a:r>
            <a:r>
              <a:rPr lang="ru-RU" sz="1400" b="1" dirty="0" smtClean="0"/>
              <a:t> = 0</a:t>
            </a:r>
            <a:r>
              <a:rPr lang="ru-RU" sz="1400" dirty="0" smtClean="0"/>
              <a:t> укажите значения   </a:t>
            </a:r>
            <a:r>
              <a:rPr lang="en-US" sz="1400" b="1" dirty="0" smtClean="0"/>
              <a:t>a</a:t>
            </a:r>
            <a:r>
              <a:rPr lang="ru-RU" sz="1400" b="1" dirty="0" smtClean="0"/>
              <a:t>, </a:t>
            </a:r>
            <a:r>
              <a:rPr lang="en-US" sz="1400" b="1" dirty="0" smtClean="0"/>
              <a:t>b</a:t>
            </a:r>
            <a:r>
              <a:rPr lang="ru-RU" sz="1400" b="1" dirty="0" smtClean="0"/>
              <a:t>, </a:t>
            </a:r>
            <a:r>
              <a:rPr lang="en-US" sz="1400" b="1" dirty="0" smtClean="0"/>
              <a:t>c</a:t>
            </a:r>
            <a:r>
              <a:rPr lang="ru-RU" sz="1400" dirty="0" smtClean="0"/>
              <a:t>. </a:t>
            </a:r>
          </a:p>
          <a:p>
            <a:pPr>
              <a:buNone/>
            </a:pPr>
            <a:r>
              <a:rPr lang="ru-RU" sz="1400" dirty="0" smtClean="0"/>
              <a:t>            а)  </a:t>
            </a:r>
            <a:r>
              <a:rPr lang="ru-RU" sz="1400" b="1" dirty="0" smtClean="0"/>
              <a:t>3х² + 6х – 6 = 0</a:t>
            </a:r>
            <a:r>
              <a:rPr lang="ru-RU" sz="1400" dirty="0" smtClean="0"/>
              <a:t>,     б)  </a:t>
            </a:r>
            <a:r>
              <a:rPr lang="ru-RU" sz="1400" b="1" dirty="0" err="1" smtClean="0"/>
              <a:t>х</a:t>
            </a:r>
            <a:r>
              <a:rPr lang="ru-RU" sz="1400" b="1" dirty="0" smtClean="0"/>
              <a:t>² - 4х + 4 = 0</a:t>
            </a:r>
            <a:r>
              <a:rPr lang="ru-RU" sz="1400" dirty="0" smtClean="0"/>
              <a:t>,     в)  </a:t>
            </a:r>
            <a:r>
              <a:rPr lang="ru-RU" sz="1400" b="1" dirty="0" err="1" smtClean="0"/>
              <a:t>х</a:t>
            </a:r>
            <a:r>
              <a:rPr lang="ru-RU" sz="1400" b="1" dirty="0" smtClean="0"/>
              <a:t>² - </a:t>
            </a:r>
            <a:r>
              <a:rPr lang="ru-RU" sz="1400" b="1" dirty="0" err="1" smtClean="0"/>
              <a:t>х</a:t>
            </a:r>
            <a:r>
              <a:rPr lang="ru-RU" sz="1400" b="1" dirty="0" smtClean="0"/>
              <a:t> + 1 = 0</a:t>
            </a:r>
            <a:r>
              <a:rPr lang="ru-RU" sz="1400" dirty="0" smtClean="0"/>
              <a:t>. </a:t>
            </a:r>
          </a:p>
          <a:p>
            <a:pPr>
              <a:buNone/>
            </a:pPr>
            <a:r>
              <a:rPr lang="ru-RU" sz="1400" dirty="0" smtClean="0"/>
              <a:t> </a:t>
            </a:r>
            <a:r>
              <a:rPr lang="ru-RU" sz="1400" b="1" dirty="0" smtClean="0"/>
              <a:t>№2.  </a:t>
            </a:r>
            <a:r>
              <a:rPr lang="ru-RU" sz="1400" dirty="0" smtClean="0"/>
              <a:t>Продолжите вычисление дискриминанта </a:t>
            </a:r>
            <a:r>
              <a:rPr lang="en-US" sz="1400" dirty="0" smtClean="0"/>
              <a:t>D</a:t>
            </a:r>
            <a:r>
              <a:rPr lang="ru-RU" sz="1400" dirty="0" smtClean="0"/>
              <a:t> квадратного уравнения </a:t>
            </a:r>
            <a:r>
              <a:rPr lang="en-US" sz="1400" b="1" dirty="0" smtClean="0"/>
              <a:t>ax</a:t>
            </a:r>
            <a:r>
              <a:rPr lang="ru-RU" sz="1400" b="1" dirty="0" smtClean="0"/>
              <a:t>² + </a:t>
            </a:r>
            <a:r>
              <a:rPr lang="en-US" sz="1400" b="1" dirty="0" err="1" smtClean="0"/>
              <a:t>bx</a:t>
            </a:r>
            <a:r>
              <a:rPr lang="ru-RU" sz="1400" b="1" dirty="0" smtClean="0"/>
              <a:t> + </a:t>
            </a:r>
            <a:r>
              <a:rPr lang="en-US" sz="1400" b="1" dirty="0" smtClean="0"/>
              <a:t>c</a:t>
            </a:r>
            <a:r>
              <a:rPr lang="ru-RU" sz="1400" b="1" dirty="0" smtClean="0"/>
              <a:t> = 0</a:t>
            </a:r>
            <a:r>
              <a:rPr lang="ru-RU" sz="1400" dirty="0" smtClean="0"/>
              <a:t> по формуле </a:t>
            </a:r>
            <a:r>
              <a:rPr lang="en-US" sz="1400" b="1" dirty="0" smtClean="0"/>
              <a:t>D</a:t>
            </a:r>
            <a:r>
              <a:rPr lang="ru-RU" sz="1400" b="1" dirty="0" smtClean="0"/>
              <a:t> = </a:t>
            </a:r>
            <a:r>
              <a:rPr lang="en-US" sz="1400" b="1" dirty="0" smtClean="0"/>
              <a:t>b</a:t>
            </a:r>
            <a:r>
              <a:rPr lang="ru-RU" sz="1400" b="1" dirty="0" smtClean="0"/>
              <a:t>² - 4</a:t>
            </a:r>
            <a:r>
              <a:rPr lang="en-US" sz="1400" b="1" dirty="0" smtClean="0"/>
              <a:t>ac</a:t>
            </a:r>
            <a:r>
              <a:rPr lang="ru-RU" sz="1400" dirty="0" smtClean="0"/>
              <a:t>.  </a:t>
            </a:r>
          </a:p>
          <a:p>
            <a:pPr indent="12700">
              <a:buNone/>
            </a:pPr>
            <a:r>
              <a:rPr lang="ru-RU" sz="1400" dirty="0" smtClean="0"/>
              <a:t> а)   </a:t>
            </a:r>
            <a:r>
              <a:rPr lang="ru-RU" sz="1400" b="1" dirty="0" smtClean="0"/>
              <a:t>5х² - 7х + 2 = 0,</a:t>
            </a:r>
            <a:r>
              <a:rPr lang="ru-RU" sz="1400" dirty="0" smtClean="0"/>
              <a:t> </a:t>
            </a:r>
          </a:p>
          <a:p>
            <a:pPr indent="12700">
              <a:buNone/>
            </a:pPr>
            <a:r>
              <a:rPr lang="ru-RU" sz="1400" dirty="0" smtClean="0"/>
              <a:t>       </a:t>
            </a:r>
            <a:r>
              <a:rPr lang="en-US" sz="1400" dirty="0" smtClean="0"/>
              <a:t>D</a:t>
            </a:r>
            <a:r>
              <a:rPr lang="ru-RU" sz="1400" dirty="0" smtClean="0"/>
              <a:t> = </a:t>
            </a:r>
            <a:r>
              <a:rPr lang="en-US" sz="1400" dirty="0" smtClean="0"/>
              <a:t>b</a:t>
            </a:r>
            <a:r>
              <a:rPr lang="ru-RU" sz="1400" dirty="0" smtClean="0"/>
              <a:t>² - 4</a:t>
            </a:r>
            <a:r>
              <a:rPr lang="en-US" sz="1400" dirty="0" smtClean="0"/>
              <a:t>ac </a:t>
            </a:r>
            <a:r>
              <a:rPr lang="ru-RU" sz="1400" dirty="0" smtClean="0"/>
              <a:t>;   </a:t>
            </a:r>
            <a:r>
              <a:rPr lang="en-US" sz="1400" dirty="0" smtClean="0"/>
              <a:t>D</a:t>
            </a:r>
            <a:r>
              <a:rPr lang="ru-RU" sz="1400" dirty="0" smtClean="0"/>
              <a:t>= (-7²) – 4· 5 · 2 = 49 – 40 = …; </a:t>
            </a:r>
          </a:p>
          <a:p>
            <a:pPr indent="12700">
              <a:buNone/>
            </a:pPr>
            <a:r>
              <a:rPr lang="ru-RU" sz="1400" dirty="0" smtClean="0"/>
              <a:t>б</a:t>
            </a:r>
            <a:r>
              <a:rPr lang="ru-RU" sz="1400" b="1" dirty="0" smtClean="0"/>
              <a:t>)    </a:t>
            </a:r>
            <a:r>
              <a:rPr lang="ru-RU" sz="1400" b="1" dirty="0" err="1" smtClean="0"/>
              <a:t>х</a:t>
            </a:r>
            <a:r>
              <a:rPr lang="ru-RU" sz="1400" b="1" dirty="0" smtClean="0"/>
              <a:t>² - </a:t>
            </a:r>
            <a:r>
              <a:rPr lang="ru-RU" sz="1400" b="1" dirty="0" err="1" smtClean="0"/>
              <a:t>х</a:t>
            </a:r>
            <a:r>
              <a:rPr lang="ru-RU" sz="1400" b="1" dirty="0" smtClean="0"/>
              <a:t> – 2 = 0,</a:t>
            </a:r>
            <a:r>
              <a:rPr lang="ru-RU" sz="1400" dirty="0" smtClean="0"/>
              <a:t>  </a:t>
            </a:r>
          </a:p>
          <a:p>
            <a:pPr indent="12700">
              <a:buNone/>
            </a:pPr>
            <a:r>
              <a:rPr lang="ru-RU" sz="1400" dirty="0" smtClean="0"/>
              <a:t>       </a:t>
            </a:r>
            <a:r>
              <a:rPr lang="en-US" sz="1400" dirty="0" smtClean="0"/>
              <a:t>D</a:t>
            </a:r>
            <a:r>
              <a:rPr lang="ru-RU" sz="1400" dirty="0" smtClean="0"/>
              <a:t> = </a:t>
            </a:r>
            <a:r>
              <a:rPr lang="en-US" sz="1400" dirty="0" smtClean="0"/>
              <a:t>b</a:t>
            </a:r>
            <a:r>
              <a:rPr lang="ru-RU" sz="1400" dirty="0" smtClean="0"/>
              <a:t>² - 4</a:t>
            </a:r>
            <a:r>
              <a:rPr lang="en-US" sz="1400" dirty="0" smtClean="0"/>
              <a:t>ac </a:t>
            </a:r>
            <a:r>
              <a:rPr lang="ru-RU" sz="1400" dirty="0" smtClean="0"/>
              <a:t>;  </a:t>
            </a:r>
            <a:r>
              <a:rPr lang="en-US" sz="1400" dirty="0" smtClean="0"/>
              <a:t>D</a:t>
            </a:r>
            <a:r>
              <a:rPr lang="ru-RU" sz="1400" dirty="0" smtClean="0"/>
              <a:t> = (-1) ² - 4 · 1· (-2) = …; </a:t>
            </a:r>
          </a:p>
          <a:p>
            <a:pPr>
              <a:buNone/>
            </a:pPr>
            <a:r>
              <a:rPr lang="ru-RU" sz="1400" dirty="0" smtClean="0"/>
              <a:t> </a:t>
            </a:r>
            <a:r>
              <a:rPr lang="ru-RU" sz="1400" b="1" dirty="0" smtClean="0"/>
              <a:t>№3.  </a:t>
            </a:r>
            <a:r>
              <a:rPr lang="ru-RU" sz="1400" dirty="0" smtClean="0"/>
              <a:t>Закончите</a:t>
            </a:r>
            <a:r>
              <a:rPr lang="ru-RU" sz="1400" b="1" dirty="0" smtClean="0"/>
              <a:t> </a:t>
            </a:r>
            <a:r>
              <a:rPr lang="ru-RU" sz="1400" dirty="0" smtClean="0"/>
              <a:t>решение уравнения  </a:t>
            </a:r>
          </a:p>
          <a:p>
            <a:pPr>
              <a:buNone/>
            </a:pPr>
            <a:r>
              <a:rPr lang="ru-RU" sz="1400" dirty="0" smtClean="0"/>
              <a:t>              </a:t>
            </a:r>
            <a:r>
              <a:rPr lang="ru-RU" sz="1400" b="1" dirty="0" smtClean="0"/>
              <a:t>3х² - 5х – 2 = 0.</a:t>
            </a:r>
            <a:r>
              <a:rPr lang="ru-RU" sz="1400" dirty="0" smtClean="0"/>
              <a:t> </a:t>
            </a:r>
          </a:p>
          <a:p>
            <a:pPr>
              <a:buNone/>
            </a:pPr>
            <a:r>
              <a:rPr lang="ru-RU" sz="1400" dirty="0" smtClean="0"/>
              <a:t>              </a:t>
            </a:r>
            <a:r>
              <a:rPr lang="en-US" sz="1400" dirty="0" smtClean="0"/>
              <a:t>D</a:t>
            </a:r>
            <a:r>
              <a:rPr lang="ru-RU" sz="1400" dirty="0" smtClean="0"/>
              <a:t> = </a:t>
            </a:r>
            <a:r>
              <a:rPr lang="en-US" sz="1400" dirty="0" smtClean="0"/>
              <a:t>b</a:t>
            </a:r>
            <a:r>
              <a:rPr lang="ru-RU" sz="1400" dirty="0" smtClean="0"/>
              <a:t>² - 4</a:t>
            </a:r>
            <a:r>
              <a:rPr lang="en-US" sz="1400" dirty="0" smtClean="0"/>
              <a:t>ac </a:t>
            </a:r>
            <a:r>
              <a:rPr lang="ru-RU" sz="1400" dirty="0" smtClean="0"/>
              <a:t>;   </a:t>
            </a:r>
            <a:r>
              <a:rPr lang="en-US" sz="1400" dirty="0" smtClean="0"/>
              <a:t>D</a:t>
            </a:r>
            <a:r>
              <a:rPr lang="ru-RU" sz="1400" dirty="0" smtClean="0"/>
              <a:t> = (-5) ²</a:t>
            </a:r>
            <a:r>
              <a:rPr lang="en-US" sz="1400" dirty="0" smtClean="0"/>
              <a:t> </a:t>
            </a:r>
            <a:r>
              <a:rPr lang="ru-RU" sz="1400" dirty="0" smtClean="0"/>
              <a:t> - 4· 3·(-2) = 49. </a:t>
            </a:r>
          </a:p>
          <a:p>
            <a:pPr>
              <a:buNone/>
            </a:pPr>
            <a:r>
              <a:rPr lang="en-US" sz="1400" dirty="0" smtClean="0"/>
              <a:t>           </a:t>
            </a:r>
            <a:r>
              <a:rPr lang="ru-RU" sz="1400" dirty="0" smtClean="0"/>
              <a:t>   </a:t>
            </a:r>
            <a:r>
              <a:rPr lang="ru-RU" sz="1400" dirty="0" err="1" smtClean="0"/>
              <a:t>х</a:t>
            </a:r>
            <a:r>
              <a:rPr lang="ru-RU" sz="1400" dirty="0" smtClean="0"/>
              <a:t> = … </a:t>
            </a:r>
          </a:p>
          <a:p>
            <a:pPr>
              <a:buNone/>
            </a:pPr>
            <a:r>
              <a:rPr lang="ru-RU" sz="1400" dirty="0" smtClean="0"/>
              <a:t> </a:t>
            </a:r>
            <a:r>
              <a:rPr lang="ru-RU" sz="1400" b="1" dirty="0" smtClean="0"/>
              <a:t>№4. </a:t>
            </a:r>
            <a:r>
              <a:rPr lang="ru-RU" sz="1400" dirty="0" smtClean="0"/>
              <a:t> Решите уравнение. </a:t>
            </a:r>
          </a:p>
          <a:p>
            <a:pPr>
              <a:buNone/>
            </a:pPr>
            <a:r>
              <a:rPr lang="ru-RU" sz="1400" dirty="0" smtClean="0"/>
              <a:t>           а)  (</a:t>
            </a:r>
            <a:r>
              <a:rPr lang="ru-RU" sz="1400" dirty="0" err="1" smtClean="0"/>
              <a:t>х</a:t>
            </a:r>
            <a:r>
              <a:rPr lang="ru-RU" sz="1400" dirty="0" smtClean="0"/>
              <a:t> - 5)(</a:t>
            </a:r>
            <a:r>
              <a:rPr lang="ru-RU" sz="1400" dirty="0" err="1" smtClean="0"/>
              <a:t>х</a:t>
            </a:r>
            <a:r>
              <a:rPr lang="ru-RU" sz="1400" dirty="0" smtClean="0"/>
              <a:t>  + 3) = 0;        б)  </a:t>
            </a:r>
            <a:r>
              <a:rPr lang="ru-RU" sz="1400" dirty="0" err="1" smtClean="0"/>
              <a:t>х</a:t>
            </a:r>
            <a:r>
              <a:rPr lang="ru-RU" sz="1400" dirty="0" smtClean="0"/>
              <a:t>² + 5х + 6 = 0 </a:t>
            </a:r>
          </a:p>
          <a:p>
            <a:pPr>
              <a:buNone/>
            </a:pPr>
            <a:r>
              <a:rPr lang="ru-RU" sz="1400" dirty="0" smtClean="0"/>
              <a:t> </a:t>
            </a:r>
            <a:r>
              <a:rPr lang="ru-RU" sz="1400" b="1" dirty="0" smtClean="0"/>
              <a:t>№5.  </a:t>
            </a:r>
            <a:r>
              <a:rPr lang="ru-RU" sz="1400" dirty="0" smtClean="0"/>
              <a:t> Приведите уравнение к квадратному и решите его:</a:t>
            </a:r>
          </a:p>
          <a:p>
            <a:pPr>
              <a:buNone/>
            </a:pPr>
            <a:r>
              <a:rPr lang="ru-RU" sz="1400" dirty="0" smtClean="0"/>
              <a:t>             (</a:t>
            </a:r>
            <a:r>
              <a:rPr lang="en-US" sz="1400" b="1" dirty="0" smtClean="0"/>
              <a:t>x</a:t>
            </a:r>
            <a:r>
              <a:rPr lang="ru-RU" sz="1400" b="1" dirty="0" smtClean="0"/>
              <a:t>+4)(2</a:t>
            </a:r>
            <a:r>
              <a:rPr lang="en-US" sz="1400" b="1" dirty="0" smtClean="0"/>
              <a:t>x</a:t>
            </a:r>
            <a:r>
              <a:rPr lang="ru-RU" sz="1400" b="1" dirty="0" smtClean="0"/>
              <a:t>-1)=</a:t>
            </a:r>
            <a:r>
              <a:rPr lang="en-US" sz="1400" b="1" dirty="0" smtClean="0"/>
              <a:t>x</a:t>
            </a:r>
            <a:r>
              <a:rPr lang="ru-RU" sz="1400" b="1" dirty="0" smtClean="0"/>
              <a:t>(3</a:t>
            </a:r>
            <a:r>
              <a:rPr lang="en-US" sz="1400" b="1" dirty="0" smtClean="0"/>
              <a:t>x</a:t>
            </a:r>
            <a:r>
              <a:rPr lang="ru-RU" sz="1400" b="1" dirty="0" smtClean="0"/>
              <a:t>+11)</a:t>
            </a: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 </a:t>
            </a:r>
            <a:r>
              <a:rPr lang="ru-RU" sz="1400" b="1" dirty="0" smtClean="0"/>
              <a:t>№6.  </a:t>
            </a:r>
            <a:r>
              <a:rPr lang="ru-RU" sz="1400" dirty="0" smtClean="0"/>
              <a:t> Решите уравнение  </a:t>
            </a:r>
          </a:p>
          <a:p>
            <a:pPr>
              <a:buNone/>
            </a:pPr>
            <a:r>
              <a:rPr lang="ru-RU" sz="1400" b="1" dirty="0" smtClean="0"/>
              <a:t>№7.   </a:t>
            </a:r>
            <a:r>
              <a:rPr lang="ru-RU" sz="1400" dirty="0" smtClean="0"/>
              <a:t>При каком значении </a:t>
            </a:r>
            <a:r>
              <a:rPr lang="ru-RU" sz="1400" b="1" dirty="0" smtClean="0"/>
              <a:t>а</a:t>
            </a:r>
            <a:r>
              <a:rPr lang="ru-RU" sz="1400" dirty="0" smtClean="0"/>
              <a:t> уравнение </a:t>
            </a:r>
            <a:r>
              <a:rPr lang="ru-RU" sz="1400" b="1" dirty="0" err="1" smtClean="0"/>
              <a:t>х</a:t>
            </a:r>
            <a:r>
              <a:rPr lang="ru-RU" sz="1400" b="1" dirty="0" smtClean="0"/>
              <a:t>² - 2ах + 3 = 0</a:t>
            </a:r>
            <a:r>
              <a:rPr lang="ru-RU" sz="1400" dirty="0" smtClean="0"/>
              <a:t> имеет один корень? </a:t>
            </a:r>
            <a:r>
              <a:rPr lang="ru-RU" sz="1400" b="1" i="1" dirty="0" smtClean="0"/>
              <a:t>  </a:t>
            </a:r>
            <a:endParaRPr lang="ru-RU" sz="1400" dirty="0" smtClean="0"/>
          </a:p>
        </p:txBody>
      </p:sp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50" y="5429264"/>
            <a:ext cx="1276350" cy="228600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642918"/>
            <a:ext cx="7696200" cy="1143000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Моделирование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428596" y="1643050"/>
            <a:ext cx="8029575" cy="2643206"/>
          </a:xfrm>
        </p:spPr>
        <p:txBody>
          <a:bodyPr/>
          <a:lstStyle/>
          <a:p>
            <a:pPr algn="ctr" eaLnBrk="1" hangingPunct="1">
              <a:lnSpc>
                <a:spcPct val="150000"/>
              </a:lnSpc>
              <a:spcBef>
                <a:spcPts val="0"/>
              </a:spcBef>
              <a:buFont typeface="Wingdings" pitchFamily="2" charset="2"/>
              <a:buNone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Используя технологию </a:t>
            </a:r>
          </a:p>
          <a:p>
            <a:pPr algn="ctr" eaLnBrk="1" hangingPunct="1">
              <a:lnSpc>
                <a:spcPct val="150000"/>
              </a:lnSpc>
              <a:spcBef>
                <a:spcPts val="0"/>
              </a:spcBef>
              <a:buFont typeface="Wingdings" pitchFamily="2" charset="2"/>
              <a:buNone/>
            </a:pP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“STEP BY STEP”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eaLnBrk="1" hangingPunct="1">
              <a:lnSpc>
                <a:spcPct val="150000"/>
              </a:lnSpc>
              <a:spcBef>
                <a:spcPts val="0"/>
              </a:spcBef>
              <a:buFont typeface="Wingdings" pitchFamily="2" charset="2"/>
              <a:buNone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разработать технологическую карту урока изучения новой темы по своему предмету.</a:t>
            </a:r>
          </a:p>
          <a:p>
            <a:pPr algn="ctr" eaLnBrk="1" hangingPunct="1">
              <a:buNone/>
            </a:pPr>
            <a:endParaRPr lang="ru-RU" sz="2800" b="1" dirty="0" smtClean="0">
              <a:solidFill>
                <a:srgbClr val="990000"/>
              </a:solidFill>
              <a:latin typeface="Arial Black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785794"/>
            <a:ext cx="8229600" cy="654050"/>
          </a:xfrm>
        </p:spPr>
        <p:txBody>
          <a:bodyPr/>
          <a:lstStyle/>
          <a:p>
            <a:pPr algn="ctr" eaLnBrk="1" hangingPunct="1"/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Рефлексия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857224" y="2000240"/>
            <a:ext cx="8112151" cy="4373573"/>
          </a:xfrm>
        </p:spPr>
        <p:txBody>
          <a:bodyPr/>
          <a:lstStyle/>
          <a:p>
            <a:pPr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Была ли деятельность полезным или бесполезным делом? </a:t>
            </a:r>
          </a:p>
          <a:p>
            <a:pPr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Чем вы можете поделиться, чему можете научить своих коллег? </a:t>
            </a:r>
          </a:p>
          <a:p>
            <a:pPr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Какие вопросы или проблемы появились в ходе мастер-класса? </a:t>
            </a: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Технология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“Step by step”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известная или неизвестная?</a:t>
            </a:r>
            <a:endParaRPr lang="en-US" sz="28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1714488"/>
            <a:ext cx="7772400" cy="1362075"/>
          </a:xfrm>
          <a:noFill/>
        </p:spPr>
        <p:txBody>
          <a:bodyPr/>
          <a:lstStyle/>
          <a:p>
            <a:pPr algn="ctr"/>
            <a:r>
              <a:rPr lang="en-US" sz="6600" i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Step by step</a:t>
            </a:r>
            <a:endParaRPr lang="ru-RU" sz="6600" i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072066" y="3857628"/>
            <a:ext cx="3214710" cy="593725"/>
          </a:xfrm>
        </p:spPr>
        <p:txBody>
          <a:bodyPr/>
          <a:lstStyle/>
          <a:p>
            <a:pPr algn="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Инновационная педагогическая технология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71538" y="3143248"/>
            <a:ext cx="3857651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928670"/>
            <a:ext cx="8015286" cy="654050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4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Arial" pitchFamily="34" charset="0"/>
              </a:rPr>
              <a:t>Цели мастер-класса: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714375" y="1785926"/>
            <a:ext cx="7715250" cy="4357699"/>
          </a:xfrm>
        </p:spPr>
        <p:txBody>
          <a:bodyPr/>
          <a:lstStyle/>
          <a:p>
            <a:pPr algn="just" eaLnBrk="1" hangingPunct="1">
              <a:buClr>
                <a:srgbClr val="CC0000"/>
              </a:buClr>
              <a:buFont typeface="Wingdings" pitchFamily="2" charset="2"/>
              <a:buChar char="ü"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познакомить с основными идеями технологии « 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STEP BY STEP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 ; </a:t>
            </a:r>
          </a:p>
          <a:p>
            <a:pPr algn="just" eaLnBrk="1" hangingPunct="1">
              <a:buClr>
                <a:srgbClr val="CC0000"/>
              </a:buClr>
              <a:buFont typeface="Wingdings" pitchFamily="2" charset="2"/>
              <a:buChar char="ü"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определить структуру данной технологии; </a:t>
            </a:r>
          </a:p>
          <a:p>
            <a:pPr algn="just" eaLnBrk="1" hangingPunct="1">
              <a:buClr>
                <a:srgbClr val="CC0000"/>
              </a:buClr>
              <a:buFont typeface="Wingdings" pitchFamily="2" charset="2"/>
              <a:buChar char="ü"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развивать навыки практического применения  « 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STEP BY STEP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»; </a:t>
            </a:r>
          </a:p>
          <a:p>
            <a:pPr algn="just" eaLnBrk="1" hangingPunct="1">
              <a:buClr>
                <a:srgbClr val="CC0000"/>
              </a:buClr>
              <a:buFont typeface="Wingdings" pitchFamily="2" charset="2"/>
              <a:buChar char="ü"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вызвать заинтересованность у участников мастер-класса  к технологии « 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STEP BY STEP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785786" y="642918"/>
            <a:ext cx="8096248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4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Цели технологии: 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714375" y="1928802"/>
            <a:ext cx="7715250" cy="4214823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Ø"/>
              <a:defRPr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воспитание людей готовых учиться всю жизнь;</a:t>
            </a:r>
          </a:p>
          <a:p>
            <a:pPr algn="just" eaLnBrk="1" hangingPunct="1"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Ø"/>
              <a:defRPr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среды обучения, основанной на взаимном уважении и демократических принципах;</a:t>
            </a:r>
          </a:p>
          <a:p>
            <a:pPr algn="just" eaLnBrk="1" hangingPunct="1"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Ø"/>
              <a:defRPr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обеспечение практических приемов развития и его непрерывности;</a:t>
            </a:r>
          </a:p>
          <a:p>
            <a:pPr algn="just" eaLnBrk="1" hangingPunct="1"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Ø"/>
              <a:defRPr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приобретение детьми академических, эстетических и практических знаний, необходимых для жизни.</a:t>
            </a:r>
          </a:p>
          <a:p>
            <a:pPr algn="just" eaLnBrk="1" hangingPunct="1"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Ø"/>
              <a:defRPr/>
            </a:pPr>
            <a:endParaRPr lang="ru-RU" sz="2700" dirty="0" smtClean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1000108"/>
            <a:ext cx="7715304" cy="101124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Основные идеи технологии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642910" y="2428868"/>
            <a:ext cx="7786742" cy="4038600"/>
          </a:xfrm>
        </p:spPr>
        <p:txBody>
          <a:bodyPr/>
          <a:lstStyle/>
          <a:p>
            <a:pPr marL="514350" indent="-514350" algn="just" eaLnBrk="1" hangingPunct="1">
              <a:buFont typeface="+mj-lt"/>
              <a:buAutoNum type="arabicPeriod"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Технология «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Step by Step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 ориентирована на детей и их родителей, предлагает детям, родителям и педагогам академический вариант образования, при котором соблюдаются демократические принципы и адекватная практика развития.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785794"/>
            <a:ext cx="7786742" cy="1225554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Основные идеи технологии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642910" y="2428868"/>
            <a:ext cx="7786742" cy="4038600"/>
          </a:xfrm>
        </p:spPr>
        <p:txBody>
          <a:bodyPr/>
          <a:lstStyle/>
          <a:p>
            <a:pPr marL="514350" indent="-514350" algn="just">
              <a:buFont typeface="+mj-lt"/>
              <a:buAutoNum type="arabicPeriod" startAt="2"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Твердая приверженность демократическим принципам дает возможность воспитать детей активными гражданами, уважающих ценности общества, быть ответственным за свои поступки и уважать мнение других, уметь делать собственный выбор.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857232"/>
            <a:ext cx="7858180" cy="1154116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Основные идеи технологии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642910" y="2428868"/>
            <a:ext cx="8001000" cy="2000264"/>
          </a:xfrm>
        </p:spPr>
        <p:txBody>
          <a:bodyPr/>
          <a:lstStyle/>
          <a:p>
            <a:pPr marL="514350" indent="-514350" algn="just">
              <a:buFont typeface="+mj-lt"/>
              <a:buAutoNum type="arabicPeriod" startAt="3"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Отвечает требованиям времени, обеспечивая личностное развитие и вовлечение сообщества  (родителей, родственников, соседей, друзей) в образовательный процесс.</a:t>
            </a: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43501" y="4214818"/>
            <a:ext cx="2713545" cy="1861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785794"/>
            <a:ext cx="8229600" cy="65405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Структура технологии</a:t>
            </a: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772816"/>
            <a:ext cx="6173212" cy="387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642918"/>
            <a:ext cx="8001056" cy="1143000"/>
          </a:xfrm>
        </p:spPr>
        <p:txBody>
          <a:bodyPr anchor="t"/>
          <a:lstStyle/>
          <a:p>
            <a:pPr>
              <a:defRPr/>
            </a:pPr>
            <a:r>
              <a:rPr lang="ru-RU" sz="4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Пошаговое построение работы</a:t>
            </a:r>
            <a:br>
              <a:rPr lang="ru-RU" sz="4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(от простого к сложному)</a:t>
            </a:r>
            <a:endParaRPr lang="ru-RU" sz="2800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714348" y="2857496"/>
            <a:ext cx="8001030" cy="3214691"/>
          </a:xfrm>
        </p:spPr>
        <p:txBody>
          <a:bodyPr/>
          <a:lstStyle/>
          <a:p>
            <a:pPr eaLnBrk="1" hangingPunct="1"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Объяснение учителя;</a:t>
            </a: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Выполнение по образцу;</a:t>
            </a: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Выполнение самостоятельно;</a:t>
            </a: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Составление подобного;</a:t>
            </a: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Выполнение общего задания самостоятельно.</a:t>
            </a:r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d_present">
  <a:themeElements>
    <a:clrScheme name="Custom Design 11">
      <a:dk1>
        <a:srgbClr val="3E3E5C"/>
      </a:dk1>
      <a:lt1>
        <a:srgbClr val="FFFFFF"/>
      </a:lt1>
      <a:dk2>
        <a:srgbClr val="666699"/>
      </a:dk2>
      <a:lt2>
        <a:srgbClr val="FFFFFF"/>
      </a:lt2>
      <a:accent1>
        <a:srgbClr val="60597B"/>
      </a:accent1>
      <a:accent2>
        <a:srgbClr val="6666FF"/>
      </a:accent2>
      <a:accent3>
        <a:srgbClr val="B8B8CA"/>
      </a:accent3>
      <a:accent4>
        <a:srgbClr val="DADADA"/>
      </a:accent4>
      <a:accent5>
        <a:srgbClr val="B6B5BF"/>
      </a:accent5>
      <a:accent6>
        <a:srgbClr val="5C5CE7"/>
      </a:accent6>
      <a:hlink>
        <a:srgbClr val="99CCFF"/>
      </a:hlink>
      <a:folHlink>
        <a:srgbClr val="FFFF99"/>
      </a:folHlink>
    </a:clrScheme>
    <a:fontScheme name="Custom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SC_MS_RU_RU_Ed_8_Math_2007v_Russia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TS010336809</Template>
  <TotalTime>928</TotalTime>
  <Words>462</Words>
  <Application>Microsoft Office PowerPoint</Application>
  <PresentationFormat>Экран (4:3)</PresentationFormat>
  <Paragraphs>87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red_present</vt:lpstr>
      <vt:lpstr>MSC_MS_RU_RU_Ed_8_Math_2007v_Russia</vt:lpstr>
      <vt:lpstr>Великое скрыто в малом  ключ, от которого у нас.</vt:lpstr>
      <vt:lpstr>Step by step</vt:lpstr>
      <vt:lpstr>Цели мастер-класса:</vt:lpstr>
      <vt:lpstr>Цели технологии:  </vt:lpstr>
      <vt:lpstr>Основные идеи технологии</vt:lpstr>
      <vt:lpstr>Основные идеи технологии</vt:lpstr>
      <vt:lpstr>Основные идеи технологии</vt:lpstr>
      <vt:lpstr>Структура технологии</vt:lpstr>
      <vt:lpstr>Пошаговое построение работы (от простого к сложному)</vt:lpstr>
      <vt:lpstr>Философия технологии</vt:lpstr>
      <vt:lpstr>Презентация PowerPoint</vt:lpstr>
      <vt:lpstr>Презентация PowerPoint</vt:lpstr>
      <vt:lpstr>Объяснение учителя.</vt:lpstr>
      <vt:lpstr>1 шаг. Выполни по образцу.</vt:lpstr>
      <vt:lpstr>2 шаг. Выполни самостоятельно</vt:lpstr>
      <vt:lpstr>3 шаг. Составь подобное.</vt:lpstr>
      <vt:lpstr>4 шаг. </vt:lpstr>
      <vt:lpstr>Моделирование</vt:lpstr>
      <vt:lpstr>Рефлексия</vt:lpstr>
    </vt:vector>
  </TitlesOfParts>
  <Company>MoBIL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Beletskaya</cp:lastModifiedBy>
  <cp:revision>76</cp:revision>
  <dcterms:created xsi:type="dcterms:W3CDTF">2011-04-27T11:37:20Z</dcterms:created>
  <dcterms:modified xsi:type="dcterms:W3CDTF">2017-01-09T20:02:35Z</dcterms:modified>
</cp:coreProperties>
</file>