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3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0160000" cy="7620000"/>
  <p:notesSz cx="7620000" cy="10160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1EDC09D3-5505-43FE-93F6-5B308A5F0E8B}">
  <a:tblStyle styleId="{1EDC09D3-5505-43FE-93F6-5B308A5F0E8B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58" y="-84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 txBox="1">
            <a:spLocks noGrp="1"/>
          </p:cNvSpPr>
          <p:nvPr>
            <p:ph type="ctrTitle"/>
          </p:nvPr>
        </p:nvSpPr>
        <p:spPr>
          <a:xfrm>
            <a:off x="914400" y="3048000"/>
            <a:ext cx="8331200" cy="1219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4800"/>
            </a:lvl1pPr>
            <a:lvl2pPr algn="ctr">
              <a:buSzPct val="100000"/>
              <a:defRPr sz="4800"/>
            </a:lvl2pPr>
            <a:lvl3pPr algn="ctr">
              <a:buSzPct val="100000"/>
              <a:defRPr sz="4800"/>
            </a:lvl3pPr>
            <a:lvl4pPr algn="ctr">
              <a:buSzPct val="100000"/>
              <a:defRPr sz="4800"/>
            </a:lvl4pPr>
            <a:lvl5pPr algn="ctr">
              <a:buSzPct val="100000"/>
              <a:defRPr sz="4800"/>
            </a:lvl5pPr>
            <a:lvl6pPr algn="ctr">
              <a:buSzPct val="100000"/>
              <a:defRPr sz="4800"/>
            </a:lvl6pPr>
            <a:lvl7pPr algn="ctr">
              <a:buSzPct val="100000"/>
              <a:defRPr sz="4800"/>
            </a:lvl7pPr>
            <a:lvl8pPr algn="ctr">
              <a:buSzPct val="100000"/>
              <a:defRPr sz="4800"/>
            </a:lvl8pPr>
            <a:lvl9pPr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1828800" y="4572000"/>
            <a:ext cx="6502399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9550400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4470399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5384800" y="1828800"/>
            <a:ext cx="4470399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04800" y="6705600"/>
            <a:ext cx="9550400" cy="60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271625" y="4538475"/>
            <a:ext cx="9608249" cy="175187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endParaRPr lang="en-US" sz="2000" b="1" dirty="0">
              <a:solidFill>
                <a:srgbClr val="660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Shape 2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793720" y="1095356"/>
            <a:ext cx="8350250" cy="37253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Для решения проблемы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0803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Прочитала и выписала интересующий меня материал из учебника математики 6 класса под редакцией Н. Я. Виленкина. </a:t>
            </a:r>
          </a:p>
          <a:p>
            <a:pPr marL="0" marR="0" indent="0" algn="l">
              <a:lnSpc>
                <a:spcPct val="108035"/>
              </a:lnSpc>
              <a:spcBef>
                <a:spcPts val="563"/>
              </a:spcBef>
              <a:spcAft>
                <a:spcPts val="0"/>
              </a:spcAft>
              <a:buNone/>
            </a:pPr>
            <a:r>
              <a:rPr lang="en-US" sz="3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Использовала «Толковый словарь» В. Даля и книгу для учащихся «Я познаю мир».</a:t>
            </a:r>
          </a:p>
          <a:p>
            <a:pPr marL="0" marR="0" indent="0" algn="l">
              <a:lnSpc>
                <a:spcPct val="108035"/>
              </a:lnSpc>
              <a:spcBef>
                <a:spcPts val="563"/>
              </a:spcBef>
              <a:spcAft>
                <a:spcPts val="0"/>
              </a:spcAft>
              <a:buNone/>
            </a:pPr>
            <a:r>
              <a:rPr lang="en-US" sz="3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Изучила учебную литературу для старших классов: Глейзер Г. И. «История математики в школе»., «Математическая энциклопедия», Босова Л.Л. Информатика: учебник 6 класса, глава «Материал для любознательных», «Занимательная наука», алгебра 9 класс.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Натуральные числа</a:t>
            </a:r>
            <a:r>
              <a:rPr lang="en-US" sz="488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6600CC"/>
                </a:solidFill>
                <a:latin typeface="Arial"/>
                <a:ea typeface="Arial"/>
                <a:cs typeface="Arial"/>
                <a:sym typeface="Arial"/>
              </a:rPr>
              <a:t>Термин «натуральное число» впервые применил римский государственный деятель, философ, автор трудов по математике и теории музыки Боэций (480 – 524 гг.), но еще греческий математик Никомах говорил о натуральном, то есть природном ряде чисел.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Простые и составные числа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19191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Натуральное число называется </a:t>
            </a:r>
            <a:r>
              <a:rPr lang="en-US" sz="2222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простым</a:t>
            </a: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, если оно имеет только два делителя: единицу и само это число.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Натуральное число называют </a:t>
            </a:r>
            <a:r>
              <a:rPr lang="en-US" sz="2222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составным</a:t>
            </a: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, если оно имеет более двух делителей.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Число 1 имеет только один делитель: само число. Поэтому его не относят ни к составным, ни к простым числам.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Первыми десятью простыми числами являются: 2, 3, 5, 7, 11, 13, 17, 19, 23, 29. 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Любое составное число можно разложить на два множителя, каждый из которых больше 1. Простое число так разложить на множители нельзя.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Произведение двух простых чисел может быть простым число, если одно из чисел равно 1, а другое является простым числом. 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Все простые числа, большие 2, нечетные.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Решето Эрастофена</a:t>
            </a:r>
            <a:r>
              <a:rPr lang="en-US" sz="488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В таблицу вписываем все числа от 1 до 100 (1 не включается: она не является простым числом). Вычеркиваем все четные числа, кроме 2. Затем вычеркиваем все числа, делящиеся на 3, кроме 3. Числа, делящиеся на 4, уже вычеркнуты, поэтому переходим к 5, затем к 7. Все оставшиеся числа (желтые клетки) – простые 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Решето Эрастофена</a:t>
            </a:r>
            <a:r>
              <a:rPr lang="en-US" sz="488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graphicFrame>
        <p:nvGraphicFramePr>
          <p:cNvPr id="98" name="Shape 98"/>
          <p:cNvGraphicFramePr/>
          <p:nvPr/>
        </p:nvGraphicFramePr>
        <p:xfrm>
          <a:off x="1439325" y="1608650"/>
          <a:ext cx="6773250" cy="5447030"/>
        </p:xfrm>
        <a:graphic>
          <a:graphicData uri="http://schemas.openxmlformats.org/drawingml/2006/table">
            <a:tbl>
              <a:tblPr>
                <a:noFill/>
                <a:tableStyleId>{1EDC09D3-5505-43FE-93F6-5B308A5F0E8B}</a:tableStyleId>
              </a:tblPr>
              <a:tblGrid>
                <a:gridCol w="670275"/>
                <a:gridCol w="668500"/>
                <a:gridCol w="668500"/>
                <a:gridCol w="670275"/>
                <a:gridCol w="670275"/>
                <a:gridCol w="668500"/>
                <a:gridCol w="670275"/>
                <a:gridCol w="668500"/>
                <a:gridCol w="670275"/>
                <a:gridCol w="747875"/>
              </a:tblGrid>
              <a:tr h="506225">
                <a:tc>
                  <a:txBody>
                    <a:bodyPr/>
                    <a:lstStyle/>
                    <a:p>
                      <a:endParaRPr/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</a:tr>
              <a:tr h="50622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19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</a:tr>
              <a:tr h="50622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21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23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28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29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</a:tr>
              <a:tr h="51327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33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34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35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36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37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38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</a:tr>
              <a:tr h="50622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41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43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45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46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47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48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49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</a:tr>
              <a:tr h="50622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51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52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53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54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55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56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57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58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59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60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</a:tr>
              <a:tr h="50622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61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62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63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64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65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66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67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68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69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70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</a:tr>
              <a:tr h="50622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71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72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73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74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75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76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77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78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79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80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</a:tr>
              <a:tr h="50622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81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82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83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84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85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86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87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88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89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90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</a:tr>
              <a:tr h="50622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91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92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93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94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95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66CC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96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97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98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99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979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666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100</a:t>
                      </a:r>
                    </a:p>
                  </a:txBody>
                  <a:tcPr marL="28575" marR="28575" marT="28575" marB="2857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Простые числа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Простые числа называют кирпичами в построении математики, так как все остальные числа можно сформировать, перемножая простые.</a:t>
            </a:r>
          </a:p>
          <a:p>
            <a:pPr marL="0" marR="0" indent="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Например,</a:t>
            </a:r>
          </a:p>
          <a:p>
            <a:pPr marL="0" marR="0" indent="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55 = 5 × 11</a:t>
            </a:r>
          </a:p>
          <a:p>
            <a:pPr marL="0" marR="0" indent="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75 = 3 × 5 × 5 </a:t>
            </a:r>
          </a:p>
          <a:p>
            <a:pPr marL="0" marR="0" indent="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39 = 3 × 13</a:t>
            </a:r>
          </a:p>
          <a:p>
            <a:pPr marL="0" marR="0" indent="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65 = 5 × 13</a:t>
            </a:r>
          </a:p>
          <a:p>
            <a:pPr marL="0" marR="0" indent="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221 =13 × 17</a:t>
            </a:r>
          </a:p>
          <a:p>
            <a:pPr marL="0" marR="0" indent="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73 939 133 – удивительное простое число. Можно удалить с его конца любое число цифр, и оставшееся число тоже будет простым. Это наибольшее известное число, обладающее таким свойством</a:t>
            </a: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Сверхсоставные числа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40950" y="1829150"/>
            <a:ext cx="9438900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08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11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Сверхсоставным числом будем называть</a:t>
            </a:r>
          </a:p>
          <a:p>
            <a:pPr marL="0" marR="0" indent="0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None/>
            </a:pPr>
            <a:r>
              <a:rPr lang="en-US" sz="3111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натуральное число, которое имеет больше делителей, чем каждый из больших его натуральных чисел.</a:t>
            </a:r>
          </a:p>
          <a:p>
            <a:pPr marL="0" marR="0" indent="0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None/>
            </a:pPr>
            <a:r>
              <a:rPr lang="en-US" sz="311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Число 1 имеет ровно </a:t>
            </a:r>
            <a:r>
              <a:rPr lang="en-US" sz="3111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один делитель.</a:t>
            </a:r>
          </a:p>
          <a:p>
            <a:pPr marL="0" marR="0" indent="0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None/>
            </a:pPr>
            <a:r>
              <a:rPr lang="en-US" sz="311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Числа 2 и 3 имеют ровно </a:t>
            </a:r>
            <a:r>
              <a:rPr lang="en-US" sz="3111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по два делителя</a:t>
            </a:r>
            <a:r>
              <a:rPr lang="en-US" sz="311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, так как они простые.</a:t>
            </a:r>
          </a:p>
          <a:p>
            <a:pPr marL="0" marR="0" indent="0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None/>
            </a:pPr>
            <a:r>
              <a:rPr lang="en-US" sz="311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Число 4 имеет </a:t>
            </a:r>
            <a:r>
              <a:rPr lang="en-US" sz="3111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три делителя</a:t>
            </a:r>
            <a:r>
              <a:rPr lang="en-US" sz="311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marL="0" marR="0" indent="0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None/>
            </a:pPr>
            <a:r>
              <a:rPr lang="en-US" sz="311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Число 6 имеет </a:t>
            </a:r>
            <a:r>
              <a:rPr lang="en-US" sz="3111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четыре делителя</a:t>
            </a:r>
            <a:r>
              <a:rPr lang="en-US" sz="311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: 1, 2, 3 и 6.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Сверхсоставные числа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271625" y="1829150"/>
            <a:ext cx="9692899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16 - число с </a:t>
            </a:r>
            <a:r>
              <a:rPr lang="en-US" sz="2666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пятью делителями</a:t>
            </a: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. Его делители 1, 2,4,8 и 16. </a:t>
            </a:r>
          </a:p>
          <a:p>
            <a:pPr marL="0" marR="0" indent="0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У числа 12 </a:t>
            </a:r>
            <a:r>
              <a:rPr lang="en-US" sz="2666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шесть делителей</a:t>
            </a: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: 1, 2, 3, 4, 6 и 12. </a:t>
            </a:r>
          </a:p>
          <a:p>
            <a:pPr marL="0" marR="0" indent="0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Число 16 не сверхсоставное, им стало число 12. Следующее число, являющееся сверхсоставным - число 30 с восемью делителями.</a:t>
            </a:r>
          </a:p>
          <a:p>
            <a:pPr marL="0" marR="0" indent="0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36, 40, 54, 56 все с восемью делителями, </a:t>
            </a:r>
          </a:p>
          <a:p>
            <a:pPr marL="0" marR="0" indent="0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48 с десятью делителями, </a:t>
            </a:r>
          </a:p>
          <a:p>
            <a:pPr marL="0" marR="0" indent="0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число 60 имеет двенадцать делителей </a:t>
            </a:r>
          </a:p>
          <a:p>
            <a:pPr marL="0" marR="0" indent="0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число 64 имеет ровно семь делителей</a:t>
            </a:r>
          </a:p>
          <a:p>
            <a:pPr marL="0" marR="0" indent="0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числа 36, 40, 48, 54, 56 и 60 являются свехсоставными числами. 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6160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44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Взаимно простые числа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76577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Clr>
                <a:srgbClr val="996600"/>
              </a:buClr>
              <a:buSzPct val="164609"/>
              <a:buFont typeface="Arial"/>
              <a:buChar char="•"/>
            </a:pPr>
            <a:r>
              <a:rPr lang="en-US" sz="3555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Натуральные числа, называют взаимно простыми, если их наибольший общий делитель равен 1. 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44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Числа близнецы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354249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это</a:t>
            </a:r>
            <a:r>
              <a:rPr lang="en-US" sz="3555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 простые числа, отличающиеся друг от друга на 2.</a:t>
            </a:r>
            <a:r>
              <a:rPr lang="en-US" sz="3555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indent="0" algn="l">
              <a:lnSpc>
                <a:spcPct val="107812"/>
              </a:lnSpc>
              <a:spcBef>
                <a:spcPts val="635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В первом десятке простых чисел такими парами будут 3 и 5, 5 и 7, 11 и 13, 17 и 19 </a:t>
            </a:r>
          </a:p>
          <a:p>
            <a:pPr marL="0" marR="0" indent="0" algn="l">
              <a:lnSpc>
                <a:spcPct val="107812"/>
              </a:lnSpc>
              <a:spcBef>
                <a:spcPts val="635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Проблема «близнецов» относится к числу нерешенных до сих пор задач . Неизвестно, оборвется ли когда-нибудь этот список или же он бесконечен, как и ряд простых чисел.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200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333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Цель работы</a:t>
            </a:r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10300" y="2760475"/>
            <a:ext cx="9269574" cy="40714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3515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99" b="1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Изучить удивительные особенности чисел с последующим созданием презентации для использования на уроках математики 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44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Дружественные числа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4835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6600"/>
              </a:buClr>
              <a:buSzPct val="167264"/>
              <a:buFont typeface="Arial"/>
              <a:buChar char="•"/>
            </a:pPr>
            <a:r>
              <a:rPr lang="en-US" sz="311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Пара натуральных чисел, каждое из которых равно сумме собственных делителей другого, то есть делителей, отличных от самого числа. </a:t>
            </a:r>
          </a:p>
          <a:p>
            <a:pPr marL="381000" marR="0" lvl="0" indent="-248355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rgbClr val="996600"/>
              </a:buClr>
              <a:buSzPct val="167264"/>
              <a:buFont typeface="Arial"/>
              <a:buChar char="•"/>
            </a:pPr>
            <a:r>
              <a:rPr lang="en-US" sz="311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Определение дружественных чисел есть уже в «Началах» Евклида, в трудах Платона. Древним грекам была известна одна пара таких чисел: 220 и 284, суммы их делителей соответственно равны: </a:t>
            </a:r>
          </a:p>
          <a:p>
            <a:pPr marL="381000" marR="0" lvl="0" indent="-248355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rgbClr val="996600"/>
              </a:buClr>
              <a:buSzPct val="167264"/>
              <a:buFont typeface="Arial"/>
              <a:buChar char="•"/>
            </a:pPr>
            <a:r>
              <a:rPr lang="en-US" sz="311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1+2+4+5+10+11+20+22+44+55+110 =284</a:t>
            </a:r>
          </a:p>
          <a:p>
            <a:pPr marL="381000" marR="0" lvl="0" indent="-248355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rgbClr val="996600"/>
              </a:buClr>
              <a:buSzPct val="167264"/>
              <a:buFont typeface="Arial"/>
              <a:buChar char="•"/>
            </a:pPr>
            <a:r>
              <a:rPr lang="en-US" sz="311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1+2+4+71+142= 220 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44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Дружественные числа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Долго считалось, что следующую пару дружественных чисел 17296 и 18416 открыл в 1636 году знаменитый французский математик Пьер Ферма (1601 -1665). Но в одном из трактатов арабского ученого Ибн аль-Банны (1256 – 1321) были найдены строки: «Числа 17296 18416 являются дружественными. Аллах всеведущ».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Дружественные числа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19191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Французский математик и философ Рене Декарт (1596 – 1650) в 1638 году нашел следующую пару дружественных чисел: 9363584 и 9437056. 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После Декарта получил новые дружественные числа Леонард Эйлер (1707 - 1783). Он открыл 59 пар дружественных чисел, среди которых были и нечетные числа. 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В настоящее время известно 1100 пар дружественных чисел, найденных либо хитроумными способами, либо перебором на компьютере. 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На долю компьютера в этом списке досталось совсем немного чисел - большинство из них было открыто математиками «вручную». 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996600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Однако неизвестно, существует ли пара чисел, одно из которых четное, а другое нечетное.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Хорошие числа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177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6600"/>
              </a:buClr>
              <a:buSzPct val="166666"/>
              <a:buFont typeface="Arial"/>
              <a:buChar char="•"/>
            </a:pPr>
            <a:r>
              <a:rPr lang="en-US" sz="2000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Натуральное число будем называть хорошим, если оно делится на сумму цифр самого числа</a:t>
            </a: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81000" marR="0" lvl="0" indent="-17780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Clr>
                <a:srgbClr val="996600"/>
              </a:buClr>
              <a:buSzPct val="166666"/>
              <a:buFont typeface="Arial"/>
              <a:buChar char="•"/>
            </a:pP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По определению хороших чисел все цифры от 1 до 9 являются хорошими числами. Самое меньшее двузначное число </a:t>
            </a:r>
            <a:r>
              <a:rPr lang="en-US" sz="2000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10,</a:t>
            </a: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 так как оно делится на число, равное (1 + 0).</a:t>
            </a:r>
          </a:p>
          <a:p>
            <a:pPr marL="381000" marR="0" lvl="0" indent="-17780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Clr>
                <a:srgbClr val="996600"/>
              </a:buClr>
              <a:buSzPct val="166666"/>
              <a:buFont typeface="Arial"/>
              <a:buChar char="•"/>
            </a:pP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Следующим числом является </a:t>
            </a:r>
            <a:r>
              <a:rPr lang="en-US" sz="2000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12,</a:t>
            </a: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 т.к. 12 делится на 1 + 2, как уже мы доказали это же число является и сверхсоставным.</a:t>
            </a:r>
          </a:p>
          <a:p>
            <a:pPr marL="381000" marR="0" lvl="0" indent="-17780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Clr>
                <a:srgbClr val="996600"/>
              </a:buClr>
              <a:buSzPct val="166666"/>
              <a:buFont typeface="Arial"/>
              <a:buChar char="•"/>
            </a:pP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13 – не хорошее число, т. к. 13 не делится на (1+3);</a:t>
            </a:r>
          </a:p>
          <a:p>
            <a:pPr marL="381000" marR="0" lvl="0" indent="-17780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Clr>
                <a:srgbClr val="996600"/>
              </a:buClr>
              <a:buSzPct val="166666"/>
              <a:buFont typeface="Arial"/>
              <a:buChar char="•"/>
            </a:pP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14 - не хорошее число, т. к. 14 не делится на (1+ 4);</a:t>
            </a:r>
          </a:p>
          <a:p>
            <a:pPr marL="381000" marR="0" lvl="0" indent="-17780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Clr>
                <a:srgbClr val="996600"/>
              </a:buClr>
              <a:buSzPct val="166666"/>
              <a:buFont typeface="Arial"/>
              <a:buChar char="•"/>
            </a:pP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15 - не хорошее число, т. к. 15 не делится на (1+ 5);</a:t>
            </a:r>
          </a:p>
          <a:p>
            <a:pPr marL="381000" marR="0" lvl="0" indent="-17780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Clr>
                <a:srgbClr val="996600"/>
              </a:buClr>
              <a:buSzPct val="166666"/>
              <a:buFont typeface="Arial"/>
              <a:buChar char="•"/>
            </a:pP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16 - не хорошее число, т. к. 16 не делится на (1+ 6); </a:t>
            </a:r>
          </a:p>
          <a:p>
            <a:pPr marL="381000" marR="0" lvl="0" indent="-17780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Clr>
                <a:srgbClr val="996600"/>
              </a:buClr>
              <a:buSzPct val="166666"/>
              <a:buFont typeface="Arial"/>
              <a:buChar char="•"/>
            </a:pP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17 - не хорошее число, т. к. 17 не делится на (1+ 7); </a:t>
            </a:r>
          </a:p>
          <a:p>
            <a:pPr marL="381000" marR="0" lvl="0" indent="-17780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Clr>
                <a:srgbClr val="996600"/>
              </a:buClr>
              <a:buSzPct val="166666"/>
              <a:buFont typeface="Arial"/>
              <a:buChar char="•"/>
            </a:pPr>
            <a:r>
              <a:rPr lang="en-US" sz="2000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18 - хорошее число, т.к. 18 делится на (1+ 8); </a:t>
            </a:r>
          </a:p>
          <a:p>
            <a:pPr marL="381000" marR="0" lvl="0" indent="-17780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Clr>
                <a:srgbClr val="996600"/>
              </a:buClr>
              <a:buSzPct val="166666"/>
              <a:buFont typeface="Arial"/>
              <a:buChar char="•"/>
            </a:pP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19 - не хорошее число, т.к. 19 не делится на (1+ 9); </a:t>
            </a:r>
          </a:p>
          <a:p>
            <a:pPr marL="381000" marR="0" lvl="0" indent="-17780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Clr>
                <a:srgbClr val="996600"/>
              </a:buClr>
              <a:buSzPct val="166666"/>
              <a:buFont typeface="Arial"/>
              <a:buChar char="•"/>
            </a:pPr>
            <a:r>
              <a:rPr lang="en-US" sz="2000" b="1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Хорошие числа: 10, 12, 18, 20, 21, 24, 27, 30, 36, 40, 42, 45, 48, 50</a:t>
            </a:r>
            <a:r>
              <a:rPr lang="en-US" sz="2000">
                <a:solidFill>
                  <a:srgbClr val="996600"/>
                </a:solidFill>
                <a:latin typeface="Arial"/>
                <a:ea typeface="Arial"/>
                <a:cs typeface="Arial"/>
                <a:sym typeface="Arial"/>
              </a:rPr>
              <a:t>, 54 и т.д.. Все хорошие числа являются составными числами.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Совершенные числа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19191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CC"/>
              </a:buClr>
              <a:buSzPct val="168350"/>
              <a:buFont typeface="Arial"/>
              <a:buChar char="•"/>
            </a:pPr>
            <a:r>
              <a:rPr lang="en-US" sz="2222" b="1">
                <a:solidFill>
                  <a:srgbClr val="6600CC"/>
                </a:solidFill>
                <a:latin typeface="Arial"/>
                <a:ea typeface="Arial"/>
                <a:cs typeface="Arial"/>
                <a:sym typeface="Arial"/>
              </a:rPr>
              <a:t>Совершенным числом называют натуральное число, которое равно сумме делителей этого числа, меньших самого числа.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660033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Пифагор (VI в до н.э.) и его ученики изучали вопрос о делимости чисел. Число, равное сумме всех его делителей (без самого числа), они называли совершенным числом. Например, </a:t>
            </a:r>
          </a:p>
          <a:p>
            <a:pPr marL="0" marR="0" indent="0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None/>
            </a:pPr>
            <a:r>
              <a:rPr lang="en-US" sz="2222" b="1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6 = 1 + 2 +3,</a:t>
            </a:r>
            <a:r>
              <a:rPr lang="en-US" sz="2222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 где числа 1, 2 и 3 являются делителями числа 6. </a:t>
            </a:r>
          </a:p>
          <a:p>
            <a:pPr marL="0" marR="0" indent="0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None/>
            </a:pPr>
            <a:r>
              <a:rPr lang="en-US" sz="2222" b="1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28 = 1+ 2 + 4+7 +14</a:t>
            </a:r>
            <a:r>
              <a:rPr lang="en-US" sz="2222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, где числа 1, 2, 4, 7 и 14 делители числа 28. </a:t>
            </a:r>
          </a:p>
          <a:p>
            <a:pPr marL="0" marR="0" indent="0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None/>
            </a:pPr>
            <a:r>
              <a:rPr lang="en-US" sz="2222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Следующие совершенные числа - </a:t>
            </a:r>
          </a:p>
          <a:p>
            <a:pPr marL="0" marR="0" indent="0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None/>
            </a:pPr>
            <a:r>
              <a:rPr lang="en-US" sz="2222" b="1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496 = 1+ 2 +4 + 8 + 16 + 31 + 62 + 124 + 248</a:t>
            </a:r>
            <a:r>
              <a:rPr lang="en-US" sz="2222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, где числа 1, 2, 4, 8, 16, 31, 62, 124 и 248 являются делителями числа 496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396"/>
              </a:spcBef>
              <a:spcAft>
                <a:spcPts val="0"/>
              </a:spcAft>
              <a:buClr>
                <a:srgbClr val="660033"/>
              </a:buClr>
              <a:buSzPct val="168350"/>
              <a:buFont typeface="Arial"/>
              <a:buChar char="•"/>
            </a:pPr>
            <a:r>
              <a:rPr lang="en-US" sz="2222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Пифагорейцы знали только первые три совершенных чисел. Четвертое совершенное число </a:t>
            </a:r>
            <a:r>
              <a:rPr lang="en-US" sz="2222" b="1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- 8128</a:t>
            </a:r>
            <a:r>
              <a:rPr lang="en-US" sz="2222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 стало известно в 1 веке нашей эры. Пятое - </a:t>
            </a:r>
            <a:r>
              <a:rPr lang="en-US" sz="2222" b="1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33550336</a:t>
            </a:r>
            <a:r>
              <a:rPr lang="en-US" sz="2222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 было найдено в XV веке нашей эры. 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Совершенные числа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48355" algn="l">
              <a:lnSpc>
                <a:spcPct val="108035"/>
              </a:lnSpc>
              <a:spcBef>
                <a:spcPts val="0"/>
              </a:spcBef>
              <a:spcAft>
                <a:spcPts val="0"/>
              </a:spcAft>
              <a:buClr>
                <a:srgbClr val="660033"/>
              </a:buClr>
              <a:buSzPct val="167264"/>
              <a:buFont typeface="Arial"/>
              <a:buChar char="•"/>
            </a:pPr>
            <a:r>
              <a:rPr lang="en-US" sz="3111" b="1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К 1983 году было известно уже 27 совершенных чисел и все найденные совершенные числа являются четными числам</a:t>
            </a:r>
            <a:r>
              <a:rPr lang="en-US" sz="3111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и. </a:t>
            </a:r>
          </a:p>
          <a:p>
            <a:pPr marL="381000" marR="0" lvl="0" indent="-248355" algn="l">
              <a:lnSpc>
                <a:spcPct val="108035"/>
              </a:lnSpc>
              <a:spcBef>
                <a:spcPts val="563"/>
              </a:spcBef>
              <a:spcAft>
                <a:spcPts val="0"/>
              </a:spcAft>
              <a:buClr>
                <a:srgbClr val="660033"/>
              </a:buClr>
              <a:buSzPct val="167264"/>
              <a:buFont typeface="Arial"/>
              <a:buChar char="•"/>
            </a:pPr>
            <a:r>
              <a:rPr lang="en-US" sz="3111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Первые 23 из этих чисел соответствуют значениям m : 2,3,5, 7,13,17,19,31,61, 89,107,127,521,607,1279,2203,2281,3271,4219,4423,9689,9941,11213,. Но до сих пор ученые не знают, есть ли нечетные совершенные числа, есть ли самое большое совершенное число. 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Числа самородки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Возьмем числа 5, 10, 11, 13, 17, 25,…. Все числа, кроме 5, сформированы по единому правилу. К числу прибавляется сумма его цифр.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Так, 5+5=10, 10+1=11, 11+2=13, 13+4=17,… Все начинается с числа 5. Число 5 оказалось как бы самородком.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Однозначные самородки: 1, 3, 5, 7 и 9.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Из двухзначных наименьшее 20, затем 31,… Есть коллекция «самородков» и среди многозначных чисел.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Например, 132, 143, 233, 929, 1952 …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44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Симметричные числа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Число называется симметричным, если существует прямая (или центр симметрии), переводящее это число в себя.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Если рассмотреть все десять цифр: 1, 2, 3, 4, 5, 6, 7, 8, 9, 0, то можно заметить: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Цифра 8 имеет только вертикальную ось симметрии и является симметричным числом относительно этой вертикальной оси (прямой). Цифра 0 имеет две оси симметрии, вертикальную и горизонтальную и один центр симметрии (этот центр – точка пересечения вертикальной и горизонтальной осей симметрии).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dirty="0" err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Выводы</a:t>
            </a:r>
            <a:endParaRPr lang="en-US" sz="4888" dirty="0">
              <a:solidFill>
                <a:srgbClr val="9900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10300" y="1793776"/>
            <a:ext cx="9015574" cy="4824536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618067" marR="0" lvl="0" indent="-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ct val="98765"/>
              <a:buFont typeface="+mj-lt"/>
              <a:buAutoNum type="arabicPeriod"/>
            </a:pP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Изучению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удивительных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особенностей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чисел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нет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конца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lang="ru-RU" sz="2000" dirty="0" smtClean="0">
              <a:solidFill>
                <a:srgbClr val="33339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18067" marR="0" lvl="0" indent="-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ct val="98765"/>
              <a:buFont typeface="+mj-lt"/>
              <a:buAutoNum type="arabicPeriod"/>
            </a:pPr>
            <a:r>
              <a:rPr lang="en-US" sz="2000" dirty="0" err="1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Исследован</a:t>
            </a:r>
            <a:r>
              <a:rPr lang="en-US" sz="2000" dirty="0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ряд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чисел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обладающих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любопытными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особенностями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618067" marR="0" lvl="0" indent="-45720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333399"/>
              </a:buClr>
              <a:buSzPct val="98765"/>
              <a:buFont typeface="+mj-lt"/>
              <a:buAutoNum type="arabicPeriod"/>
            </a:pP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Рассмотрены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простые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составные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числа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сверхсоставные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числа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совершенные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числа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хорошие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числа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числа-близнецы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дружественные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числа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особенные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числа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симметричные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числа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618067" marR="0" lvl="0" indent="-45720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333399"/>
              </a:buClr>
              <a:buSzPct val="98765"/>
              <a:buFont typeface="+mj-lt"/>
              <a:buAutoNum type="arabicPeriod"/>
            </a:pP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В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ходе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изучения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данной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темы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удалось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углубленно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изучить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школьные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темы</a:t>
            </a:r>
            <a:r>
              <a:rPr lang="en-US" sz="2000" dirty="0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ru-RU" sz="2000" dirty="0" smtClean="0">
              <a:solidFill>
                <a:srgbClr val="33339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18067" marR="0" lvl="0" indent="-45720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333399"/>
              </a:buClr>
              <a:buSzPct val="98765"/>
              <a:buFont typeface="+mj-lt"/>
              <a:buAutoNum type="arabicPeriod"/>
            </a:pPr>
            <a:r>
              <a:rPr lang="en-US" sz="2000" dirty="0" err="1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Познакомились</a:t>
            </a:r>
            <a:r>
              <a:rPr lang="en-US" sz="2000" dirty="0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с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особенными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двузначными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числами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у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которых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произведение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двузначных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чисел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не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меняет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своей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величины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если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переставить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их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цифры</a:t>
            </a:r>
            <a:r>
              <a:rPr lang="en-US" sz="2000" dirty="0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ru-RU" sz="2000" dirty="0" smtClean="0">
              <a:solidFill>
                <a:srgbClr val="33339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18067" marR="0" lvl="0" indent="-45720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333399"/>
              </a:buClr>
              <a:buSzPct val="98765"/>
              <a:buFont typeface="+mj-lt"/>
              <a:buAutoNum type="arabicPeriod"/>
            </a:pPr>
            <a:r>
              <a:rPr lang="en-US" sz="2000" dirty="0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К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удивительным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числам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относятся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симметричные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числа</a:t>
            </a:r>
            <a:r>
              <a:rPr lang="en-US" sz="2000" dirty="0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ru-RU" sz="2000" b="1" dirty="0" smtClean="0">
              <a:solidFill>
                <a:srgbClr val="333399"/>
              </a:solidFill>
            </a:endParaRPr>
          </a:p>
          <a:p>
            <a:pPr marL="618067" marR="0" lvl="0" indent="-457200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333399"/>
              </a:buClr>
              <a:buSzPct val="98765"/>
              <a:buFont typeface="+mj-lt"/>
              <a:buAutoNum type="arabicPeriod"/>
            </a:pPr>
            <a:r>
              <a:rPr lang="en-US" sz="2000" dirty="0" err="1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Гипотеза</a:t>
            </a:r>
            <a:r>
              <a:rPr lang="en-US" sz="2000" dirty="0" smtClean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оказалась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верна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указать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самое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большое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простое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число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составное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совершенное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симметричное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невозможно</a:t>
            </a:r>
            <a:r>
              <a:rPr lang="en-US" sz="2000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Выводы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Древнегреческий математик Евклид (III в. до н.э.) в своей книге «Начала» доказал, что простых чисел бесконечно много, то есть за каждым простым числом есть ещё большее простое число.</a:t>
            </a:r>
          </a:p>
          <a:p>
            <a:pPr marL="381000" marR="0" lvl="0" indent="-220133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333399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Новое к удивительным числам – эти хорошие и симметричные числа, числа-самородки.</a:t>
            </a:r>
            <a:r>
              <a:rPr lang="en-US" sz="2666" b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81000" marR="0" lvl="0" indent="-220133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333399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Здесь останавливается движение по натуральному ряду. Не слишком ли много внимания уделено начальным шагам в математику? Ответом на это мог бы послужить известный афоризм немецкого математика Леопольда Кронекера (1823-1891): </a:t>
            </a:r>
            <a:r>
              <a:rPr lang="en-US" sz="2666" b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"Бог создал</a:t>
            </a:r>
            <a:r>
              <a:rPr lang="en-US" sz="2666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b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натуральные числа, все остальное - дело рук человеческих".</a:t>
            </a:r>
            <a:r>
              <a:rPr lang="en-US" sz="2666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525625" y="3898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44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Оглавление</a:t>
            </a:r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7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Введение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Основная часть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Историческая справка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Натуральные числа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Простые, составные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Неразгаданная тайна простых чисел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Сверхсоставные числа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Числа-близнецы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Дружественные числа 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Совершенные числа. 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Хорошие числа. Числа самородки. 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Симметричные числа. 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Заключение </a:t>
            </a:r>
          </a:p>
          <a:p>
            <a:pPr marL="0" marR="0" indent="0" algn="l">
              <a:lnSpc>
                <a:spcPct val="100000"/>
              </a:lnSpc>
              <a:spcBef>
                <a:spcPts val="365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Литература</a:t>
            </a: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44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Литература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1. Учебник Математики 6 класса под редакцией Н. Я. Виленкина</a:t>
            </a:r>
          </a:p>
          <a:p>
            <a:pPr marL="381000" marR="0" lvl="0" indent="-220133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2. Книги для учащихся «Я познаю мир» </a:t>
            </a:r>
          </a:p>
          <a:p>
            <a:pPr marL="381000" marR="0" lvl="0" indent="-220133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3. Глейзер Г. И. «История математики в школе», М: Просвещение,1982 г.</a:t>
            </a:r>
          </a:p>
          <a:p>
            <a:pPr marL="381000" marR="0" lvl="0" indent="-220133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4. «Математическая энциклопедия»/Гл. ред. И.М. Виноградов.-М.:Советская энциклопедия </a:t>
            </a:r>
          </a:p>
          <a:p>
            <a:pPr marL="381000" marR="0" lvl="0" indent="-220133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5. Занимательная наука.Copyright, 2008 перевод на русский язык «ЗАО Издательский Дом Ридерз Дайджест»</a:t>
            </a:r>
          </a:p>
          <a:p>
            <a:pPr marL="381000" marR="0" lvl="0" indent="-220133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5. «Занимательная алгебра» Перельман, г. Чебоксары, 1994 г</a:t>
            </a:r>
          </a:p>
          <a:p>
            <a:pPr marL="381000" marR="0" lvl="0" indent="-220133" algn="l">
              <a:lnSpc>
                <a:spcPct val="100000"/>
              </a:lnSpc>
              <a:spcBef>
                <a:spcPts val="479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6. использованы Интернет- ресурсы</a:t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Shape 19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08000" y="2021400"/>
            <a:ext cx="8667750" cy="376764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200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333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Задачи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1. Собрать и изучить материал 2. Найти удивительное в ряде чисел</a:t>
            </a:r>
          </a:p>
          <a:p>
            <a:pPr marL="0" marR="0" indent="0" algn="l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3. Открыть какие-либо закономерности и свойства в ряду чисел</a:t>
            </a:r>
          </a:p>
          <a:p>
            <a:pPr marL="0" marR="0" indent="0" algn="l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4. Обобщить полученные данные и сформулировать вывод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610300" y="643800"/>
            <a:ext cx="8846250" cy="1074549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200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333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Актуальность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Когда я нашла в учебнике сведения о простых числах, совершенных числах, на форзаце учебника увидела таблицу простых чисел, то поняла, что авторы учебника придают натуральным числам большое значение и значит эта тема актуальна. И действительно, простые числа, составные числа, взаимно простые числа и ряд других чисел является как бы «кирпичиками» из которых «строятся» остальные натуральные числа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660066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660066"/>
                </a:solidFill>
                <a:latin typeface="Arial"/>
                <a:ea typeface="Arial"/>
                <a:cs typeface="Arial"/>
                <a:sym typeface="Arial"/>
              </a:rPr>
              <a:t>В настоящее время материал более наглядно можно представить с помощью компьютера, то решила применить ИКТ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200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333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Новизна исследования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Применение компьютера для нахождения простых чисел, применение эффекта анимации для показа определённой группы чисел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Объект исследования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479987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натуральные числа</a:t>
            </a:r>
          </a:p>
          <a:p>
            <a:endParaRPr/>
          </a:p>
          <a:p>
            <a:pPr marL="0" marR="0" indent="0" algn="l">
              <a:lnSpc>
                <a:spcPct val="164843"/>
              </a:lnSpc>
              <a:spcBef>
                <a:spcPts val="875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Предмет исследования</a:t>
            </a:r>
          </a:p>
          <a:p>
            <a:endParaRPr/>
          </a:p>
          <a:p>
            <a:pPr marL="0" marR="0" indent="0" algn="l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нахождение простых чисел, составных чисел, совершенных чисел</a:t>
            </a:r>
          </a:p>
          <a:p>
            <a:endParaRPr/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787649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Практическое использование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10300" y="1829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На уроках математики при изучении тем: «разложение чисел на множители», «приведение дробей к общему знаменателю»</a:t>
            </a:r>
          </a:p>
          <a:p>
            <a:pPr marL="0" marR="0" indent="0" algn="l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Созданная, красочно оформленная таблица , поможет другим учащимся разобраться в нахождении простых чисел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10300" y="356300"/>
            <a:ext cx="9015574" cy="1243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88" b="1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Гипотеза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94950" y="2083150"/>
            <a:ext cx="9015574" cy="500272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76577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3555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Освоение методов нахождения простых, составных, совершенных и других чисел</a:t>
            </a:r>
          </a:p>
          <a:p>
            <a:pPr marL="381000" marR="0" lvl="0" indent="-276577" algn="l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Clr>
                <a:srgbClr val="660033"/>
              </a:buClr>
              <a:buSzPct val="164609"/>
              <a:buFont typeface="Arial"/>
              <a:buChar char="•"/>
            </a:pPr>
            <a:r>
              <a:rPr lang="en-US" sz="3555">
                <a:solidFill>
                  <a:srgbClr val="660033"/>
                </a:solidFill>
                <a:latin typeface="Arial"/>
                <a:ea typeface="Arial"/>
                <a:cs typeface="Arial"/>
                <a:sym typeface="Arial"/>
              </a:rPr>
              <a:t>Можно ли найти самое большое простое число, совершенное число симметричное число и другие виды чисел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2095</Words>
  <Application>Microsoft Office PowerPoint</Application>
  <PresentationFormat>Произвольный</PresentationFormat>
  <Paragraphs>252</Paragraphs>
  <Slides>31</Slides>
  <Notes>31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Custom Theme</vt:lpstr>
      <vt:lpstr>Слайд 1</vt:lpstr>
      <vt:lpstr>Цель работы</vt:lpstr>
      <vt:lpstr>Оглавление</vt:lpstr>
      <vt:lpstr>Задачи</vt:lpstr>
      <vt:lpstr>Актуальность</vt:lpstr>
      <vt:lpstr>Новизна исследования</vt:lpstr>
      <vt:lpstr>Объект исследования</vt:lpstr>
      <vt:lpstr>Практическое использование</vt:lpstr>
      <vt:lpstr>Гипотеза</vt:lpstr>
      <vt:lpstr>Для решения проблемы</vt:lpstr>
      <vt:lpstr>Натуральные числа </vt:lpstr>
      <vt:lpstr>Простые и составные числа</vt:lpstr>
      <vt:lpstr>Решето Эрастофена </vt:lpstr>
      <vt:lpstr>Решето Эрастофена </vt:lpstr>
      <vt:lpstr>Простые числа</vt:lpstr>
      <vt:lpstr>Сверхсоставные числа</vt:lpstr>
      <vt:lpstr>Сверхсоставные числа</vt:lpstr>
      <vt:lpstr>Взаимно простые числа</vt:lpstr>
      <vt:lpstr>Числа близнецы</vt:lpstr>
      <vt:lpstr>Дружественные числа</vt:lpstr>
      <vt:lpstr>Дружественные числа</vt:lpstr>
      <vt:lpstr>Дружественные числа</vt:lpstr>
      <vt:lpstr>Хорошие числа</vt:lpstr>
      <vt:lpstr>Совершенные числа</vt:lpstr>
      <vt:lpstr>Совершенные числа</vt:lpstr>
      <vt:lpstr>Числа самородки</vt:lpstr>
      <vt:lpstr>Симметричные числа</vt:lpstr>
      <vt:lpstr>Выводы</vt:lpstr>
      <vt:lpstr>Выводы</vt:lpstr>
      <vt:lpstr>Литература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5</cp:revision>
  <dcterms:modified xsi:type="dcterms:W3CDTF">2017-01-09T07:43:33Z</dcterms:modified>
</cp:coreProperties>
</file>