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3" r:id="rId3"/>
    <p:sldId id="256" r:id="rId4"/>
    <p:sldId id="257" r:id="rId5"/>
    <p:sldId id="258" r:id="rId6"/>
    <p:sldId id="259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09.01.2017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6" y="1340768"/>
            <a:ext cx="8208912" cy="259228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spc="0" dirty="0">
                <a:solidFill>
                  <a:schemeClr val="tx1"/>
                </a:solidFill>
              </a:rPr>
              <a:t> </a:t>
            </a:r>
            <a:br>
              <a:rPr lang="ru-RU" sz="3600" spc="0" dirty="0">
                <a:solidFill>
                  <a:schemeClr val="tx1"/>
                </a:solidFill>
              </a:rPr>
            </a:br>
            <a:r>
              <a:rPr lang="ru-RU" sz="3600" spc="0" dirty="0" smtClean="0">
                <a:solidFill>
                  <a:srgbClr val="002060"/>
                </a:solidFill>
              </a:rPr>
              <a:t>КУРСОВАЯ </a:t>
            </a:r>
            <a:r>
              <a:rPr lang="ru-RU" sz="3600" spc="0" dirty="0" smtClean="0">
                <a:solidFill>
                  <a:srgbClr val="002060"/>
                </a:solidFill>
              </a:rPr>
              <a:t>РАБОТА</a:t>
            </a:r>
            <a:r>
              <a:rPr lang="ru-RU" sz="3600" spc="0" dirty="0">
                <a:solidFill>
                  <a:schemeClr val="tx1"/>
                </a:solidFill>
              </a:rPr>
              <a:t/>
            </a:r>
            <a:br>
              <a:rPr lang="ru-RU" sz="3600" spc="0" dirty="0">
                <a:solidFill>
                  <a:schemeClr val="tx1"/>
                </a:solidFill>
              </a:rPr>
            </a:br>
            <a:r>
              <a:rPr lang="ru-RU" sz="3600" spc="0" dirty="0">
                <a:solidFill>
                  <a:schemeClr val="tx1"/>
                </a:solidFill>
              </a:rPr>
              <a:t>На тему: </a:t>
            </a:r>
            <a:r>
              <a:rPr lang="ru-RU" sz="3600" spc="0" dirty="0">
                <a:solidFill>
                  <a:srgbClr val="002060"/>
                </a:solidFill>
              </a:rPr>
              <a:t>«Нарушения менструального цикла у женщин различных возрастных категорий»</a:t>
            </a:r>
            <a:r>
              <a:rPr lang="ru-RU" sz="3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3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 </a:t>
            </a:r>
            <a:br>
              <a:rPr lang="ru-RU" sz="3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797152"/>
            <a:ext cx="6400800" cy="1752600"/>
          </a:xfrm>
        </p:spPr>
        <p:txBody>
          <a:bodyPr>
            <a:normAutofit/>
          </a:bodyPr>
          <a:lstStyle/>
          <a:p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Выполнила: </a:t>
            </a:r>
            <a:r>
              <a:rPr lang="ru-RU" b="1" i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Юнгерова</a:t>
            </a: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Виктория Александровна </a:t>
            </a:r>
            <a:b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b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Специальность 31.02.01 Лечебное дело группа 131</a:t>
            </a:r>
            <a:b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b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Руководитель: </a:t>
            </a:r>
            <a:r>
              <a:rPr lang="ru-RU" b="1" i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Кочетова</a:t>
            </a: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Вера Васильевна </a:t>
            </a:r>
          </a:p>
        </p:txBody>
      </p:sp>
    </p:spTree>
    <p:extLst>
      <p:ext uri="{BB962C8B-B14F-4D97-AF65-F5344CB8AC3E}">
        <p14:creationId xmlns:p14="http://schemas.microsoft.com/office/powerpoint/2010/main" xmlns="" val="116842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720"/>
            <a:ext cx="8460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2060"/>
                </a:solidFill>
              </a:rPr>
              <a:t>Проблемы, связанные с менструацией, известны многим женщинам. У всех женщин в течение жизни случаются те или иные нарушения менструального цикла. Они могут быть временными и длиться не более трёх менструальных циклов. В ряде случаев это функциональные нарушения. Они возникают вследствие влияния внешних факторов: стрессов, интенсивных физических нагрузок, изменения режима сна и бодрствования, смены часовых и климатических поясов, из-за неполноценного питания.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16632"/>
            <a:ext cx="2106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Заключение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31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19062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Содержание: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908720"/>
            <a:ext cx="62646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7030A0"/>
                </a:solidFill>
              </a:rPr>
              <a:t>Н</a:t>
            </a:r>
            <a:r>
              <a:rPr lang="ru-RU" i="1" dirty="0" smtClean="0">
                <a:solidFill>
                  <a:srgbClr val="7030A0"/>
                </a:solidFill>
              </a:rPr>
              <a:t>арушения </a:t>
            </a:r>
            <a:r>
              <a:rPr lang="ru-RU" i="1" dirty="0">
                <a:solidFill>
                  <a:srgbClr val="7030A0"/>
                </a:solidFill>
              </a:rPr>
              <a:t>менструального </a:t>
            </a:r>
            <a:r>
              <a:rPr lang="ru-RU" i="1" dirty="0" smtClean="0">
                <a:solidFill>
                  <a:srgbClr val="7030A0"/>
                </a:solidFill>
              </a:rPr>
              <a:t>цикла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 smtClean="0">
                <a:solidFill>
                  <a:srgbClr val="7030A0"/>
                </a:solidFill>
              </a:rPr>
              <a:t>Классификация </a:t>
            </a:r>
            <a:r>
              <a:rPr lang="ru-RU" i="1" dirty="0">
                <a:solidFill>
                  <a:srgbClr val="7030A0"/>
                </a:solidFill>
              </a:rPr>
              <a:t>нарушений менструального цикла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7030A0"/>
                </a:solidFill>
              </a:rPr>
              <a:t>Причины нарушения менструального цикла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7030A0"/>
                </a:solidFill>
              </a:rPr>
              <a:t>Диагностика при нарушениях менструального цикла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7030A0"/>
                </a:solidFill>
              </a:rPr>
              <a:t>Роль гормонов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7030A0"/>
                </a:solidFill>
              </a:rPr>
              <a:t>Механизм нарушения менструального цикла в репродуктивный период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7030A0"/>
                </a:solidFill>
              </a:rPr>
              <a:t>Механизм развития нарушений менструального цикла при климаксе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7170" name="Picture 2" descr="http://www.9months.ru/uploads/article/images/shutterstock_258671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01008"/>
            <a:ext cx="4762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308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6632"/>
            <a:ext cx="7380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0070C0"/>
                </a:solidFill>
              </a:rPr>
              <a:t>Нарушения менструального цикла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858869"/>
            <a:ext cx="46085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2060"/>
                </a:solidFill>
              </a:rPr>
              <a:t>Нарушения менструального цикла носят, в основном, вторичный характер, то есть является следствием генитальной (поражение системы регуляции и органов-мишеней половой системы) и </a:t>
            </a:r>
            <a:r>
              <a:rPr lang="ru-RU" sz="2400" i="1" dirty="0" err="1">
                <a:solidFill>
                  <a:srgbClr val="002060"/>
                </a:solidFill>
              </a:rPr>
              <a:t>экстрагенитальной</a:t>
            </a:r>
            <a:r>
              <a:rPr lang="ru-RU" sz="2400" i="1" dirty="0">
                <a:solidFill>
                  <a:srgbClr val="002060"/>
                </a:solidFill>
              </a:rPr>
              <a:t> патологии, воздействия различных неблагоприятных факторов на систему нейрогуморальной регуляции репродуктивной функции.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3852" y="1124744"/>
            <a:ext cx="3521599" cy="2295812"/>
          </a:xfrm>
          <a:prstGeom prst="rect">
            <a:avLst/>
          </a:prstGeom>
        </p:spPr>
      </p:pic>
      <p:pic>
        <p:nvPicPr>
          <p:cNvPr id="1026" name="Picture 2" descr="http://www.medrzn.ru/content/image/monthly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33056"/>
            <a:ext cx="323850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733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32656" y="188639"/>
            <a:ext cx="8464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Классификация нарушений менструального цикла </a:t>
            </a:r>
            <a:r>
              <a:rPr lang="ru-RU" sz="3600" b="1" dirty="0" smtClean="0">
                <a:solidFill>
                  <a:srgbClr val="0070C0"/>
                </a:solidFill>
              </a:rPr>
              <a:t>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450" y="1412776"/>
            <a:ext cx="626875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AutoNum type="romanUcPeriod"/>
            </a:pPr>
            <a:r>
              <a:rPr lang="ru-RU" sz="2000" dirty="0" smtClean="0">
                <a:solidFill>
                  <a:srgbClr val="002060"/>
                </a:solidFill>
              </a:rPr>
              <a:t>Аменорея </a:t>
            </a:r>
            <a:r>
              <a:rPr lang="ru-RU" sz="2000" dirty="0">
                <a:solidFill>
                  <a:srgbClr val="002060"/>
                </a:solidFill>
              </a:rPr>
              <a:t>(отсутствие менструации 6 месяцев и более) 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400050" indent="-400050">
              <a:buAutoNum type="romanUcPeriod"/>
            </a:pPr>
            <a:r>
              <a:rPr lang="ru-RU" sz="2000" dirty="0" err="1">
                <a:solidFill>
                  <a:srgbClr val="002060"/>
                </a:solidFill>
              </a:rPr>
              <a:t>Опсоменорея</a:t>
            </a:r>
            <a:r>
              <a:rPr lang="ru-RU" sz="2000" dirty="0">
                <a:solidFill>
                  <a:srgbClr val="002060"/>
                </a:solidFill>
              </a:rPr>
              <a:t> – редкие менструации, повторяющихся более чем через 35 дней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pPr marL="400050" indent="-400050">
              <a:buAutoNum type="romanUcPeriod"/>
            </a:pP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Спаниоменорея</a:t>
            </a:r>
            <a:r>
              <a:rPr lang="ru-RU" sz="2000" dirty="0">
                <a:solidFill>
                  <a:srgbClr val="002060"/>
                </a:solidFill>
              </a:rPr>
              <a:t> – менструации чрезвычайно редки – 2-4 в год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pPr marL="400050" indent="-400050">
              <a:buAutoNum type="romanUcPeriod"/>
            </a:pPr>
            <a:r>
              <a:rPr lang="ru-RU" sz="2000" dirty="0" err="1">
                <a:solidFill>
                  <a:srgbClr val="002060"/>
                </a:solidFill>
              </a:rPr>
              <a:t>Пройоменорея</a:t>
            </a:r>
            <a:r>
              <a:rPr lang="ru-RU" sz="2000" dirty="0">
                <a:solidFill>
                  <a:srgbClr val="002060"/>
                </a:solidFill>
              </a:rPr>
              <a:t> – сокращение менструального цикла, менструации возникают чаще, чем через 21 </a:t>
            </a:r>
            <a:r>
              <a:rPr lang="ru-RU" sz="2000" dirty="0" smtClean="0">
                <a:solidFill>
                  <a:srgbClr val="002060"/>
                </a:solidFill>
              </a:rPr>
              <a:t>день</a:t>
            </a:r>
          </a:p>
          <a:p>
            <a:pPr marL="400050" indent="-400050">
              <a:buAutoNum type="romanUcPeriod"/>
            </a:pPr>
            <a:r>
              <a:rPr lang="ru-RU" sz="2000" dirty="0" err="1">
                <a:solidFill>
                  <a:srgbClr val="002060"/>
                </a:solidFill>
              </a:rPr>
              <a:t>Гиперменорея</a:t>
            </a:r>
            <a:r>
              <a:rPr lang="ru-RU" sz="2000" dirty="0">
                <a:solidFill>
                  <a:srgbClr val="002060"/>
                </a:solidFill>
              </a:rPr>
              <a:t> – менструации с большим количеством потерянной крови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pPr marL="400050" indent="-400050">
              <a:buAutoNum type="romanUcPeriod"/>
            </a:pPr>
            <a:r>
              <a:rPr lang="ru-RU" sz="2000" dirty="0" err="1">
                <a:solidFill>
                  <a:srgbClr val="002060"/>
                </a:solidFill>
              </a:rPr>
              <a:t>Гипоменорея</a:t>
            </a:r>
            <a:r>
              <a:rPr lang="ru-RU" sz="2000" dirty="0">
                <a:solidFill>
                  <a:srgbClr val="002060"/>
                </a:solidFill>
              </a:rPr>
              <a:t> – менструация с очень малой </a:t>
            </a:r>
            <a:r>
              <a:rPr lang="ru-RU" sz="2000" dirty="0" smtClean="0">
                <a:solidFill>
                  <a:srgbClr val="002060"/>
                </a:solidFill>
              </a:rPr>
              <a:t>кровопотерей</a:t>
            </a:r>
          </a:p>
          <a:p>
            <a:pPr marL="400050" indent="-400050">
              <a:buAutoNum type="romanUcPeriod"/>
            </a:pPr>
            <a:r>
              <a:rPr lang="ru-RU" sz="2000" dirty="0" err="1">
                <a:solidFill>
                  <a:srgbClr val="002060"/>
                </a:solidFill>
              </a:rPr>
              <a:t>Полименорея</a:t>
            </a:r>
            <a:r>
              <a:rPr lang="ru-RU" sz="2000" dirty="0">
                <a:solidFill>
                  <a:srgbClr val="002060"/>
                </a:solidFill>
              </a:rPr>
              <a:t> – долговременные менструации (7-12 дней)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493618"/>
            <a:ext cx="2381250" cy="1790700"/>
          </a:xfrm>
          <a:prstGeom prst="rect">
            <a:avLst/>
          </a:prstGeom>
        </p:spPr>
      </p:pic>
      <p:pic>
        <p:nvPicPr>
          <p:cNvPr id="2052" name="Picture 4" descr="http://100trav.com/wp-content/uploads/2014/01/menstrualnii-tsik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199" y="2714623"/>
            <a:ext cx="2762250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707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116632"/>
            <a:ext cx="90854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Причины нарушения менструального цикла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836712"/>
            <a:ext cx="89289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Внешние </a:t>
            </a:r>
            <a:r>
              <a:rPr lang="ru-RU" sz="2000" dirty="0">
                <a:solidFill>
                  <a:srgbClr val="002060"/>
                </a:solidFill>
              </a:rPr>
              <a:t>(физиологические) – в этом случае нет прямого физиологического воздействия на процесс, а имеется опосредованные факторы, такие как: стресс, изменения в характере питания, смена климата и т.д. Следовательно, устранение внешней причины ведет к нормализации процесса.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Патологические – сюда можно отнести огромную группу заболеваний и состояний, для которых будет характерно нарушение регулярности цикла.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Медикаментозные </a:t>
            </a:r>
            <a:r>
              <a:rPr lang="ru-RU" sz="2000" dirty="0">
                <a:solidFill>
                  <a:srgbClr val="002060"/>
                </a:solidFill>
              </a:rPr>
              <a:t>– при назначении или отмене тех или иных препаратов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Так </a:t>
            </a:r>
            <a:r>
              <a:rPr lang="ru-RU" sz="2000" dirty="0">
                <a:solidFill>
                  <a:srgbClr val="002060"/>
                </a:solidFill>
              </a:rPr>
              <a:t>же на менструальную функцию оказывают влияние патологические состояния и сопутствующие патологии.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3795169"/>
            <a:ext cx="3116064" cy="2804458"/>
          </a:xfrm>
          <a:prstGeom prst="rect">
            <a:avLst/>
          </a:prstGeom>
        </p:spPr>
      </p:pic>
      <p:pic>
        <p:nvPicPr>
          <p:cNvPr id="5" name="Picture 2" descr="http://www.wherewoman.ru/uploads/posts/2013-10/1380792477_menstrual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69602"/>
            <a:ext cx="4026816" cy="281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571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8640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Диагностика </a:t>
            </a:r>
            <a:r>
              <a:rPr lang="ru-RU" sz="3600" b="1" dirty="0">
                <a:solidFill>
                  <a:srgbClr val="0070C0"/>
                </a:solidFill>
              </a:rPr>
              <a:t>при нарушениях менструального цикла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2481" y="1912189"/>
            <a:ext cx="25644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Анализы на гормоны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1817" y="2625788"/>
            <a:ext cx="2315538" cy="106871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116966" y="1604413"/>
            <a:ext cx="55263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Ультразвуковое исследование органов малого таза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2540841"/>
            <a:ext cx="1795272" cy="10728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027355" y="4293096"/>
            <a:ext cx="2536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Биопсия эндометрия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7412" y="4941168"/>
            <a:ext cx="2016223" cy="16351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68088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1"/>
            <a:ext cx="66784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Роль </a:t>
            </a:r>
            <a:r>
              <a:rPr lang="ru-RU" sz="2800" b="1" dirty="0" smtClean="0">
                <a:solidFill>
                  <a:srgbClr val="0070C0"/>
                </a:solidFill>
              </a:rPr>
              <a:t>гормонов</a:t>
            </a:r>
          </a:p>
          <a:p>
            <a:endParaRPr lang="ru-RU" b="1" i="1" dirty="0">
              <a:solidFill>
                <a:srgbClr val="0070C0"/>
              </a:solidFill>
            </a:endParaRPr>
          </a:p>
          <a:p>
            <a:r>
              <a:rPr lang="ru-RU" sz="2000" i="1" dirty="0">
                <a:solidFill>
                  <a:srgbClr val="002060"/>
                </a:solidFill>
              </a:rPr>
              <a:t>Напрямую менструальный цикл регулируется двумя гормонами яичников — эстрогенами — в первые 14 дней цикла и прогестероном — во второй его половине. Каждый гормон выполняет, только ему присущую функцию в женском организме. Эти два гормона работают в паре и дополняют друг друга.</a:t>
            </a:r>
          </a:p>
        </p:txBody>
      </p:sp>
      <p:pic>
        <p:nvPicPr>
          <p:cNvPr id="3074" name="Picture 2" descr="http://womanadvice.ru/sites/default/files/imagecache/height_250/narushenie_menstrualnogo_cik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8740" y="692696"/>
            <a:ext cx="1614715" cy="22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3.passion.ru/sites/passion.ru/files/imagecache/img460x313/content/images/s_article/34024/bodyimages/1406_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5882" y="3789040"/>
            <a:ext cx="3925628" cy="260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651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044771"/>
            <a:ext cx="69665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002060"/>
                </a:solidFill>
              </a:rPr>
              <a:t>Нарушения менструального цикла по типу </a:t>
            </a:r>
            <a:r>
              <a:rPr lang="ru-RU" sz="2000" i="1" dirty="0" err="1">
                <a:solidFill>
                  <a:srgbClr val="002060"/>
                </a:solidFill>
              </a:rPr>
              <a:t>дисфункционального</a:t>
            </a:r>
            <a:r>
              <a:rPr lang="ru-RU" sz="2000" i="1" dirty="0">
                <a:solidFill>
                  <a:srgbClr val="002060"/>
                </a:solidFill>
              </a:rPr>
              <a:t> маточного кровотечения в репродуктивном возрасте чаще всего связано с персистенцией фолликулов в яичниках и избыточной продукцией эстрогенов. Так как овуляция не происходит и желтое тело не образуется, формируется </a:t>
            </a:r>
            <a:r>
              <a:rPr lang="ru-RU" sz="2000" i="1" dirty="0" err="1">
                <a:solidFill>
                  <a:srgbClr val="002060"/>
                </a:solidFill>
              </a:rPr>
              <a:t>прогестерондефицитное</a:t>
            </a:r>
            <a:r>
              <a:rPr lang="ru-RU" sz="2000" i="1" dirty="0">
                <a:solidFill>
                  <a:srgbClr val="002060"/>
                </a:solidFill>
              </a:rPr>
              <a:t> состояние. Вследствие этого возникает абсолютная </a:t>
            </a:r>
            <a:r>
              <a:rPr lang="ru-RU" sz="2000" i="1" dirty="0" err="1">
                <a:solidFill>
                  <a:srgbClr val="002060"/>
                </a:solidFill>
              </a:rPr>
              <a:t>гиперэстрогения</a:t>
            </a:r>
            <a:r>
              <a:rPr lang="ru-RU" sz="2000" i="1" dirty="0">
                <a:solidFill>
                  <a:srgbClr val="002060"/>
                </a:solidFill>
              </a:rPr>
              <a:t>. В результате чего удлиняется время пролиферации эндометрия и его интенсивность. В конечном итоге в слизистой оболочке матки развиваются гиперпластические процессы (гиперплазия эндометрия). Во время маточного кровотечения отторгаются участки </a:t>
            </a:r>
            <a:r>
              <a:rPr lang="ru-RU" sz="2000" i="1" dirty="0" err="1">
                <a:solidFill>
                  <a:srgbClr val="002060"/>
                </a:solidFill>
              </a:rPr>
              <a:t>гиперплазированого</a:t>
            </a:r>
            <a:r>
              <a:rPr lang="ru-RU" sz="2000" i="1" dirty="0">
                <a:solidFill>
                  <a:srgbClr val="002060"/>
                </a:solidFill>
              </a:rPr>
              <a:t> эндометрия с очагами некроза, что является результатом расширения сосудов, тромбоза и внутренних кровоизлияний.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13774"/>
            <a:ext cx="8244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Механизм нарушения менструального цикла в репродуктивный период</a:t>
            </a:r>
          </a:p>
        </p:txBody>
      </p:sp>
      <p:pic>
        <p:nvPicPr>
          <p:cNvPr id="5122" name="Picture 2" descr="http://www.passion.ru/sites/passion.ru/files/content/images/s_article/34024/mainimage/1406_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0947" y="692696"/>
            <a:ext cx="2006153" cy="107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promesyachnye.ru/wp-content/uploads/2015/02/dni-zachatiya-cik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373216"/>
            <a:ext cx="2687035" cy="141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69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24744"/>
            <a:ext cx="6138156" cy="5472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2060"/>
                </a:solidFill>
              </a:rPr>
              <a:t>Климакс есть ни что иное, как физиологическое угасание репродуктивной функции женщины. Нарушение менструального цикла в климактерический период связано со сбоем циклического выделения гонадотропинов (фолликулостимулирующего и </a:t>
            </a:r>
            <a:r>
              <a:rPr lang="ru-RU" i="1" dirty="0" err="1">
                <a:solidFill>
                  <a:srgbClr val="002060"/>
                </a:solidFill>
              </a:rPr>
              <a:t>лютеинизирующего</a:t>
            </a:r>
            <a:r>
              <a:rPr lang="ru-RU" i="1" dirty="0">
                <a:solidFill>
                  <a:srgbClr val="002060"/>
                </a:solidFill>
              </a:rPr>
              <a:t> гормонов), нарушением процесса созревания фолликулов и их гормональной функции. На этом фоне формируется лютеиновая недостаточность с неполноценностью желтого тела, следствием которой является </a:t>
            </a:r>
            <a:r>
              <a:rPr lang="ru-RU" i="1" dirty="0" err="1">
                <a:solidFill>
                  <a:srgbClr val="002060"/>
                </a:solidFill>
              </a:rPr>
              <a:t>ановуляторная</a:t>
            </a:r>
            <a:r>
              <a:rPr lang="ru-RU" i="1" dirty="0">
                <a:solidFill>
                  <a:srgbClr val="002060"/>
                </a:solidFill>
              </a:rPr>
              <a:t> дисфункция яичников. Кроме того, </a:t>
            </a:r>
            <a:r>
              <a:rPr lang="ru-RU" i="1" dirty="0" err="1">
                <a:solidFill>
                  <a:srgbClr val="002060"/>
                </a:solidFill>
              </a:rPr>
              <a:t>стероидогенез</a:t>
            </a:r>
            <a:r>
              <a:rPr lang="ru-RU" i="1" dirty="0">
                <a:solidFill>
                  <a:srgbClr val="002060"/>
                </a:solidFill>
              </a:rPr>
              <a:t> в яичниках характеризуется относительной </a:t>
            </a:r>
            <a:r>
              <a:rPr lang="ru-RU" i="1" dirty="0" err="1">
                <a:solidFill>
                  <a:srgbClr val="002060"/>
                </a:solidFill>
              </a:rPr>
              <a:t>гиперэстрогенией</a:t>
            </a:r>
            <a:r>
              <a:rPr lang="ru-RU" i="1" dirty="0">
                <a:solidFill>
                  <a:srgbClr val="002060"/>
                </a:solidFill>
              </a:rPr>
              <a:t> (избыток эстрогенов) на фоне абсолютной </a:t>
            </a:r>
            <a:r>
              <a:rPr lang="ru-RU" i="1" dirty="0" err="1">
                <a:solidFill>
                  <a:srgbClr val="002060"/>
                </a:solidFill>
              </a:rPr>
              <a:t>гипопрогестеронемии</a:t>
            </a:r>
            <a:r>
              <a:rPr lang="ru-RU" i="1" dirty="0">
                <a:solidFill>
                  <a:srgbClr val="002060"/>
                </a:solidFill>
              </a:rPr>
              <a:t> (недостаток прогестерона). Все перечисленные процессы приводят к нарушению пролиферации и секреторной трансформации эндометрия. Вследствие этого возникают циклические, а чаще ациклические маточные кровотечения. Кровотечения происходят из </a:t>
            </a:r>
            <a:r>
              <a:rPr lang="ru-RU" i="1" dirty="0" err="1">
                <a:solidFill>
                  <a:srgbClr val="002060"/>
                </a:solidFill>
              </a:rPr>
              <a:t>гиперплазированого</a:t>
            </a:r>
            <a:r>
              <a:rPr lang="ru-RU" i="1" dirty="0">
                <a:solidFill>
                  <a:srgbClr val="002060"/>
                </a:solidFill>
              </a:rPr>
              <a:t> слоя слизистой оболочки матки.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2743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Механизм развития нарушений менструального цикла при климаксе</a:t>
            </a:r>
          </a:p>
        </p:txBody>
      </p:sp>
      <p:pic>
        <p:nvPicPr>
          <p:cNvPr id="6146" name="Picture 2" descr="http://flovit.ru/wp-content/uploads/guthealth-700x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6802" y="3278875"/>
            <a:ext cx="2037606" cy="1164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encrypted-tbn1.gstatic.com/images?q=tbn:ANd9GcSC-SbjYtVz7koxkmUSG0P0lWPqzloK5jbyMdrO6gdPnzyJdM-Gk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243914"/>
            <a:ext cx="2182756" cy="145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129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271</TotalTime>
  <Words>604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Соседство</vt:lpstr>
      <vt:lpstr>  КУРСОВАЯ РАБОТА На тему: «Нарушения менструального цикла у женщин различных возрастных категорий» 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 Юнгерова</dc:creator>
  <cp:lastModifiedBy>user</cp:lastModifiedBy>
  <cp:revision>11</cp:revision>
  <dcterms:created xsi:type="dcterms:W3CDTF">2016-06-23T09:26:50Z</dcterms:created>
  <dcterms:modified xsi:type="dcterms:W3CDTF">2017-01-09T09:38:12Z</dcterms:modified>
</cp:coreProperties>
</file>