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96" r:id="rId3"/>
    <p:sldId id="298" r:id="rId4"/>
    <p:sldId id="281" r:id="rId5"/>
    <p:sldId id="258" r:id="rId6"/>
    <p:sldId id="260" r:id="rId7"/>
    <p:sldId id="284" r:id="rId8"/>
    <p:sldId id="285" r:id="rId9"/>
    <p:sldId id="299" r:id="rId10"/>
    <p:sldId id="274" r:id="rId11"/>
    <p:sldId id="276" r:id="rId12"/>
    <p:sldId id="287" r:id="rId13"/>
    <p:sldId id="303" r:id="rId14"/>
    <p:sldId id="304" r:id="rId15"/>
    <p:sldId id="306" r:id="rId16"/>
    <p:sldId id="308" r:id="rId17"/>
    <p:sldId id="295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D7B00B"/>
    <a:srgbClr val="CC00FF"/>
    <a:srgbClr val="E4E929"/>
    <a:srgbClr val="22C02A"/>
    <a:srgbClr val="FF00FF"/>
    <a:srgbClr val="00FF99"/>
    <a:srgbClr val="FFCCFF"/>
    <a:srgbClr val="66CCFF"/>
    <a:srgbClr val="21B1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6167" autoAdjust="0"/>
  </p:normalViewPr>
  <p:slideViewPr>
    <p:cSldViewPr>
      <p:cViewPr>
        <p:scale>
          <a:sx n="78" d="100"/>
          <a:sy n="78" d="100"/>
        </p:scale>
        <p:origin x="-1651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8.xml"/><Relationship Id="rId3" Type="http://schemas.openxmlformats.org/officeDocument/2006/relationships/slide" Target="slides/slide5.xml"/><Relationship Id="rId7" Type="http://schemas.openxmlformats.org/officeDocument/2006/relationships/slide" Target="slides/slide11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5" Type="http://schemas.openxmlformats.org/officeDocument/2006/relationships/slide" Target="slides/slide9.xml"/><Relationship Id="rId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77B2DB-AD23-4992-9253-EF3CDB9537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49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5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5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79F0682-7055-4405-A77B-E87240A08F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189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AF78-6DF2-4E7C-A9E6-9C6E910F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1826-DC30-4FDD-9E3A-47A4C585F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5E79-A166-4C58-8C36-09B400CF6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EE41F1-D1F1-4006-8FF0-05B36D66859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EEF6004-30A8-43BE-A344-9482461878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A267E51-C315-49CB-859F-B4227487C93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3911F8C-6965-4200-B757-F02958E9AAC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072AFFA-9446-4075-BC34-DB4488C922D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3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627D-F6D3-4007-9CA2-D62DD4457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93D4-5AA2-4F9B-89D4-8C7ED3C11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58E1-5EEC-43F3-A3B3-6D3117746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2543-2276-40A5-8850-06F48792B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097F4-C334-4E46-A44D-5C232715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A84D-AB71-45D8-BB20-129F300C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6F9AB-98CA-4617-AF36-371AB8917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58FC-D0CD-4D0F-BD70-B33E3A1C4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05F04-77E6-42D4-807A-6494D2E3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6" r:id="rId13"/>
    <p:sldLayoutId id="2147483737" r:id="rId14"/>
    <p:sldLayoutId id="2147483738" r:id="rId15"/>
    <p:sldLayoutId id="2147483740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w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audio" Target="../media/audio1.wav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78" name="Picture 22" descr="DSC00155"/>
          <p:cNvPicPr>
            <a:picLocks noChangeAspect="1" noChangeArrowheads="1"/>
          </p:cNvPicPr>
          <p:nvPr/>
        </p:nvPicPr>
        <p:blipFill>
          <a:blip r:embed="rId4" cstate="email">
            <a:lum bright="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4186238" cy="2700338"/>
          </a:xfrm>
          <a:prstGeom prst="rect">
            <a:avLst/>
          </a:prstGeom>
          <a:noFill/>
        </p:spPr>
      </p:pic>
      <p:graphicFrame>
        <p:nvGraphicFramePr>
          <p:cNvPr id="96279" name="Object 23">
            <a:hlinkClick r:id="" action="ppaction://noaction" highlightClick="1">
              <a:snd r:embed="rId5" name="chimes.wav"/>
            </a:hlinkClick>
          </p:cNvPr>
          <p:cNvGraphicFramePr>
            <a:graphicFrameLocks noChangeAspect="1"/>
          </p:cNvGraphicFramePr>
          <p:nvPr/>
        </p:nvGraphicFramePr>
        <p:xfrm>
          <a:off x="250825" y="0"/>
          <a:ext cx="18288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6" name="CorelDRAW" r:id="rId6" imgW="6790320" imgH="6432480" progId="CorelDRAW.Graphic.11">
                  <p:embed/>
                </p:oleObj>
              </mc:Choice>
              <mc:Fallback>
                <p:oleObj name="CorelDRAW" r:id="rId6" imgW="6790320" imgH="6432480" progId="CorelDRAW.Graphic.11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0"/>
                        <a:ext cx="1828800" cy="167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0" name="Rectangle 24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4211638" cy="692150"/>
          </a:xfrm>
        </p:spPr>
        <p:txBody>
          <a:bodyPr/>
          <a:lstStyle/>
          <a:p>
            <a:r>
              <a:rPr lang="ru-RU" sz="3800" b="1" i="1">
                <a:solidFill>
                  <a:srgbClr val="FF0000"/>
                </a:solidFill>
                <a:cs typeface="Tahoma" pitchFamily="34" charset="0"/>
              </a:rPr>
              <a:t>ОПЫТ РАБОТЫ</a:t>
            </a:r>
            <a:endParaRPr lang="ru-RU" sz="3800">
              <a:cs typeface="Times New Roman" pitchFamily="18" charset="0"/>
            </a:endParaRPr>
          </a:p>
        </p:txBody>
      </p:sp>
      <p:sp>
        <p:nvSpPr>
          <p:cNvPr id="96294" name="Rectangle 38"/>
          <p:cNvSpPr>
            <a:spLocks noChangeArrowheads="1"/>
          </p:cNvSpPr>
          <p:nvPr/>
        </p:nvSpPr>
        <p:spPr bwMode="auto">
          <a:xfrm>
            <a:off x="4284663" y="1844675"/>
            <a:ext cx="48593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Учителя начальных классов и руководителя театрального кружка «Буратино» </a:t>
            </a:r>
            <a:r>
              <a:rPr lang="ru-RU" sz="2400" b="1" dirty="0" smtClean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  </a:t>
            </a:r>
            <a:r>
              <a:rPr lang="ru-RU" sz="2400" b="1" dirty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«Начальная  </a:t>
            </a:r>
            <a:r>
              <a:rPr lang="ru-RU" sz="2400" b="1" dirty="0" smtClean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школа»</a:t>
            </a:r>
            <a:endParaRPr lang="ru-RU" sz="2400" b="1" dirty="0">
              <a:solidFill>
                <a:srgbClr val="EA34B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1600" b="1" dirty="0" smtClean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г-к  </a:t>
            </a:r>
            <a:r>
              <a:rPr lang="ru-RU" sz="2400" b="1" dirty="0" smtClean="0">
                <a:solidFill>
                  <a:srgbClr val="EA34B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Железноводска</a:t>
            </a:r>
            <a:endParaRPr lang="ru-RU" sz="2400" b="1" dirty="0">
              <a:solidFill>
                <a:srgbClr val="EA34B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95" name="WordArt 39"/>
          <p:cNvSpPr>
            <a:spLocks noChangeArrowheads="1" noChangeShapeType="1"/>
          </p:cNvSpPr>
          <p:nvPr/>
        </p:nvSpPr>
        <p:spPr bwMode="auto">
          <a:xfrm>
            <a:off x="2484438" y="620713"/>
            <a:ext cx="60721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Ефименко Галины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Викторовны</a:t>
            </a:r>
          </a:p>
        </p:txBody>
      </p:sp>
      <p:sp>
        <p:nvSpPr>
          <p:cNvPr id="96312" name="Text Box 56"/>
          <p:cNvSpPr txBox="1">
            <a:spLocks noChangeArrowheads="1"/>
          </p:cNvSpPr>
          <p:nvPr/>
        </p:nvSpPr>
        <p:spPr bwMode="auto">
          <a:xfrm>
            <a:off x="0" y="4581525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09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 и перспективы развития детского театра в системе дополнительного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3200" dirty="0" smtClean="0">
                <a:solidFill>
                  <a:srgbClr val="FF09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rgbClr val="FF09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Ставрополь 2016 </a:t>
            </a:r>
            <a:endParaRPr lang="ru-RU" sz="2400" dirty="0">
              <a:solidFill>
                <a:srgbClr val="FF09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2"/>
    </p:custDataLst>
  </p:cSld>
  <p:clrMapOvr>
    <a:masterClrMapping/>
  </p:clrMapOvr>
  <p:transition spd="slow" advClick="0" advTm="347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6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6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6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6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6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80" grpId="0"/>
      <p:bldP spid="96294" grpId="0"/>
      <p:bldP spid="9629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32" name="Rectangle 36"/>
          <p:cNvSpPr>
            <a:spLocks noGrp="1" noChangeArrowheads="1"/>
          </p:cNvSpPr>
          <p:nvPr>
            <p:ph type="body" sz="half" idx="3"/>
          </p:nvPr>
        </p:nvSpPr>
        <p:spPr>
          <a:xfrm>
            <a:off x="3393624" y="404813"/>
            <a:ext cx="5570864" cy="64531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800" b="1" dirty="0"/>
              <a:t>	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Каждое занятие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строю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виде проблемных ситуаций: «Что играть? Что делать? Что творить?»,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Как?», 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Какой?»,  « Зачем», «Почему?».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 занятии делается акцент, прежде всего на правду достоверность действия, и затем – на оригинальность и выразительность. </a:t>
            </a:r>
          </a:p>
        </p:txBody>
      </p:sp>
      <p:pic>
        <p:nvPicPr>
          <p:cNvPr id="8" name="Рисунок 7" descr="E:\фото к выступлению\фото работа\S25002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10" y="548680"/>
            <a:ext cx="3089782" cy="2409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8" descr="C:\Users\Олег\Desktop\S25002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10" y="4293096"/>
            <a:ext cx="3253484" cy="235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7" descr="C:\Users\Олег\Desktop\S25002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23893"/>
            <a:ext cx="3229843" cy="242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51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2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1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179388" y="188640"/>
            <a:ext cx="4500562" cy="633670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2400" dirty="0"/>
              <a:t>	</a:t>
            </a:r>
            <a:r>
              <a:rPr lang="ru-RU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 РАБОТЫ:</a:t>
            </a:r>
          </a:p>
          <a:p>
            <a:pPr lvl="0"/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Игра-драматизация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Учебная игра;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Импровизация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Экскурсия (в музеи, в театры)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Дискуссия;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Конкурсы;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Праздники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Соревнования;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Викторины;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К.В.Н.,</a:t>
            </a:r>
          </a:p>
          <a:p>
            <a:pPr lvl="0"/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Показательные выступления (спектакли , композиции, художественное чтение, пантомима, сценки).</a:t>
            </a:r>
          </a:p>
          <a:p>
            <a:pPr marL="0" indent="0"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None/>
            </a:pPr>
            <a:endParaRPr lang="ru-RU" sz="2800" dirty="0"/>
          </a:p>
        </p:txBody>
      </p:sp>
      <p:pic>
        <p:nvPicPr>
          <p:cNvPr id="130062" name="Picture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lum bright="12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61048"/>
            <a:ext cx="3261406" cy="2189163"/>
          </a:xfrm>
          <a:ln>
            <a:solidFill>
              <a:srgbClr val="00CC00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130063" name="Picture 1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lum bright="18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260350"/>
            <a:ext cx="4038600" cy="2736850"/>
          </a:xfrm>
          <a:ln>
            <a:solidFill>
              <a:srgbClr val="00CC00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8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8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61" grpId="0"/>
      <p:bldP spid="130062" grpId="0" animBg="1"/>
      <p:bldP spid="13006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/>
              <a:t>Здоровьесберегающие</a:t>
            </a:r>
            <a:r>
              <a:rPr lang="ru-RU" b="1" i="1" dirty="0" smtClean="0"/>
              <a:t> технологии  на театральных  уроках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" name="Group 99"/>
          <p:cNvGrpSpPr>
            <a:grpSpLocks noChangeAspect="1"/>
          </p:cNvGrpSpPr>
          <p:nvPr/>
        </p:nvGrpSpPr>
        <p:grpSpPr bwMode="auto">
          <a:xfrm>
            <a:off x="1547797" y="3645024"/>
            <a:ext cx="6337081" cy="2827950"/>
            <a:chOff x="664" y="5103"/>
            <a:chExt cx="9331" cy="4189"/>
          </a:xfrm>
          <a:noFill/>
        </p:grpSpPr>
        <p:sp>
          <p:nvSpPr>
            <p:cNvPr id="16492" name="AutoShape 108"/>
            <p:cNvSpPr>
              <a:spLocks noChangeAspect="1" noChangeArrowheads="1" noTextEdit="1"/>
            </p:cNvSpPr>
            <p:nvPr/>
          </p:nvSpPr>
          <p:spPr bwMode="auto">
            <a:xfrm>
              <a:off x="1406" y="5103"/>
              <a:ext cx="7634" cy="4189"/>
            </a:xfrm>
            <a:prstGeom prst="rect">
              <a:avLst/>
            </a:prstGeom>
            <a:grpFill/>
          </p:spPr>
          <p:txBody>
            <a:bodyPr/>
            <a:lstStyle/>
            <a:p>
              <a:pPr>
                <a:defRPr/>
              </a:pPr>
              <a:endParaRPr lang="ru-RU" sz="1000">
                <a:solidFill>
                  <a:srgbClr val="1108BE"/>
                </a:solidFill>
              </a:endParaRPr>
            </a:p>
          </p:txBody>
        </p:sp>
        <p:sp>
          <p:nvSpPr>
            <p:cNvPr id="16491" name="Rectangle 107"/>
            <p:cNvSpPr>
              <a:spLocks noChangeArrowheads="1"/>
            </p:cNvSpPr>
            <p:nvPr/>
          </p:nvSpPr>
          <p:spPr bwMode="auto">
            <a:xfrm>
              <a:off x="4009" y="6674"/>
              <a:ext cx="2515" cy="65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1200" b="1" dirty="0">
                  <a:solidFill>
                    <a:srgbClr val="1108BE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Культура и техника речи</a:t>
              </a:r>
              <a:endParaRPr lang="ru-RU" sz="1200" dirty="0">
                <a:solidFill>
                  <a:srgbClr val="1108BE"/>
                </a:solidFill>
                <a:latin typeface="Arial" pitchFamily="34" charset="0"/>
              </a:endParaRPr>
            </a:p>
          </p:txBody>
        </p:sp>
        <p:sp>
          <p:nvSpPr>
            <p:cNvPr id="16490" name="Rectangle 106"/>
            <p:cNvSpPr>
              <a:spLocks noChangeArrowheads="1"/>
            </p:cNvSpPr>
            <p:nvPr/>
          </p:nvSpPr>
          <p:spPr bwMode="auto">
            <a:xfrm>
              <a:off x="664" y="5530"/>
              <a:ext cx="2400" cy="104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1200" dirty="0">
                  <a:solidFill>
                    <a:srgbClr val="1108BE"/>
                  </a:solidFill>
                  <a:latin typeface="Arial" pitchFamily="34" charset="0"/>
                </a:rPr>
                <a:t>Пальчиковая гимнастика</a:t>
              </a:r>
            </a:p>
          </p:txBody>
        </p:sp>
        <p:sp>
          <p:nvSpPr>
            <p:cNvPr id="16489" name="Rectangle 105"/>
            <p:cNvSpPr>
              <a:spLocks noChangeArrowheads="1"/>
            </p:cNvSpPr>
            <p:nvPr/>
          </p:nvSpPr>
          <p:spPr bwMode="auto">
            <a:xfrm>
              <a:off x="1666" y="8245"/>
              <a:ext cx="2082" cy="83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1400" dirty="0">
                  <a:solidFill>
                    <a:srgbClr val="1108BE"/>
                  </a:solidFill>
                  <a:latin typeface="Arial" pitchFamily="34" charset="0"/>
                </a:rPr>
                <a:t>Речевые игры</a:t>
              </a:r>
            </a:p>
          </p:txBody>
        </p:sp>
        <p:sp>
          <p:nvSpPr>
            <p:cNvPr id="16488" name="Line 104"/>
            <p:cNvSpPr>
              <a:spLocks noChangeShapeType="1"/>
            </p:cNvSpPr>
            <p:nvPr/>
          </p:nvSpPr>
          <p:spPr bwMode="auto">
            <a:xfrm flipV="1">
              <a:off x="5329" y="6063"/>
              <a:ext cx="67" cy="64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 sz="1000">
                <a:solidFill>
                  <a:srgbClr val="1108BE"/>
                </a:solidFill>
              </a:endParaRPr>
            </a:p>
          </p:txBody>
        </p:sp>
        <p:sp>
          <p:nvSpPr>
            <p:cNvPr id="16487" name="Rectangle 103"/>
            <p:cNvSpPr>
              <a:spLocks noChangeArrowheads="1"/>
            </p:cNvSpPr>
            <p:nvPr/>
          </p:nvSpPr>
          <p:spPr bwMode="auto">
            <a:xfrm>
              <a:off x="7450" y="5636"/>
              <a:ext cx="2545" cy="1280"/>
            </a:xfrm>
            <a:prstGeom prst="rect">
              <a:avLst/>
            </a:prstGeom>
            <a:gradFill flip="none" rotWithShape="1">
              <a:gsLst>
                <a:gs pos="0">
                  <a:srgbClr val="1108BE">
                    <a:tint val="66000"/>
                    <a:satMod val="160000"/>
                  </a:srgbClr>
                </a:gs>
                <a:gs pos="50000">
                  <a:srgbClr val="1108BE">
                    <a:tint val="44500"/>
                    <a:satMod val="160000"/>
                  </a:srgbClr>
                </a:gs>
                <a:gs pos="100000">
                  <a:srgbClr val="1108BE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1200" dirty="0">
                  <a:solidFill>
                    <a:srgbClr val="1108BE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Игры и упражнения на снижение зажима и повышение уверенности в себе</a:t>
              </a:r>
              <a:endParaRPr lang="ru-RU" sz="1200" dirty="0">
                <a:solidFill>
                  <a:srgbClr val="1108BE"/>
                </a:solidFill>
                <a:latin typeface="Arial" pitchFamily="34" charset="0"/>
              </a:endParaRPr>
            </a:p>
          </p:txBody>
        </p:sp>
        <p:sp>
          <p:nvSpPr>
            <p:cNvPr id="16486" name="Line 102"/>
            <p:cNvSpPr>
              <a:spLocks noChangeShapeType="1"/>
            </p:cNvSpPr>
            <p:nvPr/>
          </p:nvSpPr>
          <p:spPr bwMode="auto">
            <a:xfrm flipV="1">
              <a:off x="5223" y="7319"/>
              <a:ext cx="1" cy="533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 sz="1000">
                <a:solidFill>
                  <a:srgbClr val="1108BE"/>
                </a:solidFill>
              </a:endParaRPr>
            </a:p>
          </p:txBody>
        </p:sp>
        <p:sp>
          <p:nvSpPr>
            <p:cNvPr id="16485" name="Line 101"/>
            <p:cNvSpPr>
              <a:spLocks noChangeShapeType="1"/>
            </p:cNvSpPr>
            <p:nvPr/>
          </p:nvSpPr>
          <p:spPr bwMode="auto">
            <a:xfrm flipV="1">
              <a:off x="2707" y="7328"/>
              <a:ext cx="1388" cy="91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 sz="1000">
                <a:solidFill>
                  <a:srgbClr val="1108BE"/>
                </a:solidFill>
              </a:endParaRPr>
            </a:p>
          </p:txBody>
        </p:sp>
        <p:sp>
          <p:nvSpPr>
            <p:cNvPr id="16484" name="Line 100"/>
            <p:cNvSpPr>
              <a:spLocks noChangeShapeType="1"/>
            </p:cNvSpPr>
            <p:nvPr/>
          </p:nvSpPr>
          <p:spPr bwMode="auto">
            <a:xfrm flipH="1" flipV="1">
              <a:off x="6524" y="7328"/>
              <a:ext cx="1996" cy="101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 sz="1000">
                <a:solidFill>
                  <a:srgbClr val="1108BE"/>
                </a:solidFill>
              </a:endParaRPr>
            </a:p>
          </p:txBody>
        </p:sp>
      </p:grpSp>
      <p:sp>
        <p:nvSpPr>
          <p:cNvPr id="16494" name="Rectangle 110"/>
          <p:cNvSpPr>
            <a:spLocks noChangeArrowheads="1"/>
          </p:cNvSpPr>
          <p:nvPr/>
        </p:nvSpPr>
        <p:spPr bwMode="auto">
          <a:xfrm>
            <a:off x="6146304" y="5589240"/>
            <a:ext cx="1594048" cy="9361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1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Артикуляционная гимнастика.</a:t>
            </a:r>
          </a:p>
          <a:p>
            <a:pPr algn="ctr"/>
            <a:r>
              <a:rPr lang="ru-RU" sz="11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Скороговорки.</a:t>
            </a:r>
            <a:endParaRPr lang="ru-RU" sz="1100" b="1">
              <a:solidFill>
                <a:srgbClr val="1108BE"/>
              </a:solidFill>
            </a:endParaRPr>
          </a:p>
          <a:p>
            <a:pPr algn="ctr"/>
            <a:r>
              <a:rPr lang="ru-RU" sz="11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Развитие  четкой дикции</a:t>
            </a:r>
            <a:endParaRPr lang="ru-RU" sz="1100" b="1">
              <a:solidFill>
                <a:srgbClr val="1108BE"/>
              </a:solidFill>
            </a:endParaRPr>
          </a:p>
        </p:txBody>
      </p:sp>
      <p:sp>
        <p:nvSpPr>
          <p:cNvPr id="16493" name="Rectangle 109"/>
          <p:cNvSpPr>
            <a:spLocks noChangeArrowheads="1"/>
          </p:cNvSpPr>
          <p:nvPr/>
        </p:nvSpPr>
        <p:spPr bwMode="auto">
          <a:xfrm>
            <a:off x="4058072" y="5537428"/>
            <a:ext cx="1355059" cy="57606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ru-RU" sz="1000" dirty="0">
              <a:solidFill>
                <a:srgbClr val="1108BE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1200" dirty="0">
                <a:solidFill>
                  <a:srgbClr val="1108BE"/>
                </a:solidFill>
                <a:latin typeface="Arial" pitchFamily="34" charset="0"/>
              </a:rPr>
              <a:t>Дыхательная гимнастика</a:t>
            </a:r>
          </a:p>
        </p:txBody>
      </p:sp>
      <p:sp>
        <p:nvSpPr>
          <p:cNvPr id="15370" name="Rectangle 1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1" name="Rectangle 1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2" name="Rectangle 117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5373" name="Line 184"/>
          <p:cNvSpPr>
            <a:spLocks noChangeShapeType="1"/>
          </p:cNvSpPr>
          <p:nvPr/>
        </p:nvSpPr>
        <p:spPr bwMode="auto">
          <a:xfrm flipH="1" flipV="1">
            <a:off x="2339975" y="3500438"/>
            <a:ext cx="71438" cy="452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83"/>
          <p:cNvSpPr>
            <a:spLocks noChangeShapeType="1"/>
          </p:cNvSpPr>
          <p:nvPr/>
        </p:nvSpPr>
        <p:spPr bwMode="auto">
          <a:xfrm>
            <a:off x="3276600" y="3429000"/>
            <a:ext cx="942975" cy="55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Line 182"/>
          <p:cNvSpPr>
            <a:spLocks noChangeShapeType="1"/>
          </p:cNvSpPr>
          <p:nvPr/>
        </p:nvSpPr>
        <p:spPr bwMode="auto">
          <a:xfrm flipH="1">
            <a:off x="5148263" y="3357563"/>
            <a:ext cx="1368425" cy="630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181"/>
          <p:cNvSpPr>
            <a:spLocks noChangeShapeType="1"/>
          </p:cNvSpPr>
          <p:nvPr/>
        </p:nvSpPr>
        <p:spPr bwMode="auto">
          <a:xfrm flipV="1">
            <a:off x="6948488" y="3357563"/>
            <a:ext cx="46037" cy="669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64" name="Oval 180"/>
          <p:cNvSpPr>
            <a:spLocks noChangeArrowheads="1"/>
          </p:cNvSpPr>
          <p:nvPr/>
        </p:nvSpPr>
        <p:spPr bwMode="auto">
          <a:xfrm>
            <a:off x="3923928" y="3933056"/>
            <a:ext cx="1512168" cy="36004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6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Ребёнок</a:t>
            </a:r>
            <a:endParaRPr lang="ru-RU">
              <a:solidFill>
                <a:srgbClr val="1108BE"/>
              </a:solidFill>
            </a:endParaRPr>
          </a:p>
        </p:txBody>
      </p:sp>
      <p:sp>
        <p:nvSpPr>
          <p:cNvPr id="15380" name="Rectangle 18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1" name="Rectangle 18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5382" name="Rectangle 18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"/>
          </a:p>
          <a:p>
            <a:pPr eaLnBrk="0" hangingPunct="0"/>
            <a:endParaRPr lang="ru-RU"/>
          </a:p>
        </p:txBody>
      </p:sp>
      <p:sp>
        <p:nvSpPr>
          <p:cNvPr id="16580" name="Rectangle 196"/>
          <p:cNvSpPr>
            <a:spLocks noChangeArrowheads="1"/>
          </p:cNvSpPr>
          <p:nvPr/>
        </p:nvSpPr>
        <p:spPr bwMode="auto">
          <a:xfrm>
            <a:off x="1403648" y="1628800"/>
            <a:ext cx="1835150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ru-RU" sz="1600" dirty="0">
                <a:solidFill>
                  <a:srgbClr val="1108BE"/>
                </a:solidFill>
                <a:latin typeface="Arial" pitchFamily="34" charset="0"/>
              </a:rPr>
              <a:t>психогимнастика</a:t>
            </a:r>
          </a:p>
        </p:txBody>
      </p:sp>
      <p:sp>
        <p:nvSpPr>
          <p:cNvPr id="16579" name="Rectangle 195"/>
          <p:cNvSpPr>
            <a:spLocks noChangeArrowheads="1"/>
          </p:cNvSpPr>
          <p:nvPr/>
        </p:nvSpPr>
        <p:spPr bwMode="auto">
          <a:xfrm>
            <a:off x="6300192" y="1556792"/>
            <a:ext cx="1981200" cy="1028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400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Игры и упражнения на снижение агрессии и ослабление негативных эмоций</a:t>
            </a:r>
            <a:endParaRPr lang="ru-RU">
              <a:solidFill>
                <a:srgbClr val="1108BE"/>
              </a:solidFill>
            </a:endParaRPr>
          </a:p>
        </p:txBody>
      </p:sp>
      <p:sp>
        <p:nvSpPr>
          <p:cNvPr id="16578" name="Rectangle 194"/>
          <p:cNvSpPr>
            <a:spLocks noChangeArrowheads="1"/>
          </p:cNvSpPr>
          <p:nvPr/>
        </p:nvSpPr>
        <p:spPr bwMode="auto">
          <a:xfrm>
            <a:off x="3635896" y="1988840"/>
            <a:ext cx="2209800" cy="3429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4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Актёрский тренинг</a:t>
            </a:r>
            <a:endParaRPr lang="ru-RU">
              <a:solidFill>
                <a:srgbClr val="1108BE"/>
              </a:solidFill>
            </a:endParaRPr>
          </a:p>
        </p:txBody>
      </p:sp>
      <p:sp>
        <p:nvSpPr>
          <p:cNvPr id="15392" name="Line 193"/>
          <p:cNvSpPr>
            <a:spLocks noChangeShapeType="1"/>
          </p:cNvSpPr>
          <p:nvPr/>
        </p:nvSpPr>
        <p:spPr bwMode="auto">
          <a:xfrm flipH="1" flipV="1">
            <a:off x="5403850" y="2327275"/>
            <a:ext cx="1112838" cy="741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3" name="Line 192"/>
          <p:cNvSpPr>
            <a:spLocks noChangeShapeType="1"/>
          </p:cNvSpPr>
          <p:nvPr/>
        </p:nvSpPr>
        <p:spPr bwMode="auto">
          <a:xfrm flipV="1">
            <a:off x="3348038" y="2327275"/>
            <a:ext cx="903287" cy="885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4" name="Line 191"/>
          <p:cNvSpPr>
            <a:spLocks noChangeShapeType="1"/>
          </p:cNvSpPr>
          <p:nvPr/>
        </p:nvSpPr>
        <p:spPr bwMode="auto">
          <a:xfrm flipH="1">
            <a:off x="4643438" y="2327275"/>
            <a:ext cx="60325" cy="1606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74" name="Rectangle 190"/>
          <p:cNvSpPr>
            <a:spLocks noChangeArrowheads="1"/>
          </p:cNvSpPr>
          <p:nvPr/>
        </p:nvSpPr>
        <p:spPr bwMode="auto">
          <a:xfrm>
            <a:off x="6084168" y="3068960"/>
            <a:ext cx="1744960" cy="28964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4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Ритмопластика</a:t>
            </a:r>
            <a:endParaRPr lang="ru-RU">
              <a:solidFill>
                <a:srgbClr val="1108BE"/>
              </a:solidFill>
            </a:endParaRPr>
          </a:p>
        </p:txBody>
      </p:sp>
      <p:sp>
        <p:nvSpPr>
          <p:cNvPr id="16573" name="Rectangle 189"/>
          <p:cNvSpPr>
            <a:spLocks noChangeArrowheads="1"/>
          </p:cNvSpPr>
          <p:nvPr/>
        </p:nvSpPr>
        <p:spPr bwMode="auto">
          <a:xfrm>
            <a:off x="1475656" y="3212976"/>
            <a:ext cx="2195736" cy="2692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400" b="1">
                <a:solidFill>
                  <a:srgbClr val="1108BE"/>
                </a:solidFill>
                <a:latin typeface="Calibri" pitchFamily="34" charset="0"/>
                <a:cs typeface="Times New Roman" pitchFamily="18" charset="0"/>
              </a:rPr>
              <a:t>Сценическое движение</a:t>
            </a:r>
            <a:endParaRPr lang="ru-RU">
              <a:solidFill>
                <a:srgbClr val="1108BE"/>
              </a:solidFill>
            </a:endParaRPr>
          </a:p>
        </p:txBody>
      </p:sp>
      <p:sp>
        <p:nvSpPr>
          <p:cNvPr id="15401" name="Rectangle 19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5402" name="Rectangle 20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65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«ВОЛК  И  СЕМЕРО  КОЗЛЯТ»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097F4-C334-4E46-A44D-5C23271565F2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" name="Рисунок 3" descr="E:\фото к выступлению\Волк и семеро козлят\IMG_535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76683"/>
            <a:ext cx="3168352" cy="2293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к выступлению\фото работа\IMG_535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293096"/>
            <a:ext cx="3604260" cy="240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к выступлению\Волк и семеро козлят\IMG_537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013" y="1243601"/>
            <a:ext cx="1940426" cy="3018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фото к выступлению\Волк и семеро козлят\IMG_53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2016224" cy="2996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фото к выступлению\Волк и семеро козлят\IMG_538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24" y="4621475"/>
            <a:ext cx="3168352" cy="2042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фото к выступлению\Волк и семеро козлят\IMG_533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121666"/>
            <a:ext cx="1676455" cy="23905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0199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«ПРИКЛЮЧЕНИЯ НЕЗНАЙКИ»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097F4-C334-4E46-A44D-5C23271565F2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4" name="Рисунок 3" descr="E:\фото к выступлению\незнайка\IMG_979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439114"/>
            <a:ext cx="2983230" cy="198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к выступлению\незнайка\IMG_97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265404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к выступлению\незнайка\IMG_981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2493640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фото к выступлению\незнайка\IMG_98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131800"/>
            <a:ext cx="260604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фото к выступлению\незнайка\IMG_981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2650544" cy="1945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фото к выступлению\незнайка\IMG_982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883024" cy="201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E:\фото к выступлению\незнайка\IMG_980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421" y="4936261"/>
            <a:ext cx="2811780" cy="1874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81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 МУЖИК КОРОВУ ПРОДАВАЛ»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097F4-C334-4E46-A44D-5C23271565F2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4" name="Рисунок 3" descr="E:\фото к выступлению\конкурс Веснушки\IMG_798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384884"/>
            <a:ext cx="3024336" cy="2124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к выступлению\конкурс Веснушки\IMG_799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04032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к выступлению\конкурс Веснушки\IMG_797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96752"/>
            <a:ext cx="2736304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фото к выступлению\конкурс Веснушки\IMG_796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272" y="4221088"/>
            <a:ext cx="2995208" cy="221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фото к выступлению\конкурс Веснушки\IMG_797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3220204" cy="21018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405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83671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2"/>
                </a:solidFill>
                <a:latin typeface="Arial" pitchFamily="34" charset="0"/>
              </a:rPr>
              <a:t>КОНКУРСЫ- показатель работы!</a:t>
            </a:r>
          </a:p>
        </p:txBody>
      </p:sp>
      <p:pic>
        <p:nvPicPr>
          <p:cNvPr id="12291" name="Рисунок 7" descr="C:\Users\Олег\Desktop\IMG_39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2355081" cy="259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8" descr="C:\Users\Олег\Desktop\IMG_39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908720"/>
            <a:ext cx="2846660" cy="217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9" descr="C:\Users\Олег\Desktop\DSC005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773512" cy="206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24245" y="3244334"/>
            <a:ext cx="3495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Нас любят, ждут, приглашают.</a:t>
            </a:r>
            <a:endParaRPr lang="ru-RU" dirty="0"/>
          </a:p>
        </p:txBody>
      </p:sp>
      <p:pic>
        <p:nvPicPr>
          <p:cNvPr id="7" name="Рисунок 5" descr="C:\Users\Олег\Desktop\DSC019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2915816" cy="218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C:\Users\Олег\Desktop\1705201197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437112"/>
            <a:ext cx="265213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C:\Users\Олег\Desktop\Фотограф\театр\театральная весна\DSC0194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117491" cy="158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" descr="C:\Users\Олег\Desktop\S301008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941168"/>
            <a:ext cx="1429253" cy="176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70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Grp="1" noChangeArrowheads="1"/>
          </p:cNvSpPr>
          <p:nvPr>
            <p:ph type="title"/>
          </p:nvPr>
        </p:nvSpPr>
        <p:spPr>
          <a:xfrm>
            <a:off x="714376" y="214314"/>
            <a:ext cx="7604125" cy="3571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chemeClr val="tx2"/>
                </a:solidFill>
                <a:latin typeface="BernhardMod BT"/>
              </a:rPr>
              <a:t>Победы - результат</a:t>
            </a:r>
            <a:r>
              <a:rPr lang="ru-RU" b="1" dirty="0" smtClean="0">
                <a:solidFill>
                  <a:schemeClr val="tx2"/>
                </a:solidFill>
                <a:latin typeface="BernhardMod BT"/>
              </a:rPr>
              <a:t> работы</a:t>
            </a:r>
          </a:p>
        </p:txBody>
      </p:sp>
      <p:pic>
        <p:nvPicPr>
          <p:cNvPr id="15363" name="Picture 4" descr="C:\Users\Олег\Desktop\грамоты театр\5-18-2012_0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1844824"/>
            <a:ext cx="1718023" cy="2420613"/>
          </a:xfrm>
          <a:noFill/>
        </p:spPr>
      </p:pic>
      <p:pic>
        <p:nvPicPr>
          <p:cNvPr id="15364" name="Рисунок 5" descr="C:\Users\Олег\Desktop\грамоты театр\5-18-2012_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658" y="1408565"/>
            <a:ext cx="1775389" cy="221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C:\Users\Олег\Desktop\грамоты театр\5-18-2012_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0597" y="2510577"/>
            <a:ext cx="1572767" cy="22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 descr="C:\Users\Олег\Desktop\грамоты театр\5-18-2012_0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658" y="4525272"/>
            <a:ext cx="1523678" cy="217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9" descr="C:\Users\Олег\Desktop\грамоты театр\5-18-2012_0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16580"/>
            <a:ext cx="1586538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фото к выступлению\сканер галя\img199 - копия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2742" y="3663984"/>
            <a:ext cx="1656184" cy="2409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E:\фото к выступлению\сканер галя\img320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74" y="752526"/>
            <a:ext cx="1656184" cy="2486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E:\фото к выступлению\сканер галя\img331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6522" y="2636912"/>
            <a:ext cx="1508819" cy="2354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фото к выступлению\сканер галя\img251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3199" y="220888"/>
            <a:ext cx="1746116" cy="2692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E:\фото к выступлению\сканер галя\img339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4096" y="4508548"/>
            <a:ext cx="1676836" cy="213435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3784630"/>
      </p:ext>
    </p:extLst>
  </p:cSld>
  <p:clrMapOvr>
    <a:masterClrMapping/>
  </p:clrMapOvr>
  <p:transition spd="slow" advClick="0" advTm="40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228600"/>
            <a:ext cx="8305800" cy="1600200"/>
          </a:xfrm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rgbClr val="FFFF00"/>
                </a:solidFill>
              </a:rPr>
              <a:t>Моим педагогическим кредо в воспитании стало обогащение духовного мира ребенка, воспитание здорового человека, привитие общечеловеческих ценностей, умение находить в жизни радость и желание творить добро.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b="1">
              <a:solidFill>
                <a:srgbClr val="FFFF00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</p:txBody>
      </p:sp>
      <p:pic>
        <p:nvPicPr>
          <p:cNvPr id="5" name="Рисунок 4" descr="E:\фото к выступлению\театральная весна\DSC0154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2979420" cy="2234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к выступлению\театральная весна\DSCF18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993538"/>
            <a:ext cx="3070860" cy="230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фото к выступлению\театральная весна\FOTO792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0380" y="1902142"/>
            <a:ext cx="3063240" cy="3053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фото к выступлению\театральная весна\IMG_891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93" y="4653136"/>
            <a:ext cx="2964180" cy="198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фото к выступлению\огни рампы\DSCF206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3620" y="4653136"/>
            <a:ext cx="2763376" cy="1989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344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1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1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 build="p" autoUpdateAnimBg="0" advAuto="2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Театральный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кружок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«Буратино»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2780928"/>
            <a:ext cx="4176464" cy="1320226"/>
          </a:xfrm>
        </p:spPr>
        <p:txBody>
          <a:bodyPr>
            <a:normAutofit lnSpcReduction="10000"/>
          </a:bodyPr>
          <a:lstStyle/>
          <a:p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НАМ – 25 лет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1AF78-6DF2-4E7C-A9E6-9C6E910FF01D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6" descr="C:\Users\Олег\Desktop\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2879372" cy="240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email">
            <a:lum bright="18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101154"/>
            <a:ext cx="4176463" cy="2416035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7" name="Рисунок 6" descr="E:\фото к выступлению\гуси -лебеди\IMG_028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85" y="914400"/>
            <a:ext cx="3352800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фото к выступлению\театральная весна\0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3855" y="1484784"/>
            <a:ext cx="3143250" cy="2095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597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0350"/>
            <a:ext cx="5364163" cy="6192838"/>
          </a:xfrm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– это не просто игра, это синтез всех видов искусств. Только в театре ребенок может одновременно погрузиться в мир литературы, музыки, танца  и изобразительного искусства. Только театр дает возможность ребенку 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самовыразиться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раскрыться и быть понятым зрителем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Только он может выявить и подчеркнуть индивидуальность, неповторимость, единственность человеческой личности, независимо от того, где эта личность находится – на сцене или в зале.</a:t>
            </a:r>
          </a:p>
        </p:txBody>
      </p:sp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4648200" y="404813"/>
            <a:ext cx="44958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Рисунок 5" descr="E:\фото к выступлению\фото работа\DSCN14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4304" y="4581128"/>
            <a:ext cx="2298765" cy="215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5" descr="E:\театр\Сцен искусство\DSCN1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999" y="188640"/>
            <a:ext cx="2735982" cy="205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4" descr="E:\театр\Сцен искусство\DSCN14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106" y="2409845"/>
            <a:ext cx="2718396" cy="203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396432"/>
      </p:ext>
    </p:extLst>
  </p:cSld>
  <p:clrMapOvr>
    <a:masterClrMapping/>
  </p:clrMapOvr>
  <p:transition spd="slow" advClick="0" advTm="401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build="p" autoUpdateAnimBg="0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00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285992"/>
          </a:xfrm>
        </p:spPr>
        <p:txBody>
          <a:bodyPr/>
          <a:lstStyle/>
          <a:p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ребенка в школе предполагает встречи и прощания, радости и горести, диалоги и монологи, впечатления и события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Как же сохранить индивидуальность растущего человека, как помочь юному дарованию это всё осмыслить.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180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211960" y="2852936"/>
            <a:ext cx="4932040" cy="3888432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dirty="0"/>
              <a:t>	</a:t>
            </a:r>
            <a:endParaRPr lang="ru-RU" sz="2400" dirty="0" smtClean="0"/>
          </a:p>
          <a:p>
            <a:pPr algn="ctr">
              <a:buFont typeface="Wingdings" pitchFamily="2" charset="2"/>
              <a:buNone/>
            </a:pP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только творчество, отражающее процесс духовно-нравственного становления человека, дает возможность увидеть его смысл, результаты, выбор ценностей и убедиться в том, что «людей неинтересных в мире нет».</a:t>
            </a:r>
          </a:p>
        </p:txBody>
      </p:sp>
      <p:pic>
        <p:nvPicPr>
          <p:cNvPr id="6" name="Содержимое 3" descr="E:\театр\Сцен искусство\DSCN1472.JPG"/>
          <p:cNvPicPr>
            <a:picLocks noGrp="1"/>
          </p:cNvPicPr>
          <p:nvPr>
            <p:ph type="clipArt"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4437112"/>
            <a:ext cx="3096491" cy="2231967"/>
          </a:xfrm>
        </p:spPr>
      </p:pic>
      <p:pic>
        <p:nvPicPr>
          <p:cNvPr id="7" name="Рисунок 4" descr="E:\театр\как мужик корову продавал\DSC022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009128"/>
            <a:ext cx="3168352" cy="231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1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1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1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1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0" grpId="0"/>
      <p:bldP spid="16180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274320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274320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17" name="Rectangle 13"/>
          <p:cNvSpPr>
            <a:spLocks noChangeArrowheads="1"/>
          </p:cNvSpPr>
          <p:nvPr/>
        </p:nvSpPr>
        <p:spPr bwMode="auto">
          <a:xfrm>
            <a:off x="274320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116632"/>
            <a:ext cx="53640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школе происходит становление личностного самосознания, формируется культура чувств, способность к общению, овладение собственным телом, голосом, пластической выразительностью движений, воспитывается чувство меры и вкус, необходимые человеку для успеха в любой сфере деятельности.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3500438"/>
            <a:ext cx="39905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театральная деятельность стала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одним из универсальных средств развития личностных способностей каждого   ребенка.</a:t>
            </a:r>
          </a:p>
          <a:p>
            <a:endParaRPr lang="ru-RU" dirty="0"/>
          </a:p>
        </p:txBody>
      </p:sp>
      <p:pic>
        <p:nvPicPr>
          <p:cNvPr id="11" name="Рисунок 10" descr="E:\фото к выступлению\театральная весна\IMG_869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48654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фото к выступлению\театральная весна\IMG_869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00438"/>
            <a:ext cx="3960440" cy="313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9400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55006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 </a:t>
            </a:r>
            <a:r>
              <a:rPr lang="ru-RU" sz="2400" dirty="0"/>
              <a:t>приобщаю детей к театральной деятельности и строю свою работу на сотрудничестве, сотворчестве, совместной деятельности, игре, что позволяет мне развить, выделить, подчеркнуть реальные достоинства каждого ребенка, сформировать творческую личность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" name="Рисунок 7" descr="E:\фото к выступлению\фото работа\SP_A016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2808312" cy="2238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фото к выступлению\внеурочка\DSC018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60648"/>
            <a:ext cx="3093720" cy="2319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 cstate="email">
            <a:lum bright="6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9614" y="3046988"/>
            <a:ext cx="3172383" cy="2323556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11" name="Picture 17" descr="S3010028"/>
          <p:cNvPicPr>
            <a:picLocks noChangeAspect="1" noChangeArrowheads="1"/>
          </p:cNvPicPr>
          <p:nvPr/>
        </p:nvPicPr>
        <p:blipFill>
          <a:blip r:embed="rId5" cstate="email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6580" y="4077072"/>
            <a:ext cx="2348372" cy="2664222"/>
          </a:xfrm>
          <a:prstGeom prst="rect">
            <a:avLst/>
          </a:prstGeom>
          <a:noFill/>
          <a:ln w="57150">
            <a:solidFill>
              <a:srgbClr val="9933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 advClick="0" advTm="384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1188163"/>
            <a:ext cx="8643998" cy="5241233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искать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изображать нечто такое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не встречалось в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прошлом</a:t>
            </a:r>
          </a:p>
          <a:p>
            <a:pPr algn="l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опыте, индивидуальном </a:t>
            </a:r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общественном.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С.И.Ожегов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Другими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словами творчество – это </a:t>
            </a:r>
            <a:endParaRPr lang="ru-RU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только создание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нового, но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совершенствование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человеком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самого себя, прежде всего в духовной сфере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627D-F6D3-4007-9CA2-D62DD445746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4624"/>
            <a:ext cx="78906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«Творчество» -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фото к выступлению\сканер галя\img22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2884934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Творческий человек –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627D-F6D3-4007-9CA2-D62DD445746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836712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 личность, самостоятельная, любознательная, трудолюбивая, думающая, ответственная, способная осознать важность личных усилий на пути к успеху.</a:t>
            </a:r>
          </a:p>
          <a:p>
            <a:r>
              <a:rPr lang="ru-RU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личность, которая способна переживать, ценить прекрасное в жизни, умеет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сотрудничать.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4143380"/>
            <a:ext cx="42862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Поэтому помочь сформировать творческую личность в  состоянии  только  театр. </a:t>
            </a:r>
          </a:p>
          <a:p>
            <a:endParaRPr lang="ru-RU" dirty="0"/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email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58236" y="3691581"/>
            <a:ext cx="2492024" cy="3600400"/>
          </a:xfrm>
          <a:prstGeom prst="rect">
            <a:avLst/>
          </a:prstGeom>
          <a:noFill/>
          <a:ln w="9525">
            <a:solidFill>
              <a:srgbClr val="FF33CC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8" name="Рисунок 7" descr="http://uld9.mycdn.me/image?t=3&amp;bid=491218749587&amp;id=491218749587&amp;plc=WEB&amp;tkn=*0321xkexjb065Wc_qE9Mrv5PXKI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33090"/>
            <a:ext cx="3762300" cy="2803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1052736"/>
            <a:ext cx="8229600" cy="1053877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4225E"/>
                </a:solidFill>
                <a:latin typeface="Times New Roman" pitchFamily="18" charset="0"/>
                <a:cs typeface="Times New Roman" pitchFamily="18" charset="0"/>
              </a:rPr>
              <a:t>ЗАПОВЕДИ ТВОРЧЕСКОГО</a:t>
            </a:r>
            <a:br>
              <a:rPr lang="ru-RU" sz="3200" b="1" dirty="0">
                <a:solidFill>
                  <a:srgbClr val="F4225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4225E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</a:p>
        </p:txBody>
      </p:sp>
      <p:sp>
        <p:nvSpPr>
          <p:cNvPr id="106503" name="Rectangle 7"/>
          <p:cNvSpPr>
            <a:spLocks noGrp="1" noChangeArrowheads="1"/>
          </p:cNvSpPr>
          <p:nvPr>
            <p:ph idx="1"/>
          </p:nvPr>
        </p:nvSpPr>
        <p:spPr>
          <a:xfrm>
            <a:off x="323528" y="2204864"/>
            <a:ext cx="8820472" cy="43924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Char char="*"/>
            </a:pPr>
            <a:endParaRPr lang="ru-RU" sz="2800" b="1" i="1" dirty="0" smtClean="0"/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 smtClean="0"/>
              <a:t>Открывай </a:t>
            </a:r>
            <a:r>
              <a:rPr lang="ru-RU" sz="2800" b="1" i="1" dirty="0"/>
              <a:t>и создавай законы творчества.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«Волшебство сцены» не требует суеты и спешки.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Будь требователен к себе и снисходителен к другим.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Учись слушать и слышать.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Играй на сцене увлеченно, увлеченность украшает жизнь.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Уважай созданное другими и создай свою творческую кладовую.</a:t>
            </a:r>
          </a:p>
          <a:p>
            <a:pPr>
              <a:lnSpc>
                <a:spcPct val="80000"/>
              </a:lnSpc>
              <a:buFontTx/>
              <a:buChar char="*"/>
            </a:pPr>
            <a:r>
              <a:rPr lang="ru-RU" sz="2800" b="1" i="1" dirty="0"/>
              <a:t>Твори выдумывай, пробуй.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39750" y="0"/>
            <a:ext cx="82089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Основополагающими в воспитании  творческой </a:t>
            </a:r>
          </a:p>
          <a:p>
            <a:pPr algn="ctr"/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личности ребенка  для меня стали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5731977"/>
      </p:ext>
    </p:extLst>
  </p:cSld>
  <p:clrMapOvr>
    <a:masterClrMapping/>
  </p:clrMapOvr>
  <p:transition spd="slow" advClick="0" advTm="40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6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000"/>
                            </p:stCondLst>
                            <p:childTnLst>
                              <p:par>
                                <p:cTn id="5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000"/>
                            </p:stCondLst>
                            <p:childTnLst>
                              <p:par>
                                <p:cTn id="6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2" grpId="0"/>
      <p:bldP spid="106503" grpId="0" build="p"/>
      <p:bldP spid="10650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2096</TotalTime>
  <Words>519</Words>
  <Application>Microsoft Office PowerPoint</Application>
  <PresentationFormat>Экран (4:3)</PresentationFormat>
  <Paragraphs>101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CorelDRAW</vt:lpstr>
      <vt:lpstr>ОПЫТ РАБОТЫ</vt:lpstr>
      <vt:lpstr> Театральный кружок              «Буратино» </vt:lpstr>
      <vt:lpstr>Презентация PowerPoint</vt:lpstr>
      <vt:lpstr>Жизнь ребенка в школе предполагает встречи и прощания, радости и горести, диалоги и монологи, впечатления и события. Как же сохранить индивидуальность растущего человека, как помочь юному дарованию это всё осмыслить.</vt:lpstr>
      <vt:lpstr>Презентация PowerPoint</vt:lpstr>
      <vt:lpstr>Презентация PowerPoint</vt:lpstr>
      <vt:lpstr>Презентация PowerPoint</vt:lpstr>
      <vt:lpstr>Творческий человек –  </vt:lpstr>
      <vt:lpstr>ЗАПОВЕДИ ТВОРЧЕСКОГО ЧЕЛОВЕКА</vt:lpstr>
      <vt:lpstr>Презентация PowerPoint</vt:lpstr>
      <vt:lpstr>Презентация PowerPoint</vt:lpstr>
      <vt:lpstr> Здоровьесберегающие технологии  на театральных  уроках </vt:lpstr>
      <vt:lpstr>«ВОЛК  И  СЕМЕРО  КОЗЛЯТ»</vt:lpstr>
      <vt:lpstr>«ПРИКЛЮЧЕНИЯ НЕЗНАЙКИ»</vt:lpstr>
      <vt:lpstr>«КАК МУЖИК КОРОВУ ПРОДАВАЛ»</vt:lpstr>
      <vt:lpstr>КОНКУРСЫ- показатель работы!</vt:lpstr>
      <vt:lpstr>Победы - результат работы</vt:lpstr>
      <vt:lpstr>Презентация PowerPoint</vt:lpstr>
    </vt:vector>
  </TitlesOfParts>
  <Company>Uzer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HOME</cp:lastModifiedBy>
  <cp:revision>53</cp:revision>
  <cp:lastPrinted>1601-01-01T00:00:00Z</cp:lastPrinted>
  <dcterms:created xsi:type="dcterms:W3CDTF">2005-03-13T15:15:15Z</dcterms:created>
  <dcterms:modified xsi:type="dcterms:W3CDTF">2017-01-09T19:47:12Z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