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sldIdLst>
    <p:sldId id="256" r:id="rId2"/>
    <p:sldId id="257" r:id="rId3"/>
    <p:sldId id="258" r:id="rId4"/>
    <p:sldId id="280" r:id="rId5"/>
    <p:sldId id="259" r:id="rId6"/>
    <p:sldId id="278" r:id="rId7"/>
    <p:sldId id="27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1D77"/>
    <a:srgbClr val="0000CC"/>
    <a:srgbClr val="006600"/>
    <a:srgbClr val="00FF00"/>
    <a:srgbClr val="FF0000"/>
    <a:srgbClr val="1A39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/>
  </p:normalViewPr>
  <p:slideViewPr>
    <p:cSldViewPr>
      <p:cViewPr varScale="1">
        <p:scale>
          <a:sx n="78" d="100"/>
          <a:sy n="78" d="100"/>
        </p:scale>
        <p:origin x="135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"/>
          <p:cNvGrpSpPr>
            <a:grpSpLocks/>
          </p:cNvGrpSpPr>
          <p:nvPr/>
        </p:nvGrpSpPr>
        <p:grpSpPr bwMode="auto">
          <a:xfrm>
            <a:off x="19050" y="1109663"/>
            <a:ext cx="9156700" cy="757237"/>
            <a:chOff x="0" y="0"/>
            <a:chExt cx="5768" cy="477"/>
          </a:xfrm>
        </p:grpSpPr>
        <p:sp>
          <p:nvSpPr>
            <p:cNvPr id="69635" name="Freeform 3"/>
            <p:cNvSpPr>
              <a:spLocks/>
            </p:cNvSpPr>
            <p:nvPr userDrawn="1"/>
          </p:nvSpPr>
          <p:spPr bwMode="auto">
            <a:xfrm>
              <a:off x="5" y="0"/>
              <a:ext cx="5763" cy="477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3" y="0"/>
                </a:cxn>
                <a:cxn ang="0">
                  <a:pos x="5763" y="0"/>
                </a:cxn>
                <a:cxn ang="0">
                  <a:pos x="5763" y="465"/>
                </a:cxn>
                <a:cxn ang="0">
                  <a:pos x="4821" y="477"/>
                </a:cxn>
                <a:cxn ang="0">
                  <a:pos x="4326" y="447"/>
                </a:cxn>
                <a:cxn ang="0">
                  <a:pos x="3783" y="465"/>
                </a:cxn>
                <a:cxn ang="0">
                  <a:pos x="3417" y="456"/>
                </a:cxn>
                <a:cxn ang="0">
                  <a:pos x="2973" y="459"/>
                </a:cxn>
                <a:cxn ang="0">
                  <a:pos x="2451" y="453"/>
                </a:cxn>
                <a:cxn ang="0">
                  <a:pos x="2289" y="441"/>
                </a:cxn>
                <a:cxn ang="0">
                  <a:pos x="2010" y="453"/>
                </a:cxn>
                <a:cxn ang="0">
                  <a:pos x="1827" y="450"/>
                </a:cxn>
                <a:cxn ang="0">
                  <a:pos x="1215" y="465"/>
                </a:cxn>
                <a:cxn ang="0">
                  <a:pos x="660" y="456"/>
                </a:cxn>
                <a:cxn ang="0">
                  <a:pos x="0" y="450"/>
                </a:cxn>
              </a:cxnLst>
              <a:rect l="0" t="0" r="r" b="b"/>
              <a:pathLst>
                <a:path w="5763" h="477">
                  <a:moveTo>
                    <a:pt x="0" y="450"/>
                  </a:moveTo>
                  <a:lnTo>
                    <a:pt x="3" y="0"/>
                  </a:lnTo>
                  <a:lnTo>
                    <a:pt x="5763" y="0"/>
                  </a:lnTo>
                  <a:lnTo>
                    <a:pt x="5763" y="465"/>
                  </a:lnTo>
                  <a:lnTo>
                    <a:pt x="4821" y="477"/>
                  </a:lnTo>
                  <a:lnTo>
                    <a:pt x="4326" y="447"/>
                  </a:lnTo>
                  <a:lnTo>
                    <a:pt x="3783" y="465"/>
                  </a:lnTo>
                  <a:lnTo>
                    <a:pt x="3417" y="456"/>
                  </a:lnTo>
                  <a:lnTo>
                    <a:pt x="2973" y="459"/>
                  </a:lnTo>
                  <a:lnTo>
                    <a:pt x="2451" y="453"/>
                  </a:lnTo>
                  <a:lnTo>
                    <a:pt x="2289" y="441"/>
                  </a:lnTo>
                  <a:lnTo>
                    <a:pt x="2010" y="453"/>
                  </a:lnTo>
                  <a:lnTo>
                    <a:pt x="1827" y="450"/>
                  </a:lnTo>
                  <a:lnTo>
                    <a:pt x="1215" y="465"/>
                  </a:lnTo>
                  <a:lnTo>
                    <a:pt x="660" y="456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6" name="Freeform 4"/>
            <p:cNvSpPr>
              <a:spLocks/>
            </p:cNvSpPr>
            <p:nvPr userDrawn="1"/>
          </p:nvSpPr>
          <p:spPr bwMode="auto">
            <a:xfrm>
              <a:off x="0" y="98"/>
              <a:ext cx="256" cy="253"/>
            </a:xfrm>
            <a:custGeom>
              <a:avLst/>
              <a:gdLst/>
              <a:ahLst/>
              <a:cxnLst>
                <a:cxn ang="0">
                  <a:pos x="8" y="190"/>
                </a:cxn>
                <a:cxn ang="0">
                  <a:pos x="71" y="115"/>
                </a:cxn>
                <a:cxn ang="0">
                  <a:pos x="203" y="16"/>
                </a:cxn>
                <a:cxn ang="0">
                  <a:pos x="251" y="19"/>
                </a:cxn>
                <a:cxn ang="0">
                  <a:pos x="236" y="46"/>
                </a:cxn>
                <a:cxn ang="0">
                  <a:pos x="176" y="82"/>
                </a:cxn>
                <a:cxn ang="0">
                  <a:pos x="92" y="154"/>
                </a:cxn>
                <a:cxn ang="0">
                  <a:pos x="23" y="247"/>
                </a:cxn>
                <a:cxn ang="0">
                  <a:pos x="8" y="190"/>
                </a:cxn>
              </a:cxnLst>
              <a:rect l="0" t="0" r="r" b="b"/>
              <a:pathLst>
                <a:path w="256" h="253">
                  <a:moveTo>
                    <a:pt x="8" y="190"/>
                  </a:moveTo>
                  <a:cubicBezTo>
                    <a:pt x="16" y="168"/>
                    <a:pt x="38" y="144"/>
                    <a:pt x="71" y="115"/>
                  </a:cubicBezTo>
                  <a:cubicBezTo>
                    <a:pt x="104" y="86"/>
                    <a:pt x="173" y="32"/>
                    <a:pt x="203" y="16"/>
                  </a:cubicBezTo>
                  <a:cubicBezTo>
                    <a:pt x="233" y="0"/>
                    <a:pt x="246" y="14"/>
                    <a:pt x="251" y="19"/>
                  </a:cubicBezTo>
                  <a:cubicBezTo>
                    <a:pt x="256" y="24"/>
                    <a:pt x="249" y="35"/>
                    <a:pt x="236" y="46"/>
                  </a:cubicBezTo>
                  <a:cubicBezTo>
                    <a:pt x="223" y="57"/>
                    <a:pt x="200" y="64"/>
                    <a:pt x="176" y="82"/>
                  </a:cubicBezTo>
                  <a:cubicBezTo>
                    <a:pt x="152" y="100"/>
                    <a:pt x="118" y="126"/>
                    <a:pt x="92" y="154"/>
                  </a:cubicBezTo>
                  <a:cubicBezTo>
                    <a:pt x="66" y="182"/>
                    <a:pt x="36" y="241"/>
                    <a:pt x="23" y="247"/>
                  </a:cubicBezTo>
                  <a:cubicBezTo>
                    <a:pt x="10" y="253"/>
                    <a:pt x="0" y="212"/>
                    <a:pt x="8" y="19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7" name="Freeform 5"/>
            <p:cNvSpPr>
              <a:spLocks/>
            </p:cNvSpPr>
            <p:nvPr userDrawn="1"/>
          </p:nvSpPr>
          <p:spPr bwMode="auto">
            <a:xfrm>
              <a:off x="56" y="0"/>
              <a:ext cx="708" cy="459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0" y="453"/>
                </a:cxn>
                <a:cxn ang="0">
                  <a:pos x="72" y="324"/>
                </a:cxn>
                <a:cxn ang="0">
                  <a:pos x="198" y="201"/>
                </a:cxn>
                <a:cxn ang="0">
                  <a:pos x="366" y="102"/>
                </a:cxn>
                <a:cxn ang="0">
                  <a:pos x="531" y="36"/>
                </a:cxn>
                <a:cxn ang="0">
                  <a:pos x="609" y="0"/>
                </a:cxn>
                <a:cxn ang="0">
                  <a:pos x="708" y="3"/>
                </a:cxn>
                <a:cxn ang="0">
                  <a:pos x="591" y="66"/>
                </a:cxn>
                <a:cxn ang="0">
                  <a:pos x="417" y="126"/>
                </a:cxn>
                <a:cxn ang="0">
                  <a:pos x="237" y="231"/>
                </a:cxn>
                <a:cxn ang="0">
                  <a:pos x="117" y="345"/>
                </a:cxn>
                <a:cxn ang="0">
                  <a:pos x="51" y="459"/>
                </a:cxn>
                <a:cxn ang="0">
                  <a:pos x="0" y="453"/>
                </a:cxn>
              </a:cxnLst>
              <a:rect l="0" t="0" r="r" b="b"/>
              <a:pathLst>
                <a:path w="708" h="459">
                  <a:moveTo>
                    <a:pt x="0" y="432"/>
                  </a:moveTo>
                  <a:lnTo>
                    <a:pt x="0" y="453"/>
                  </a:lnTo>
                  <a:cubicBezTo>
                    <a:pt x="12" y="435"/>
                    <a:pt x="39" y="366"/>
                    <a:pt x="72" y="324"/>
                  </a:cubicBezTo>
                  <a:cubicBezTo>
                    <a:pt x="105" y="282"/>
                    <a:pt x="149" y="238"/>
                    <a:pt x="198" y="201"/>
                  </a:cubicBezTo>
                  <a:cubicBezTo>
                    <a:pt x="247" y="164"/>
                    <a:pt x="311" y="129"/>
                    <a:pt x="366" y="102"/>
                  </a:cubicBezTo>
                  <a:cubicBezTo>
                    <a:pt x="421" y="75"/>
                    <a:pt x="490" y="53"/>
                    <a:pt x="531" y="36"/>
                  </a:cubicBezTo>
                  <a:cubicBezTo>
                    <a:pt x="572" y="19"/>
                    <a:pt x="580" y="5"/>
                    <a:pt x="609" y="0"/>
                  </a:cubicBezTo>
                  <a:lnTo>
                    <a:pt x="708" y="3"/>
                  </a:lnTo>
                  <a:cubicBezTo>
                    <a:pt x="705" y="14"/>
                    <a:pt x="640" y="45"/>
                    <a:pt x="591" y="66"/>
                  </a:cubicBezTo>
                  <a:cubicBezTo>
                    <a:pt x="542" y="87"/>
                    <a:pt x="476" y="98"/>
                    <a:pt x="417" y="126"/>
                  </a:cubicBezTo>
                  <a:cubicBezTo>
                    <a:pt x="358" y="154"/>
                    <a:pt x="287" y="195"/>
                    <a:pt x="237" y="231"/>
                  </a:cubicBezTo>
                  <a:cubicBezTo>
                    <a:pt x="187" y="267"/>
                    <a:pt x="148" y="307"/>
                    <a:pt x="117" y="345"/>
                  </a:cubicBezTo>
                  <a:cubicBezTo>
                    <a:pt x="86" y="383"/>
                    <a:pt x="70" y="441"/>
                    <a:pt x="51" y="459"/>
                  </a:cubicBezTo>
                  <a:lnTo>
                    <a:pt x="0" y="453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8" name="Freeform 6"/>
            <p:cNvSpPr>
              <a:spLocks/>
            </p:cNvSpPr>
            <p:nvPr userDrawn="1"/>
          </p:nvSpPr>
          <p:spPr bwMode="auto">
            <a:xfrm>
              <a:off x="131" y="269"/>
              <a:ext cx="251" cy="194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9" y="184"/>
                </a:cxn>
                <a:cxn ang="0">
                  <a:pos x="75" y="103"/>
                </a:cxn>
                <a:cxn ang="0">
                  <a:pos x="165" y="28"/>
                </a:cxn>
                <a:cxn ang="0">
                  <a:pos x="207" y="7"/>
                </a:cxn>
                <a:cxn ang="0">
                  <a:pos x="246" y="4"/>
                </a:cxn>
                <a:cxn ang="0">
                  <a:pos x="237" y="34"/>
                </a:cxn>
                <a:cxn ang="0">
                  <a:pos x="183" y="61"/>
                </a:cxn>
                <a:cxn ang="0">
                  <a:pos x="108" y="124"/>
                </a:cxn>
                <a:cxn ang="0">
                  <a:pos x="54" y="190"/>
                </a:cxn>
                <a:cxn ang="0">
                  <a:pos x="6" y="184"/>
                </a:cxn>
              </a:cxnLst>
              <a:rect l="0" t="0" r="r" b="b"/>
              <a:pathLst>
                <a:path w="251" h="194">
                  <a:moveTo>
                    <a:pt x="21" y="163"/>
                  </a:moveTo>
                  <a:cubicBezTo>
                    <a:pt x="10" y="178"/>
                    <a:pt x="0" y="194"/>
                    <a:pt x="9" y="184"/>
                  </a:cubicBezTo>
                  <a:cubicBezTo>
                    <a:pt x="18" y="174"/>
                    <a:pt x="49" y="129"/>
                    <a:pt x="75" y="103"/>
                  </a:cubicBezTo>
                  <a:cubicBezTo>
                    <a:pt x="101" y="77"/>
                    <a:pt x="143" y="44"/>
                    <a:pt x="165" y="28"/>
                  </a:cubicBezTo>
                  <a:cubicBezTo>
                    <a:pt x="187" y="12"/>
                    <a:pt x="194" y="11"/>
                    <a:pt x="207" y="7"/>
                  </a:cubicBezTo>
                  <a:cubicBezTo>
                    <a:pt x="220" y="3"/>
                    <a:pt x="241" y="0"/>
                    <a:pt x="246" y="4"/>
                  </a:cubicBezTo>
                  <a:cubicBezTo>
                    <a:pt x="251" y="8"/>
                    <a:pt x="247" y="25"/>
                    <a:pt x="237" y="34"/>
                  </a:cubicBezTo>
                  <a:cubicBezTo>
                    <a:pt x="227" y="43"/>
                    <a:pt x="204" y="46"/>
                    <a:pt x="183" y="61"/>
                  </a:cubicBezTo>
                  <a:cubicBezTo>
                    <a:pt x="162" y="76"/>
                    <a:pt x="129" y="103"/>
                    <a:pt x="108" y="124"/>
                  </a:cubicBezTo>
                  <a:cubicBezTo>
                    <a:pt x="87" y="145"/>
                    <a:pt x="71" y="180"/>
                    <a:pt x="54" y="190"/>
                  </a:cubicBezTo>
                  <a:lnTo>
                    <a:pt x="6" y="18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9" name="Freeform 7"/>
            <p:cNvSpPr>
              <a:spLocks/>
            </p:cNvSpPr>
            <p:nvPr userDrawn="1"/>
          </p:nvSpPr>
          <p:spPr bwMode="auto">
            <a:xfrm>
              <a:off x="341" y="0"/>
              <a:ext cx="159" cy="7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5" y="36"/>
                </a:cxn>
                <a:cxn ang="0">
                  <a:pos x="6" y="60"/>
                </a:cxn>
                <a:cxn ang="0">
                  <a:pos x="36" y="69"/>
                </a:cxn>
                <a:cxn ang="0">
                  <a:pos x="87" y="42"/>
                </a:cxn>
                <a:cxn ang="0">
                  <a:pos x="159" y="0"/>
                </a:cxn>
                <a:cxn ang="0">
                  <a:pos x="99" y="0"/>
                </a:cxn>
              </a:cxnLst>
              <a:rect l="0" t="0" r="r" b="b"/>
              <a:pathLst>
                <a:path w="159" h="72">
                  <a:moveTo>
                    <a:pt x="99" y="0"/>
                  </a:moveTo>
                  <a:cubicBezTo>
                    <a:pt x="75" y="6"/>
                    <a:pt x="30" y="26"/>
                    <a:pt x="15" y="36"/>
                  </a:cubicBezTo>
                  <a:cubicBezTo>
                    <a:pt x="0" y="46"/>
                    <a:pt x="3" y="55"/>
                    <a:pt x="6" y="60"/>
                  </a:cubicBezTo>
                  <a:cubicBezTo>
                    <a:pt x="9" y="65"/>
                    <a:pt x="23" y="72"/>
                    <a:pt x="36" y="69"/>
                  </a:cubicBezTo>
                  <a:cubicBezTo>
                    <a:pt x="49" y="66"/>
                    <a:pt x="67" y="53"/>
                    <a:pt x="87" y="42"/>
                  </a:cubicBezTo>
                  <a:cubicBezTo>
                    <a:pt x="107" y="31"/>
                    <a:pt x="158" y="6"/>
                    <a:pt x="159" y="0"/>
                  </a:cubicBezTo>
                  <a:lnTo>
                    <a:pt x="9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0" name="Freeform 8"/>
            <p:cNvSpPr>
              <a:spLocks/>
            </p:cNvSpPr>
            <p:nvPr userDrawn="1"/>
          </p:nvSpPr>
          <p:spPr bwMode="auto">
            <a:xfrm>
              <a:off x="488" y="0"/>
              <a:ext cx="455" cy="21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38" y="48"/>
                </a:cxn>
                <a:cxn ang="0">
                  <a:pos x="242" y="102"/>
                </a:cxn>
                <a:cxn ang="0">
                  <a:pos x="104" y="147"/>
                </a:cxn>
                <a:cxn ang="0">
                  <a:pos x="35" y="168"/>
                </a:cxn>
                <a:cxn ang="0">
                  <a:pos x="8" y="192"/>
                </a:cxn>
                <a:cxn ang="0">
                  <a:pos x="8" y="213"/>
                </a:cxn>
                <a:cxn ang="0">
                  <a:pos x="59" y="213"/>
                </a:cxn>
                <a:cxn ang="0">
                  <a:pos x="86" y="192"/>
                </a:cxn>
                <a:cxn ang="0">
                  <a:pos x="173" y="159"/>
                </a:cxn>
                <a:cxn ang="0">
                  <a:pos x="299" y="126"/>
                </a:cxn>
                <a:cxn ang="0">
                  <a:pos x="392" y="72"/>
                </a:cxn>
                <a:cxn ang="0">
                  <a:pos x="455" y="0"/>
                </a:cxn>
                <a:cxn ang="0">
                  <a:pos x="395" y="0"/>
                </a:cxn>
              </a:cxnLst>
              <a:rect l="0" t="0" r="r" b="b"/>
              <a:pathLst>
                <a:path w="455" h="216">
                  <a:moveTo>
                    <a:pt x="395" y="0"/>
                  </a:moveTo>
                  <a:cubicBezTo>
                    <a:pt x="376" y="8"/>
                    <a:pt x="364" y="31"/>
                    <a:pt x="338" y="48"/>
                  </a:cubicBezTo>
                  <a:cubicBezTo>
                    <a:pt x="312" y="65"/>
                    <a:pt x="281" y="86"/>
                    <a:pt x="242" y="102"/>
                  </a:cubicBezTo>
                  <a:cubicBezTo>
                    <a:pt x="203" y="118"/>
                    <a:pt x="138" y="136"/>
                    <a:pt x="104" y="147"/>
                  </a:cubicBezTo>
                  <a:cubicBezTo>
                    <a:pt x="70" y="158"/>
                    <a:pt x="51" y="161"/>
                    <a:pt x="35" y="168"/>
                  </a:cubicBezTo>
                  <a:cubicBezTo>
                    <a:pt x="19" y="175"/>
                    <a:pt x="12" y="185"/>
                    <a:pt x="8" y="192"/>
                  </a:cubicBezTo>
                  <a:cubicBezTo>
                    <a:pt x="4" y="199"/>
                    <a:pt x="0" y="210"/>
                    <a:pt x="8" y="213"/>
                  </a:cubicBezTo>
                  <a:cubicBezTo>
                    <a:pt x="16" y="216"/>
                    <a:pt x="46" y="216"/>
                    <a:pt x="59" y="213"/>
                  </a:cubicBezTo>
                  <a:cubicBezTo>
                    <a:pt x="72" y="210"/>
                    <a:pt x="67" y="201"/>
                    <a:pt x="86" y="192"/>
                  </a:cubicBezTo>
                  <a:cubicBezTo>
                    <a:pt x="105" y="183"/>
                    <a:pt x="138" y="170"/>
                    <a:pt x="173" y="159"/>
                  </a:cubicBezTo>
                  <a:cubicBezTo>
                    <a:pt x="208" y="148"/>
                    <a:pt x="263" y="140"/>
                    <a:pt x="299" y="126"/>
                  </a:cubicBezTo>
                  <a:cubicBezTo>
                    <a:pt x="335" y="112"/>
                    <a:pt x="366" y="93"/>
                    <a:pt x="392" y="72"/>
                  </a:cubicBezTo>
                  <a:cubicBezTo>
                    <a:pt x="418" y="51"/>
                    <a:pt x="454" y="12"/>
                    <a:pt x="455" y="0"/>
                  </a:cubicBezTo>
                  <a:lnTo>
                    <a:pt x="39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1" name="Freeform 9"/>
            <p:cNvSpPr>
              <a:spLocks/>
            </p:cNvSpPr>
            <p:nvPr userDrawn="1"/>
          </p:nvSpPr>
          <p:spPr bwMode="auto">
            <a:xfrm>
              <a:off x="1448" y="37"/>
              <a:ext cx="414" cy="10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4" y="11"/>
                </a:cxn>
                <a:cxn ang="0">
                  <a:pos x="156" y="2"/>
                </a:cxn>
                <a:cxn ang="0">
                  <a:pos x="288" y="23"/>
                </a:cxn>
                <a:cxn ang="0">
                  <a:pos x="384" y="53"/>
                </a:cxn>
                <a:cxn ang="0">
                  <a:pos x="411" y="74"/>
                </a:cxn>
                <a:cxn ang="0">
                  <a:pos x="405" y="104"/>
                </a:cxn>
                <a:cxn ang="0">
                  <a:pos x="363" y="101"/>
                </a:cxn>
                <a:cxn ang="0">
                  <a:pos x="294" y="77"/>
                </a:cxn>
                <a:cxn ang="0">
                  <a:pos x="174" y="50"/>
                </a:cxn>
                <a:cxn ang="0">
                  <a:pos x="72" y="62"/>
                </a:cxn>
                <a:cxn ang="0">
                  <a:pos x="36" y="59"/>
                </a:cxn>
                <a:cxn ang="0">
                  <a:pos x="0" y="11"/>
                </a:cxn>
              </a:cxnLst>
              <a:rect l="0" t="0" r="r" b="b"/>
              <a:pathLst>
                <a:path w="414" h="108">
                  <a:moveTo>
                    <a:pt x="0" y="11"/>
                  </a:moveTo>
                  <a:lnTo>
                    <a:pt x="24" y="11"/>
                  </a:lnTo>
                  <a:cubicBezTo>
                    <a:pt x="50" y="9"/>
                    <a:pt x="112" y="0"/>
                    <a:pt x="156" y="2"/>
                  </a:cubicBezTo>
                  <a:cubicBezTo>
                    <a:pt x="200" y="4"/>
                    <a:pt x="250" y="15"/>
                    <a:pt x="288" y="23"/>
                  </a:cubicBezTo>
                  <a:cubicBezTo>
                    <a:pt x="326" y="31"/>
                    <a:pt x="363" y="44"/>
                    <a:pt x="384" y="53"/>
                  </a:cubicBezTo>
                  <a:cubicBezTo>
                    <a:pt x="405" y="62"/>
                    <a:pt x="408" y="66"/>
                    <a:pt x="411" y="74"/>
                  </a:cubicBezTo>
                  <a:cubicBezTo>
                    <a:pt x="414" y="82"/>
                    <a:pt x="413" y="100"/>
                    <a:pt x="405" y="104"/>
                  </a:cubicBezTo>
                  <a:cubicBezTo>
                    <a:pt x="397" y="108"/>
                    <a:pt x="381" y="105"/>
                    <a:pt x="363" y="101"/>
                  </a:cubicBezTo>
                  <a:cubicBezTo>
                    <a:pt x="345" y="97"/>
                    <a:pt x="325" y="85"/>
                    <a:pt x="294" y="77"/>
                  </a:cubicBezTo>
                  <a:cubicBezTo>
                    <a:pt x="263" y="69"/>
                    <a:pt x="211" y="53"/>
                    <a:pt x="174" y="50"/>
                  </a:cubicBezTo>
                  <a:cubicBezTo>
                    <a:pt x="137" y="47"/>
                    <a:pt x="95" y="61"/>
                    <a:pt x="72" y="62"/>
                  </a:cubicBezTo>
                  <a:cubicBezTo>
                    <a:pt x="49" y="63"/>
                    <a:pt x="48" y="66"/>
                    <a:pt x="36" y="59"/>
                  </a:cubicBezTo>
                  <a:cubicBezTo>
                    <a:pt x="24" y="52"/>
                    <a:pt x="13" y="36"/>
                    <a:pt x="0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2" name="Freeform 10"/>
            <p:cNvSpPr>
              <a:spLocks/>
            </p:cNvSpPr>
            <p:nvPr userDrawn="1"/>
          </p:nvSpPr>
          <p:spPr bwMode="auto">
            <a:xfrm>
              <a:off x="1790" y="0"/>
              <a:ext cx="520" cy="22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12" y="24"/>
                </a:cxn>
                <a:cxn ang="0">
                  <a:pos x="114" y="54"/>
                </a:cxn>
                <a:cxn ang="0">
                  <a:pos x="240" y="117"/>
                </a:cxn>
                <a:cxn ang="0">
                  <a:pos x="333" y="153"/>
                </a:cxn>
                <a:cxn ang="0">
                  <a:pos x="438" y="219"/>
                </a:cxn>
                <a:cxn ang="0">
                  <a:pos x="426" y="192"/>
                </a:cxn>
                <a:cxn ang="0">
                  <a:pos x="441" y="180"/>
                </a:cxn>
                <a:cxn ang="0">
                  <a:pos x="519" y="216"/>
                </a:cxn>
                <a:cxn ang="0">
                  <a:pos x="450" y="162"/>
                </a:cxn>
                <a:cxn ang="0">
                  <a:pos x="381" y="135"/>
                </a:cxn>
                <a:cxn ang="0">
                  <a:pos x="285" y="84"/>
                </a:cxn>
                <a:cxn ang="0">
                  <a:pos x="186" y="18"/>
                </a:cxn>
                <a:cxn ang="0">
                  <a:pos x="123" y="0"/>
                </a:cxn>
                <a:cxn ang="0">
                  <a:pos x="42" y="0"/>
                </a:cxn>
              </a:cxnLst>
              <a:rect l="0" t="0" r="r" b="b"/>
              <a:pathLst>
                <a:path w="520" h="225">
                  <a:moveTo>
                    <a:pt x="42" y="0"/>
                  </a:moveTo>
                  <a:cubicBezTo>
                    <a:pt x="24" y="4"/>
                    <a:pt x="0" y="15"/>
                    <a:pt x="12" y="24"/>
                  </a:cubicBezTo>
                  <a:cubicBezTo>
                    <a:pt x="24" y="33"/>
                    <a:pt x="76" y="39"/>
                    <a:pt x="114" y="54"/>
                  </a:cubicBezTo>
                  <a:cubicBezTo>
                    <a:pt x="152" y="69"/>
                    <a:pt x="203" y="100"/>
                    <a:pt x="240" y="117"/>
                  </a:cubicBezTo>
                  <a:cubicBezTo>
                    <a:pt x="277" y="134"/>
                    <a:pt x="300" y="136"/>
                    <a:pt x="333" y="153"/>
                  </a:cubicBezTo>
                  <a:cubicBezTo>
                    <a:pt x="366" y="170"/>
                    <a:pt x="423" y="213"/>
                    <a:pt x="438" y="219"/>
                  </a:cubicBezTo>
                  <a:cubicBezTo>
                    <a:pt x="453" y="225"/>
                    <a:pt x="426" y="198"/>
                    <a:pt x="426" y="192"/>
                  </a:cubicBezTo>
                  <a:cubicBezTo>
                    <a:pt x="426" y="186"/>
                    <a:pt x="426" y="176"/>
                    <a:pt x="441" y="180"/>
                  </a:cubicBezTo>
                  <a:cubicBezTo>
                    <a:pt x="456" y="184"/>
                    <a:pt x="518" y="219"/>
                    <a:pt x="519" y="216"/>
                  </a:cubicBezTo>
                  <a:cubicBezTo>
                    <a:pt x="520" y="213"/>
                    <a:pt x="473" y="176"/>
                    <a:pt x="450" y="162"/>
                  </a:cubicBezTo>
                  <a:cubicBezTo>
                    <a:pt x="427" y="148"/>
                    <a:pt x="408" y="148"/>
                    <a:pt x="381" y="135"/>
                  </a:cubicBezTo>
                  <a:cubicBezTo>
                    <a:pt x="354" y="122"/>
                    <a:pt x="318" y="104"/>
                    <a:pt x="285" y="84"/>
                  </a:cubicBezTo>
                  <a:cubicBezTo>
                    <a:pt x="252" y="64"/>
                    <a:pt x="213" y="32"/>
                    <a:pt x="186" y="18"/>
                  </a:cubicBezTo>
                  <a:cubicBezTo>
                    <a:pt x="159" y="4"/>
                    <a:pt x="147" y="2"/>
                    <a:pt x="123" y="0"/>
                  </a:cubicBez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3" name="Freeform 11"/>
            <p:cNvSpPr>
              <a:spLocks/>
            </p:cNvSpPr>
            <p:nvPr userDrawn="1"/>
          </p:nvSpPr>
          <p:spPr bwMode="auto">
            <a:xfrm>
              <a:off x="1943" y="154"/>
              <a:ext cx="431" cy="233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9" y="20"/>
                </a:cxn>
                <a:cxn ang="0">
                  <a:pos x="42" y="2"/>
                </a:cxn>
                <a:cxn ang="0">
                  <a:pos x="90" y="35"/>
                </a:cxn>
                <a:cxn ang="0">
                  <a:pos x="189" y="89"/>
                </a:cxn>
                <a:cxn ang="0">
                  <a:pos x="288" y="140"/>
                </a:cxn>
                <a:cxn ang="0">
                  <a:pos x="375" y="176"/>
                </a:cxn>
                <a:cxn ang="0">
                  <a:pos x="396" y="176"/>
                </a:cxn>
                <a:cxn ang="0">
                  <a:pos x="429" y="212"/>
                </a:cxn>
                <a:cxn ang="0">
                  <a:pos x="408" y="233"/>
                </a:cxn>
                <a:cxn ang="0">
                  <a:pos x="333" y="212"/>
                </a:cxn>
                <a:cxn ang="0">
                  <a:pos x="186" y="143"/>
                </a:cxn>
                <a:cxn ang="0">
                  <a:pos x="48" y="68"/>
                </a:cxn>
                <a:cxn ang="0">
                  <a:pos x="6" y="38"/>
                </a:cxn>
              </a:cxnLst>
              <a:rect l="0" t="0" r="r" b="b"/>
              <a:pathLst>
                <a:path w="431" h="233">
                  <a:moveTo>
                    <a:pt x="6" y="38"/>
                  </a:moveTo>
                  <a:cubicBezTo>
                    <a:pt x="0" y="26"/>
                    <a:pt x="3" y="26"/>
                    <a:pt x="9" y="20"/>
                  </a:cubicBezTo>
                  <a:cubicBezTo>
                    <a:pt x="15" y="14"/>
                    <a:pt x="29" y="0"/>
                    <a:pt x="42" y="2"/>
                  </a:cubicBezTo>
                  <a:cubicBezTo>
                    <a:pt x="55" y="4"/>
                    <a:pt x="66" y="21"/>
                    <a:pt x="90" y="35"/>
                  </a:cubicBezTo>
                  <a:cubicBezTo>
                    <a:pt x="114" y="49"/>
                    <a:pt x="156" y="72"/>
                    <a:pt x="189" y="89"/>
                  </a:cubicBezTo>
                  <a:cubicBezTo>
                    <a:pt x="222" y="106"/>
                    <a:pt x="257" y="126"/>
                    <a:pt x="288" y="140"/>
                  </a:cubicBezTo>
                  <a:cubicBezTo>
                    <a:pt x="319" y="154"/>
                    <a:pt x="357" y="170"/>
                    <a:pt x="375" y="176"/>
                  </a:cubicBezTo>
                  <a:cubicBezTo>
                    <a:pt x="393" y="182"/>
                    <a:pt x="387" y="170"/>
                    <a:pt x="396" y="176"/>
                  </a:cubicBezTo>
                  <a:cubicBezTo>
                    <a:pt x="405" y="182"/>
                    <a:pt x="427" y="203"/>
                    <a:pt x="429" y="212"/>
                  </a:cubicBezTo>
                  <a:cubicBezTo>
                    <a:pt x="431" y="221"/>
                    <a:pt x="424" y="233"/>
                    <a:pt x="408" y="233"/>
                  </a:cubicBezTo>
                  <a:cubicBezTo>
                    <a:pt x="392" y="233"/>
                    <a:pt x="370" y="227"/>
                    <a:pt x="333" y="212"/>
                  </a:cubicBezTo>
                  <a:cubicBezTo>
                    <a:pt x="296" y="197"/>
                    <a:pt x="234" y="167"/>
                    <a:pt x="186" y="143"/>
                  </a:cubicBezTo>
                  <a:cubicBezTo>
                    <a:pt x="138" y="119"/>
                    <a:pt x="78" y="86"/>
                    <a:pt x="48" y="68"/>
                  </a:cubicBezTo>
                  <a:cubicBezTo>
                    <a:pt x="18" y="50"/>
                    <a:pt x="12" y="50"/>
                    <a:pt x="6" y="3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4" name="Freeform 12"/>
            <p:cNvSpPr>
              <a:spLocks/>
            </p:cNvSpPr>
            <p:nvPr userDrawn="1"/>
          </p:nvSpPr>
          <p:spPr bwMode="auto">
            <a:xfrm>
              <a:off x="2262" y="87"/>
              <a:ext cx="396" cy="227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53" y="66"/>
                </a:cxn>
                <a:cxn ang="0">
                  <a:pos x="176" y="132"/>
                </a:cxn>
                <a:cxn ang="0">
                  <a:pos x="293" y="189"/>
                </a:cxn>
                <a:cxn ang="0">
                  <a:pos x="341" y="222"/>
                </a:cxn>
                <a:cxn ang="0">
                  <a:pos x="377" y="219"/>
                </a:cxn>
                <a:cxn ang="0">
                  <a:pos x="377" y="180"/>
                </a:cxn>
                <a:cxn ang="0">
                  <a:pos x="260" y="126"/>
                </a:cxn>
                <a:cxn ang="0">
                  <a:pos x="113" y="51"/>
                </a:cxn>
                <a:cxn ang="0">
                  <a:pos x="41" y="9"/>
                </a:cxn>
                <a:cxn ang="0">
                  <a:pos x="2" y="9"/>
                </a:cxn>
              </a:cxnLst>
              <a:rect l="0" t="0" r="r" b="b"/>
              <a:pathLst>
                <a:path w="396" h="227">
                  <a:moveTo>
                    <a:pt x="2" y="9"/>
                  </a:moveTo>
                  <a:cubicBezTo>
                    <a:pt x="4" y="18"/>
                    <a:pt x="24" y="45"/>
                    <a:pt x="53" y="66"/>
                  </a:cubicBezTo>
                  <a:cubicBezTo>
                    <a:pt x="82" y="87"/>
                    <a:pt x="136" y="111"/>
                    <a:pt x="176" y="132"/>
                  </a:cubicBezTo>
                  <a:cubicBezTo>
                    <a:pt x="216" y="153"/>
                    <a:pt x="266" y="174"/>
                    <a:pt x="293" y="189"/>
                  </a:cubicBezTo>
                  <a:cubicBezTo>
                    <a:pt x="320" y="204"/>
                    <a:pt x="327" y="217"/>
                    <a:pt x="341" y="222"/>
                  </a:cubicBezTo>
                  <a:cubicBezTo>
                    <a:pt x="355" y="227"/>
                    <a:pt x="371" y="226"/>
                    <a:pt x="377" y="219"/>
                  </a:cubicBezTo>
                  <a:cubicBezTo>
                    <a:pt x="383" y="212"/>
                    <a:pt x="396" y="195"/>
                    <a:pt x="377" y="180"/>
                  </a:cubicBezTo>
                  <a:cubicBezTo>
                    <a:pt x="358" y="165"/>
                    <a:pt x="304" y="147"/>
                    <a:pt x="260" y="126"/>
                  </a:cubicBezTo>
                  <a:cubicBezTo>
                    <a:pt x="216" y="105"/>
                    <a:pt x="149" y="70"/>
                    <a:pt x="113" y="51"/>
                  </a:cubicBezTo>
                  <a:cubicBezTo>
                    <a:pt x="77" y="32"/>
                    <a:pt x="60" y="17"/>
                    <a:pt x="41" y="9"/>
                  </a:cubicBezTo>
                  <a:cubicBezTo>
                    <a:pt x="22" y="1"/>
                    <a:pt x="0" y="0"/>
                    <a:pt x="2" y="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5" name="Freeform 13"/>
            <p:cNvSpPr>
              <a:spLocks/>
            </p:cNvSpPr>
            <p:nvPr userDrawn="1"/>
          </p:nvSpPr>
          <p:spPr bwMode="auto">
            <a:xfrm>
              <a:off x="2264" y="240"/>
              <a:ext cx="516" cy="223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105" y="97"/>
                </a:cxn>
                <a:cxn ang="0">
                  <a:pos x="243" y="178"/>
                </a:cxn>
                <a:cxn ang="0">
                  <a:pos x="357" y="217"/>
                </a:cxn>
                <a:cxn ang="0">
                  <a:pos x="498" y="214"/>
                </a:cxn>
                <a:cxn ang="0">
                  <a:pos x="468" y="187"/>
                </a:cxn>
                <a:cxn ang="0">
                  <a:pos x="309" y="136"/>
                </a:cxn>
                <a:cxn ang="0">
                  <a:pos x="123" y="34"/>
                </a:cxn>
                <a:cxn ang="0">
                  <a:pos x="3" y="10"/>
                </a:cxn>
              </a:cxnLst>
              <a:rect l="0" t="0" r="r" b="b"/>
              <a:pathLst>
                <a:path w="516" h="223">
                  <a:moveTo>
                    <a:pt x="3" y="10"/>
                  </a:moveTo>
                  <a:cubicBezTo>
                    <a:pt x="0" y="20"/>
                    <a:pt x="65" y="69"/>
                    <a:pt x="105" y="97"/>
                  </a:cubicBezTo>
                  <a:cubicBezTo>
                    <a:pt x="145" y="125"/>
                    <a:pt x="201" y="158"/>
                    <a:pt x="243" y="178"/>
                  </a:cubicBezTo>
                  <a:cubicBezTo>
                    <a:pt x="285" y="198"/>
                    <a:pt x="315" y="211"/>
                    <a:pt x="357" y="217"/>
                  </a:cubicBezTo>
                  <a:cubicBezTo>
                    <a:pt x="399" y="223"/>
                    <a:pt x="480" y="219"/>
                    <a:pt x="498" y="214"/>
                  </a:cubicBezTo>
                  <a:cubicBezTo>
                    <a:pt x="516" y="209"/>
                    <a:pt x="499" y="200"/>
                    <a:pt x="468" y="187"/>
                  </a:cubicBezTo>
                  <a:cubicBezTo>
                    <a:pt x="437" y="174"/>
                    <a:pt x="366" y="161"/>
                    <a:pt x="309" y="136"/>
                  </a:cubicBezTo>
                  <a:cubicBezTo>
                    <a:pt x="252" y="111"/>
                    <a:pt x="172" y="54"/>
                    <a:pt x="123" y="34"/>
                  </a:cubicBezTo>
                  <a:cubicBezTo>
                    <a:pt x="74" y="14"/>
                    <a:pt x="6" y="0"/>
                    <a:pt x="3" y="1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6" name="Freeform 14"/>
            <p:cNvSpPr>
              <a:spLocks/>
            </p:cNvSpPr>
            <p:nvPr userDrawn="1"/>
          </p:nvSpPr>
          <p:spPr bwMode="auto">
            <a:xfrm>
              <a:off x="2723" y="324"/>
              <a:ext cx="414" cy="100"/>
            </a:xfrm>
            <a:custGeom>
              <a:avLst/>
              <a:gdLst/>
              <a:ahLst/>
              <a:cxnLst>
                <a:cxn ang="0">
                  <a:pos x="69" y="60"/>
                </a:cxn>
                <a:cxn ang="0">
                  <a:pos x="12" y="42"/>
                </a:cxn>
                <a:cxn ang="0">
                  <a:pos x="3" y="15"/>
                </a:cxn>
                <a:cxn ang="0">
                  <a:pos x="30" y="0"/>
                </a:cxn>
                <a:cxn ang="0">
                  <a:pos x="117" y="18"/>
                </a:cxn>
                <a:cxn ang="0">
                  <a:pos x="243" y="48"/>
                </a:cxn>
                <a:cxn ang="0">
                  <a:pos x="387" y="48"/>
                </a:cxn>
                <a:cxn ang="0">
                  <a:pos x="408" y="54"/>
                </a:cxn>
                <a:cxn ang="0">
                  <a:pos x="381" y="87"/>
                </a:cxn>
                <a:cxn ang="0">
                  <a:pos x="318" y="99"/>
                </a:cxn>
                <a:cxn ang="0">
                  <a:pos x="195" y="93"/>
                </a:cxn>
                <a:cxn ang="0">
                  <a:pos x="69" y="60"/>
                </a:cxn>
              </a:cxnLst>
              <a:rect l="0" t="0" r="r" b="b"/>
              <a:pathLst>
                <a:path w="414" h="100">
                  <a:moveTo>
                    <a:pt x="69" y="60"/>
                  </a:moveTo>
                  <a:cubicBezTo>
                    <a:pt x="39" y="52"/>
                    <a:pt x="23" y="49"/>
                    <a:pt x="12" y="42"/>
                  </a:cubicBezTo>
                  <a:cubicBezTo>
                    <a:pt x="1" y="35"/>
                    <a:pt x="0" y="22"/>
                    <a:pt x="3" y="15"/>
                  </a:cubicBezTo>
                  <a:cubicBezTo>
                    <a:pt x="6" y="8"/>
                    <a:pt x="11" y="0"/>
                    <a:pt x="30" y="0"/>
                  </a:cubicBezTo>
                  <a:cubicBezTo>
                    <a:pt x="49" y="0"/>
                    <a:pt x="82" y="10"/>
                    <a:pt x="117" y="18"/>
                  </a:cubicBezTo>
                  <a:cubicBezTo>
                    <a:pt x="152" y="26"/>
                    <a:pt x="198" y="43"/>
                    <a:pt x="243" y="48"/>
                  </a:cubicBezTo>
                  <a:cubicBezTo>
                    <a:pt x="288" y="53"/>
                    <a:pt x="360" y="47"/>
                    <a:pt x="387" y="48"/>
                  </a:cubicBezTo>
                  <a:cubicBezTo>
                    <a:pt x="414" y="49"/>
                    <a:pt x="409" y="48"/>
                    <a:pt x="408" y="54"/>
                  </a:cubicBezTo>
                  <a:cubicBezTo>
                    <a:pt x="407" y="60"/>
                    <a:pt x="396" y="80"/>
                    <a:pt x="381" y="87"/>
                  </a:cubicBezTo>
                  <a:cubicBezTo>
                    <a:pt x="366" y="94"/>
                    <a:pt x="349" y="98"/>
                    <a:pt x="318" y="99"/>
                  </a:cubicBezTo>
                  <a:cubicBezTo>
                    <a:pt x="287" y="100"/>
                    <a:pt x="237" y="99"/>
                    <a:pt x="195" y="93"/>
                  </a:cubicBezTo>
                  <a:cubicBezTo>
                    <a:pt x="153" y="87"/>
                    <a:pt x="99" y="68"/>
                    <a:pt x="69" y="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7" name="Freeform 15"/>
            <p:cNvSpPr>
              <a:spLocks/>
            </p:cNvSpPr>
            <p:nvPr userDrawn="1"/>
          </p:nvSpPr>
          <p:spPr bwMode="auto">
            <a:xfrm>
              <a:off x="3165" y="375"/>
              <a:ext cx="150" cy="72"/>
            </a:xfrm>
            <a:custGeom>
              <a:avLst/>
              <a:gdLst/>
              <a:ahLst/>
              <a:cxnLst>
                <a:cxn ang="0">
                  <a:pos x="3" y="67"/>
                </a:cxn>
                <a:cxn ang="0">
                  <a:pos x="84" y="19"/>
                </a:cxn>
                <a:cxn ang="0">
                  <a:pos x="123" y="1"/>
                </a:cxn>
                <a:cxn ang="0">
                  <a:pos x="150" y="22"/>
                </a:cxn>
                <a:cxn ang="0">
                  <a:pos x="123" y="55"/>
                </a:cxn>
                <a:cxn ang="0">
                  <a:pos x="90" y="70"/>
                </a:cxn>
                <a:cxn ang="0">
                  <a:pos x="0" y="67"/>
                </a:cxn>
              </a:cxnLst>
              <a:rect l="0" t="0" r="r" b="b"/>
              <a:pathLst>
                <a:path w="150" h="72">
                  <a:moveTo>
                    <a:pt x="3" y="67"/>
                  </a:moveTo>
                  <a:cubicBezTo>
                    <a:pt x="16" y="59"/>
                    <a:pt x="64" y="30"/>
                    <a:pt x="84" y="19"/>
                  </a:cubicBezTo>
                  <a:cubicBezTo>
                    <a:pt x="104" y="8"/>
                    <a:pt x="112" y="0"/>
                    <a:pt x="123" y="1"/>
                  </a:cubicBezTo>
                  <a:cubicBezTo>
                    <a:pt x="134" y="2"/>
                    <a:pt x="150" y="13"/>
                    <a:pt x="150" y="22"/>
                  </a:cubicBezTo>
                  <a:cubicBezTo>
                    <a:pt x="150" y="31"/>
                    <a:pt x="133" y="47"/>
                    <a:pt x="123" y="55"/>
                  </a:cubicBezTo>
                  <a:cubicBezTo>
                    <a:pt x="113" y="63"/>
                    <a:pt x="110" y="68"/>
                    <a:pt x="90" y="70"/>
                  </a:cubicBezTo>
                  <a:cubicBezTo>
                    <a:pt x="70" y="72"/>
                    <a:pt x="35" y="69"/>
                    <a:pt x="0" y="67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8" name="Freeform 16"/>
            <p:cNvSpPr>
              <a:spLocks/>
            </p:cNvSpPr>
            <p:nvPr userDrawn="1"/>
          </p:nvSpPr>
          <p:spPr bwMode="auto">
            <a:xfrm>
              <a:off x="3463" y="267"/>
              <a:ext cx="148" cy="91"/>
            </a:xfrm>
            <a:custGeom>
              <a:avLst/>
              <a:gdLst/>
              <a:ahLst/>
              <a:cxnLst>
                <a:cxn ang="0">
                  <a:pos x="1" y="69"/>
                </a:cxn>
                <a:cxn ang="0">
                  <a:pos x="25" y="51"/>
                </a:cxn>
                <a:cxn ang="0">
                  <a:pos x="100" y="9"/>
                </a:cxn>
                <a:cxn ang="0">
                  <a:pos x="133" y="3"/>
                </a:cxn>
                <a:cxn ang="0">
                  <a:pos x="136" y="27"/>
                </a:cxn>
                <a:cxn ang="0">
                  <a:pos x="61" y="75"/>
                </a:cxn>
                <a:cxn ang="0">
                  <a:pos x="19" y="90"/>
                </a:cxn>
                <a:cxn ang="0">
                  <a:pos x="1" y="69"/>
                </a:cxn>
              </a:cxnLst>
              <a:rect l="0" t="0" r="r" b="b"/>
              <a:pathLst>
                <a:path w="148" h="91">
                  <a:moveTo>
                    <a:pt x="1" y="69"/>
                  </a:moveTo>
                  <a:cubicBezTo>
                    <a:pt x="2" y="63"/>
                    <a:pt x="9" y="61"/>
                    <a:pt x="25" y="51"/>
                  </a:cubicBezTo>
                  <a:cubicBezTo>
                    <a:pt x="41" y="41"/>
                    <a:pt x="82" y="17"/>
                    <a:pt x="100" y="9"/>
                  </a:cubicBezTo>
                  <a:cubicBezTo>
                    <a:pt x="118" y="1"/>
                    <a:pt x="127" y="0"/>
                    <a:pt x="133" y="3"/>
                  </a:cubicBezTo>
                  <a:cubicBezTo>
                    <a:pt x="139" y="6"/>
                    <a:pt x="148" y="15"/>
                    <a:pt x="136" y="27"/>
                  </a:cubicBezTo>
                  <a:cubicBezTo>
                    <a:pt x="124" y="39"/>
                    <a:pt x="80" y="65"/>
                    <a:pt x="61" y="75"/>
                  </a:cubicBezTo>
                  <a:cubicBezTo>
                    <a:pt x="42" y="85"/>
                    <a:pt x="29" y="91"/>
                    <a:pt x="19" y="90"/>
                  </a:cubicBezTo>
                  <a:cubicBezTo>
                    <a:pt x="9" y="89"/>
                    <a:pt x="0" y="75"/>
                    <a:pt x="1" y="6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9" name="Freeform 17"/>
            <p:cNvSpPr>
              <a:spLocks/>
            </p:cNvSpPr>
            <p:nvPr userDrawn="1"/>
          </p:nvSpPr>
          <p:spPr bwMode="auto">
            <a:xfrm>
              <a:off x="3580" y="58"/>
              <a:ext cx="938" cy="158"/>
            </a:xfrm>
            <a:custGeom>
              <a:avLst/>
              <a:gdLst/>
              <a:ahLst/>
              <a:cxnLst>
                <a:cxn ang="0">
                  <a:pos x="172" y="86"/>
                </a:cxn>
                <a:cxn ang="0">
                  <a:pos x="61" y="137"/>
                </a:cxn>
                <a:cxn ang="0">
                  <a:pos x="16" y="155"/>
                </a:cxn>
                <a:cxn ang="0">
                  <a:pos x="7" y="122"/>
                </a:cxn>
                <a:cxn ang="0">
                  <a:pos x="58" y="80"/>
                </a:cxn>
                <a:cxn ang="0">
                  <a:pos x="172" y="38"/>
                </a:cxn>
                <a:cxn ang="0">
                  <a:pos x="304" y="11"/>
                </a:cxn>
                <a:cxn ang="0">
                  <a:pos x="463" y="2"/>
                </a:cxn>
                <a:cxn ang="0">
                  <a:pos x="631" y="23"/>
                </a:cxn>
                <a:cxn ang="0">
                  <a:pos x="796" y="53"/>
                </a:cxn>
                <a:cxn ang="0">
                  <a:pos x="841" y="47"/>
                </a:cxn>
                <a:cxn ang="0">
                  <a:pos x="907" y="71"/>
                </a:cxn>
                <a:cxn ang="0">
                  <a:pos x="919" y="101"/>
                </a:cxn>
                <a:cxn ang="0">
                  <a:pos x="793" y="98"/>
                </a:cxn>
                <a:cxn ang="0">
                  <a:pos x="634" y="62"/>
                </a:cxn>
                <a:cxn ang="0">
                  <a:pos x="439" y="38"/>
                </a:cxn>
                <a:cxn ang="0">
                  <a:pos x="238" y="59"/>
                </a:cxn>
                <a:cxn ang="0">
                  <a:pos x="172" y="86"/>
                </a:cxn>
              </a:cxnLst>
              <a:rect l="0" t="0" r="r" b="b"/>
              <a:pathLst>
                <a:path w="938" h="158">
                  <a:moveTo>
                    <a:pt x="172" y="86"/>
                  </a:moveTo>
                  <a:cubicBezTo>
                    <a:pt x="142" y="99"/>
                    <a:pt x="87" y="126"/>
                    <a:pt x="61" y="137"/>
                  </a:cubicBezTo>
                  <a:cubicBezTo>
                    <a:pt x="35" y="148"/>
                    <a:pt x="25" y="158"/>
                    <a:pt x="16" y="155"/>
                  </a:cubicBezTo>
                  <a:cubicBezTo>
                    <a:pt x="7" y="152"/>
                    <a:pt x="0" y="134"/>
                    <a:pt x="7" y="122"/>
                  </a:cubicBezTo>
                  <a:cubicBezTo>
                    <a:pt x="14" y="110"/>
                    <a:pt x="31" y="94"/>
                    <a:pt x="58" y="80"/>
                  </a:cubicBezTo>
                  <a:cubicBezTo>
                    <a:pt x="85" y="66"/>
                    <a:pt x="131" y="49"/>
                    <a:pt x="172" y="38"/>
                  </a:cubicBezTo>
                  <a:cubicBezTo>
                    <a:pt x="213" y="27"/>
                    <a:pt x="256" y="17"/>
                    <a:pt x="304" y="11"/>
                  </a:cubicBezTo>
                  <a:cubicBezTo>
                    <a:pt x="352" y="5"/>
                    <a:pt x="409" y="0"/>
                    <a:pt x="463" y="2"/>
                  </a:cubicBezTo>
                  <a:cubicBezTo>
                    <a:pt x="517" y="4"/>
                    <a:pt x="576" y="15"/>
                    <a:pt x="631" y="23"/>
                  </a:cubicBezTo>
                  <a:cubicBezTo>
                    <a:pt x="686" y="31"/>
                    <a:pt x="761" y="49"/>
                    <a:pt x="796" y="53"/>
                  </a:cubicBezTo>
                  <a:cubicBezTo>
                    <a:pt x="831" y="57"/>
                    <a:pt x="823" y="44"/>
                    <a:pt x="841" y="47"/>
                  </a:cubicBezTo>
                  <a:cubicBezTo>
                    <a:pt x="859" y="50"/>
                    <a:pt x="894" y="62"/>
                    <a:pt x="907" y="71"/>
                  </a:cubicBezTo>
                  <a:cubicBezTo>
                    <a:pt x="920" y="80"/>
                    <a:pt x="938" y="97"/>
                    <a:pt x="919" y="101"/>
                  </a:cubicBezTo>
                  <a:cubicBezTo>
                    <a:pt x="900" y="105"/>
                    <a:pt x="840" y="104"/>
                    <a:pt x="793" y="98"/>
                  </a:cubicBezTo>
                  <a:cubicBezTo>
                    <a:pt x="746" y="92"/>
                    <a:pt x="693" y="72"/>
                    <a:pt x="634" y="62"/>
                  </a:cubicBezTo>
                  <a:cubicBezTo>
                    <a:pt x="575" y="52"/>
                    <a:pt x="505" y="38"/>
                    <a:pt x="439" y="38"/>
                  </a:cubicBezTo>
                  <a:cubicBezTo>
                    <a:pt x="373" y="38"/>
                    <a:pt x="284" y="51"/>
                    <a:pt x="238" y="59"/>
                  </a:cubicBezTo>
                  <a:cubicBezTo>
                    <a:pt x="192" y="67"/>
                    <a:pt x="202" y="73"/>
                    <a:pt x="172" y="8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0" name="Freeform 18"/>
            <p:cNvSpPr>
              <a:spLocks/>
            </p:cNvSpPr>
            <p:nvPr userDrawn="1"/>
          </p:nvSpPr>
          <p:spPr bwMode="auto">
            <a:xfrm>
              <a:off x="3686" y="145"/>
              <a:ext cx="372" cy="98"/>
            </a:xfrm>
            <a:custGeom>
              <a:avLst/>
              <a:gdLst/>
              <a:ahLst/>
              <a:cxnLst>
                <a:cxn ang="0">
                  <a:pos x="18" y="47"/>
                </a:cxn>
                <a:cxn ang="0">
                  <a:pos x="141" y="17"/>
                </a:cxn>
                <a:cxn ang="0">
                  <a:pos x="246" y="2"/>
                </a:cxn>
                <a:cxn ang="0">
                  <a:pos x="351" y="5"/>
                </a:cxn>
                <a:cxn ang="0">
                  <a:pos x="372" y="23"/>
                </a:cxn>
                <a:cxn ang="0">
                  <a:pos x="354" y="44"/>
                </a:cxn>
                <a:cxn ang="0">
                  <a:pos x="264" y="50"/>
                </a:cxn>
                <a:cxn ang="0">
                  <a:pos x="168" y="53"/>
                </a:cxn>
                <a:cxn ang="0">
                  <a:pos x="72" y="77"/>
                </a:cxn>
                <a:cxn ang="0">
                  <a:pos x="15" y="95"/>
                </a:cxn>
                <a:cxn ang="0">
                  <a:pos x="0" y="56"/>
                </a:cxn>
              </a:cxnLst>
              <a:rect l="0" t="0" r="r" b="b"/>
              <a:pathLst>
                <a:path w="372" h="98">
                  <a:moveTo>
                    <a:pt x="18" y="47"/>
                  </a:moveTo>
                  <a:cubicBezTo>
                    <a:pt x="60" y="36"/>
                    <a:pt x="103" y="25"/>
                    <a:pt x="141" y="17"/>
                  </a:cubicBezTo>
                  <a:cubicBezTo>
                    <a:pt x="179" y="9"/>
                    <a:pt x="211" y="4"/>
                    <a:pt x="246" y="2"/>
                  </a:cubicBezTo>
                  <a:cubicBezTo>
                    <a:pt x="281" y="0"/>
                    <a:pt x="330" y="1"/>
                    <a:pt x="351" y="5"/>
                  </a:cubicBezTo>
                  <a:cubicBezTo>
                    <a:pt x="372" y="9"/>
                    <a:pt x="372" y="17"/>
                    <a:pt x="372" y="23"/>
                  </a:cubicBezTo>
                  <a:cubicBezTo>
                    <a:pt x="372" y="29"/>
                    <a:pt x="372" y="40"/>
                    <a:pt x="354" y="44"/>
                  </a:cubicBezTo>
                  <a:cubicBezTo>
                    <a:pt x="336" y="48"/>
                    <a:pt x="295" y="49"/>
                    <a:pt x="264" y="50"/>
                  </a:cubicBezTo>
                  <a:cubicBezTo>
                    <a:pt x="233" y="51"/>
                    <a:pt x="200" y="49"/>
                    <a:pt x="168" y="53"/>
                  </a:cubicBezTo>
                  <a:cubicBezTo>
                    <a:pt x="136" y="57"/>
                    <a:pt x="98" y="70"/>
                    <a:pt x="72" y="77"/>
                  </a:cubicBezTo>
                  <a:cubicBezTo>
                    <a:pt x="46" y="84"/>
                    <a:pt x="27" y="98"/>
                    <a:pt x="15" y="95"/>
                  </a:cubicBezTo>
                  <a:cubicBezTo>
                    <a:pt x="3" y="92"/>
                    <a:pt x="1" y="74"/>
                    <a:pt x="0" y="56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1" name="Freeform 19"/>
            <p:cNvSpPr>
              <a:spLocks/>
            </p:cNvSpPr>
            <p:nvPr userDrawn="1"/>
          </p:nvSpPr>
          <p:spPr bwMode="auto">
            <a:xfrm>
              <a:off x="3618" y="308"/>
              <a:ext cx="318" cy="158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12" y="137"/>
                </a:cxn>
                <a:cxn ang="0">
                  <a:pos x="162" y="71"/>
                </a:cxn>
                <a:cxn ang="0">
                  <a:pos x="249" y="20"/>
                </a:cxn>
                <a:cxn ang="0">
                  <a:pos x="285" y="2"/>
                </a:cxn>
                <a:cxn ang="0">
                  <a:pos x="309" y="11"/>
                </a:cxn>
                <a:cxn ang="0">
                  <a:pos x="303" y="47"/>
                </a:cxn>
                <a:cxn ang="0">
                  <a:pos x="219" y="89"/>
                </a:cxn>
                <a:cxn ang="0">
                  <a:pos x="108" y="140"/>
                </a:cxn>
                <a:cxn ang="0">
                  <a:pos x="57" y="152"/>
                </a:cxn>
                <a:cxn ang="0">
                  <a:pos x="0" y="158"/>
                </a:cxn>
              </a:cxnLst>
              <a:rect l="0" t="0" r="r" b="b"/>
              <a:pathLst>
                <a:path w="318" h="158">
                  <a:moveTo>
                    <a:pt x="0" y="158"/>
                  </a:moveTo>
                  <a:lnTo>
                    <a:pt x="12" y="137"/>
                  </a:lnTo>
                  <a:cubicBezTo>
                    <a:pt x="39" y="123"/>
                    <a:pt x="122" y="90"/>
                    <a:pt x="162" y="71"/>
                  </a:cubicBezTo>
                  <a:cubicBezTo>
                    <a:pt x="202" y="52"/>
                    <a:pt x="229" y="31"/>
                    <a:pt x="249" y="20"/>
                  </a:cubicBezTo>
                  <a:cubicBezTo>
                    <a:pt x="269" y="9"/>
                    <a:pt x="275" y="4"/>
                    <a:pt x="285" y="2"/>
                  </a:cubicBezTo>
                  <a:cubicBezTo>
                    <a:pt x="295" y="0"/>
                    <a:pt x="306" y="4"/>
                    <a:pt x="309" y="11"/>
                  </a:cubicBezTo>
                  <a:cubicBezTo>
                    <a:pt x="312" y="18"/>
                    <a:pt x="318" y="34"/>
                    <a:pt x="303" y="47"/>
                  </a:cubicBezTo>
                  <a:cubicBezTo>
                    <a:pt x="288" y="60"/>
                    <a:pt x="252" y="74"/>
                    <a:pt x="219" y="89"/>
                  </a:cubicBezTo>
                  <a:cubicBezTo>
                    <a:pt x="186" y="104"/>
                    <a:pt x="135" y="130"/>
                    <a:pt x="108" y="140"/>
                  </a:cubicBezTo>
                  <a:cubicBezTo>
                    <a:pt x="81" y="150"/>
                    <a:pt x="74" y="150"/>
                    <a:pt x="57" y="152"/>
                  </a:cubicBezTo>
                  <a:cubicBezTo>
                    <a:pt x="40" y="154"/>
                    <a:pt x="23" y="154"/>
                    <a:pt x="0" y="1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2" name="Freeform 20"/>
            <p:cNvSpPr>
              <a:spLocks/>
            </p:cNvSpPr>
            <p:nvPr userDrawn="1"/>
          </p:nvSpPr>
          <p:spPr bwMode="auto">
            <a:xfrm>
              <a:off x="3413" y="291"/>
              <a:ext cx="380" cy="174"/>
            </a:xfrm>
            <a:custGeom>
              <a:avLst/>
              <a:gdLst/>
              <a:ahLst/>
              <a:cxnLst>
                <a:cxn ang="0">
                  <a:pos x="3" y="165"/>
                </a:cxn>
                <a:cxn ang="0">
                  <a:pos x="129" y="93"/>
                </a:cxn>
                <a:cxn ang="0">
                  <a:pos x="261" y="30"/>
                </a:cxn>
                <a:cxn ang="0">
                  <a:pos x="351" y="0"/>
                </a:cxn>
                <a:cxn ang="0">
                  <a:pos x="378" y="27"/>
                </a:cxn>
                <a:cxn ang="0">
                  <a:pos x="336" y="51"/>
                </a:cxn>
                <a:cxn ang="0">
                  <a:pos x="291" y="60"/>
                </a:cxn>
                <a:cxn ang="0">
                  <a:pos x="240" y="75"/>
                </a:cxn>
                <a:cxn ang="0">
                  <a:pos x="189" y="120"/>
                </a:cxn>
                <a:cxn ang="0">
                  <a:pos x="102" y="174"/>
                </a:cxn>
                <a:cxn ang="0">
                  <a:pos x="0" y="162"/>
                </a:cxn>
              </a:cxnLst>
              <a:rect l="0" t="0" r="r" b="b"/>
              <a:pathLst>
                <a:path w="380" h="174">
                  <a:moveTo>
                    <a:pt x="3" y="165"/>
                  </a:moveTo>
                  <a:cubicBezTo>
                    <a:pt x="24" y="153"/>
                    <a:pt x="86" y="115"/>
                    <a:pt x="129" y="93"/>
                  </a:cubicBezTo>
                  <a:cubicBezTo>
                    <a:pt x="172" y="71"/>
                    <a:pt x="224" y="45"/>
                    <a:pt x="261" y="30"/>
                  </a:cubicBezTo>
                  <a:cubicBezTo>
                    <a:pt x="298" y="15"/>
                    <a:pt x="332" y="0"/>
                    <a:pt x="351" y="0"/>
                  </a:cubicBezTo>
                  <a:cubicBezTo>
                    <a:pt x="370" y="0"/>
                    <a:pt x="380" y="19"/>
                    <a:pt x="378" y="27"/>
                  </a:cubicBezTo>
                  <a:cubicBezTo>
                    <a:pt x="376" y="35"/>
                    <a:pt x="350" y="46"/>
                    <a:pt x="336" y="51"/>
                  </a:cubicBezTo>
                  <a:cubicBezTo>
                    <a:pt x="322" y="56"/>
                    <a:pt x="307" y="56"/>
                    <a:pt x="291" y="60"/>
                  </a:cubicBezTo>
                  <a:cubicBezTo>
                    <a:pt x="275" y="64"/>
                    <a:pt x="257" y="65"/>
                    <a:pt x="240" y="75"/>
                  </a:cubicBezTo>
                  <a:cubicBezTo>
                    <a:pt x="223" y="85"/>
                    <a:pt x="212" y="104"/>
                    <a:pt x="189" y="120"/>
                  </a:cubicBezTo>
                  <a:cubicBezTo>
                    <a:pt x="166" y="136"/>
                    <a:pt x="133" y="167"/>
                    <a:pt x="102" y="174"/>
                  </a:cubicBez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3" name="Freeform 21"/>
            <p:cNvSpPr>
              <a:spLocks/>
            </p:cNvSpPr>
            <p:nvPr userDrawn="1"/>
          </p:nvSpPr>
          <p:spPr bwMode="auto">
            <a:xfrm>
              <a:off x="4178" y="187"/>
              <a:ext cx="523" cy="69"/>
            </a:xfrm>
            <a:custGeom>
              <a:avLst/>
              <a:gdLst/>
              <a:ahLst/>
              <a:cxnLst>
                <a:cxn ang="0">
                  <a:pos x="84" y="11"/>
                </a:cxn>
                <a:cxn ang="0">
                  <a:pos x="27" y="5"/>
                </a:cxn>
                <a:cxn ang="0">
                  <a:pos x="9" y="35"/>
                </a:cxn>
                <a:cxn ang="0">
                  <a:pos x="81" y="56"/>
                </a:cxn>
                <a:cxn ang="0">
                  <a:pos x="255" y="68"/>
                </a:cxn>
                <a:cxn ang="0">
                  <a:pos x="432" y="50"/>
                </a:cxn>
                <a:cxn ang="0">
                  <a:pos x="513" y="5"/>
                </a:cxn>
                <a:cxn ang="0">
                  <a:pos x="372" y="20"/>
                </a:cxn>
                <a:cxn ang="0">
                  <a:pos x="141" y="14"/>
                </a:cxn>
                <a:cxn ang="0">
                  <a:pos x="84" y="11"/>
                </a:cxn>
              </a:cxnLst>
              <a:rect l="0" t="0" r="r" b="b"/>
              <a:pathLst>
                <a:path w="523" h="69">
                  <a:moveTo>
                    <a:pt x="84" y="11"/>
                  </a:moveTo>
                  <a:cubicBezTo>
                    <a:pt x="65" y="9"/>
                    <a:pt x="40" y="1"/>
                    <a:pt x="27" y="5"/>
                  </a:cubicBezTo>
                  <a:cubicBezTo>
                    <a:pt x="14" y="9"/>
                    <a:pt x="0" y="27"/>
                    <a:pt x="9" y="35"/>
                  </a:cubicBezTo>
                  <a:cubicBezTo>
                    <a:pt x="18" y="43"/>
                    <a:pt x="40" y="51"/>
                    <a:pt x="81" y="56"/>
                  </a:cubicBezTo>
                  <a:cubicBezTo>
                    <a:pt x="122" y="61"/>
                    <a:pt x="197" y="69"/>
                    <a:pt x="255" y="68"/>
                  </a:cubicBezTo>
                  <a:cubicBezTo>
                    <a:pt x="313" y="67"/>
                    <a:pt x="389" y="60"/>
                    <a:pt x="432" y="50"/>
                  </a:cubicBezTo>
                  <a:cubicBezTo>
                    <a:pt x="475" y="40"/>
                    <a:pt x="523" y="10"/>
                    <a:pt x="513" y="5"/>
                  </a:cubicBezTo>
                  <a:cubicBezTo>
                    <a:pt x="503" y="0"/>
                    <a:pt x="434" y="19"/>
                    <a:pt x="372" y="20"/>
                  </a:cubicBezTo>
                  <a:cubicBezTo>
                    <a:pt x="310" y="21"/>
                    <a:pt x="189" y="15"/>
                    <a:pt x="141" y="14"/>
                  </a:cubicBezTo>
                  <a:cubicBezTo>
                    <a:pt x="93" y="13"/>
                    <a:pt x="103" y="13"/>
                    <a:pt x="84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4" name="Freeform 22"/>
            <p:cNvSpPr>
              <a:spLocks/>
            </p:cNvSpPr>
            <p:nvPr userDrawn="1"/>
          </p:nvSpPr>
          <p:spPr bwMode="auto">
            <a:xfrm>
              <a:off x="4689" y="186"/>
              <a:ext cx="537" cy="120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188" y="3"/>
                </a:cxn>
                <a:cxn ang="0">
                  <a:pos x="323" y="27"/>
                </a:cxn>
                <a:cxn ang="0">
                  <a:pos x="464" y="69"/>
                </a:cxn>
                <a:cxn ang="0">
                  <a:pos x="521" y="90"/>
                </a:cxn>
                <a:cxn ang="0">
                  <a:pos x="533" y="105"/>
                </a:cxn>
                <a:cxn ang="0">
                  <a:pos x="497" y="120"/>
                </a:cxn>
                <a:cxn ang="0">
                  <a:pos x="452" y="108"/>
                </a:cxn>
                <a:cxn ang="0">
                  <a:pos x="350" y="72"/>
                </a:cxn>
                <a:cxn ang="0">
                  <a:pos x="158" y="39"/>
                </a:cxn>
                <a:cxn ang="0">
                  <a:pos x="50" y="39"/>
                </a:cxn>
                <a:cxn ang="0">
                  <a:pos x="23" y="6"/>
                </a:cxn>
              </a:cxnLst>
              <a:rect l="0" t="0" r="r" b="b"/>
              <a:pathLst>
                <a:path w="537" h="120">
                  <a:moveTo>
                    <a:pt x="23" y="6"/>
                  </a:moveTo>
                  <a:cubicBezTo>
                    <a:pt x="46" y="0"/>
                    <a:pt x="138" y="0"/>
                    <a:pt x="188" y="3"/>
                  </a:cubicBezTo>
                  <a:cubicBezTo>
                    <a:pt x="238" y="6"/>
                    <a:pt x="277" y="16"/>
                    <a:pt x="323" y="27"/>
                  </a:cubicBezTo>
                  <a:cubicBezTo>
                    <a:pt x="369" y="38"/>
                    <a:pt x="431" y="59"/>
                    <a:pt x="464" y="69"/>
                  </a:cubicBezTo>
                  <a:cubicBezTo>
                    <a:pt x="497" y="79"/>
                    <a:pt x="509" y="84"/>
                    <a:pt x="521" y="90"/>
                  </a:cubicBezTo>
                  <a:cubicBezTo>
                    <a:pt x="533" y="96"/>
                    <a:pt x="537" y="100"/>
                    <a:pt x="533" y="105"/>
                  </a:cubicBezTo>
                  <a:cubicBezTo>
                    <a:pt x="529" y="110"/>
                    <a:pt x="510" y="120"/>
                    <a:pt x="497" y="120"/>
                  </a:cubicBezTo>
                  <a:cubicBezTo>
                    <a:pt x="484" y="120"/>
                    <a:pt x="476" y="116"/>
                    <a:pt x="452" y="108"/>
                  </a:cubicBezTo>
                  <a:cubicBezTo>
                    <a:pt x="428" y="100"/>
                    <a:pt x="399" y="84"/>
                    <a:pt x="350" y="72"/>
                  </a:cubicBezTo>
                  <a:cubicBezTo>
                    <a:pt x="301" y="60"/>
                    <a:pt x="208" y="45"/>
                    <a:pt x="158" y="39"/>
                  </a:cubicBezTo>
                  <a:cubicBezTo>
                    <a:pt x="108" y="33"/>
                    <a:pt x="72" y="43"/>
                    <a:pt x="50" y="39"/>
                  </a:cubicBezTo>
                  <a:cubicBezTo>
                    <a:pt x="28" y="35"/>
                    <a:pt x="0" y="12"/>
                    <a:pt x="23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5" name="Freeform 23"/>
            <p:cNvSpPr>
              <a:spLocks/>
            </p:cNvSpPr>
            <p:nvPr userDrawn="1"/>
          </p:nvSpPr>
          <p:spPr bwMode="auto">
            <a:xfrm>
              <a:off x="4968" y="312"/>
              <a:ext cx="800" cy="143"/>
            </a:xfrm>
            <a:custGeom>
              <a:avLst/>
              <a:gdLst/>
              <a:ahLst/>
              <a:cxnLst>
                <a:cxn ang="0">
                  <a:pos x="800" y="24"/>
                </a:cxn>
                <a:cxn ang="0">
                  <a:pos x="782" y="15"/>
                </a:cxn>
                <a:cxn ang="0">
                  <a:pos x="659" y="63"/>
                </a:cxn>
                <a:cxn ang="0">
                  <a:pos x="500" y="84"/>
                </a:cxn>
                <a:cxn ang="0">
                  <a:pos x="326" y="69"/>
                </a:cxn>
                <a:cxn ang="0">
                  <a:pos x="98" y="21"/>
                </a:cxn>
                <a:cxn ang="0">
                  <a:pos x="11" y="6"/>
                </a:cxn>
                <a:cxn ang="0">
                  <a:pos x="32" y="60"/>
                </a:cxn>
                <a:cxn ang="0">
                  <a:pos x="155" y="96"/>
                </a:cxn>
                <a:cxn ang="0">
                  <a:pos x="410" y="138"/>
                </a:cxn>
                <a:cxn ang="0">
                  <a:pos x="596" y="129"/>
                </a:cxn>
                <a:cxn ang="0">
                  <a:pos x="737" y="90"/>
                </a:cxn>
                <a:cxn ang="0">
                  <a:pos x="788" y="69"/>
                </a:cxn>
                <a:cxn ang="0">
                  <a:pos x="800" y="24"/>
                </a:cxn>
              </a:cxnLst>
              <a:rect l="0" t="0" r="r" b="b"/>
              <a:pathLst>
                <a:path w="800" h="143">
                  <a:moveTo>
                    <a:pt x="800" y="24"/>
                  </a:moveTo>
                  <a:lnTo>
                    <a:pt x="782" y="15"/>
                  </a:lnTo>
                  <a:cubicBezTo>
                    <a:pt x="759" y="21"/>
                    <a:pt x="706" y="51"/>
                    <a:pt x="659" y="63"/>
                  </a:cubicBezTo>
                  <a:cubicBezTo>
                    <a:pt x="612" y="75"/>
                    <a:pt x="555" y="83"/>
                    <a:pt x="500" y="84"/>
                  </a:cubicBezTo>
                  <a:cubicBezTo>
                    <a:pt x="445" y="85"/>
                    <a:pt x="393" y="79"/>
                    <a:pt x="326" y="69"/>
                  </a:cubicBezTo>
                  <a:cubicBezTo>
                    <a:pt x="259" y="59"/>
                    <a:pt x="150" y="31"/>
                    <a:pt x="98" y="21"/>
                  </a:cubicBezTo>
                  <a:cubicBezTo>
                    <a:pt x="46" y="11"/>
                    <a:pt x="22" y="0"/>
                    <a:pt x="11" y="6"/>
                  </a:cubicBezTo>
                  <a:cubicBezTo>
                    <a:pt x="0" y="12"/>
                    <a:pt x="8" y="45"/>
                    <a:pt x="32" y="60"/>
                  </a:cubicBezTo>
                  <a:cubicBezTo>
                    <a:pt x="56" y="75"/>
                    <a:pt x="92" y="83"/>
                    <a:pt x="155" y="96"/>
                  </a:cubicBezTo>
                  <a:cubicBezTo>
                    <a:pt x="218" y="109"/>
                    <a:pt x="337" y="133"/>
                    <a:pt x="410" y="138"/>
                  </a:cubicBezTo>
                  <a:cubicBezTo>
                    <a:pt x="483" y="143"/>
                    <a:pt x="542" y="137"/>
                    <a:pt x="596" y="129"/>
                  </a:cubicBezTo>
                  <a:cubicBezTo>
                    <a:pt x="650" y="121"/>
                    <a:pt x="705" y="100"/>
                    <a:pt x="737" y="90"/>
                  </a:cubicBezTo>
                  <a:cubicBezTo>
                    <a:pt x="769" y="80"/>
                    <a:pt x="780" y="80"/>
                    <a:pt x="788" y="69"/>
                  </a:cubicBezTo>
                  <a:cubicBezTo>
                    <a:pt x="796" y="58"/>
                    <a:pt x="792" y="39"/>
                    <a:pt x="800" y="2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6" name="Freeform 24"/>
            <p:cNvSpPr>
              <a:spLocks/>
            </p:cNvSpPr>
            <p:nvPr userDrawn="1"/>
          </p:nvSpPr>
          <p:spPr bwMode="auto">
            <a:xfrm>
              <a:off x="5318" y="240"/>
              <a:ext cx="402" cy="115"/>
            </a:xfrm>
            <a:custGeom>
              <a:avLst/>
              <a:gdLst/>
              <a:ahLst/>
              <a:cxnLst>
                <a:cxn ang="0">
                  <a:pos x="402" y="0"/>
                </a:cxn>
                <a:cxn ang="0">
                  <a:pos x="384" y="12"/>
                </a:cxn>
                <a:cxn ang="0">
                  <a:pos x="276" y="51"/>
                </a:cxn>
                <a:cxn ang="0">
                  <a:pos x="165" y="66"/>
                </a:cxn>
                <a:cxn ang="0">
                  <a:pos x="51" y="57"/>
                </a:cxn>
                <a:cxn ang="0">
                  <a:pos x="15" y="54"/>
                </a:cxn>
                <a:cxn ang="0">
                  <a:pos x="3" y="69"/>
                </a:cxn>
                <a:cxn ang="0">
                  <a:pos x="9" y="93"/>
                </a:cxn>
                <a:cxn ang="0">
                  <a:pos x="54" y="102"/>
                </a:cxn>
                <a:cxn ang="0">
                  <a:pos x="198" y="111"/>
                </a:cxn>
                <a:cxn ang="0">
                  <a:pos x="336" y="75"/>
                </a:cxn>
                <a:cxn ang="0">
                  <a:pos x="375" y="54"/>
                </a:cxn>
                <a:cxn ang="0">
                  <a:pos x="402" y="0"/>
                </a:cxn>
              </a:cxnLst>
              <a:rect l="0" t="0" r="r" b="b"/>
              <a:pathLst>
                <a:path w="402" h="115">
                  <a:moveTo>
                    <a:pt x="402" y="0"/>
                  </a:moveTo>
                  <a:lnTo>
                    <a:pt x="384" y="12"/>
                  </a:lnTo>
                  <a:cubicBezTo>
                    <a:pt x="363" y="20"/>
                    <a:pt x="312" y="42"/>
                    <a:pt x="276" y="51"/>
                  </a:cubicBezTo>
                  <a:cubicBezTo>
                    <a:pt x="240" y="60"/>
                    <a:pt x="202" y="65"/>
                    <a:pt x="165" y="66"/>
                  </a:cubicBezTo>
                  <a:cubicBezTo>
                    <a:pt x="128" y="67"/>
                    <a:pt x="76" y="59"/>
                    <a:pt x="51" y="57"/>
                  </a:cubicBezTo>
                  <a:cubicBezTo>
                    <a:pt x="26" y="55"/>
                    <a:pt x="23" y="52"/>
                    <a:pt x="15" y="54"/>
                  </a:cubicBezTo>
                  <a:cubicBezTo>
                    <a:pt x="7" y="56"/>
                    <a:pt x="4" y="63"/>
                    <a:pt x="3" y="69"/>
                  </a:cubicBezTo>
                  <a:cubicBezTo>
                    <a:pt x="2" y="75"/>
                    <a:pt x="0" y="88"/>
                    <a:pt x="9" y="93"/>
                  </a:cubicBezTo>
                  <a:cubicBezTo>
                    <a:pt x="18" y="98"/>
                    <a:pt x="22" y="99"/>
                    <a:pt x="54" y="102"/>
                  </a:cubicBezTo>
                  <a:cubicBezTo>
                    <a:pt x="86" y="105"/>
                    <a:pt x="151" y="115"/>
                    <a:pt x="198" y="111"/>
                  </a:cubicBezTo>
                  <a:cubicBezTo>
                    <a:pt x="245" y="107"/>
                    <a:pt x="307" y="84"/>
                    <a:pt x="336" y="75"/>
                  </a:cubicBezTo>
                  <a:cubicBezTo>
                    <a:pt x="365" y="66"/>
                    <a:pt x="365" y="65"/>
                    <a:pt x="375" y="54"/>
                  </a:cubicBezTo>
                  <a:cubicBezTo>
                    <a:pt x="385" y="43"/>
                    <a:pt x="392" y="26"/>
                    <a:pt x="40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57" name="Group 25"/>
          <p:cNvGrpSpPr>
            <a:grpSpLocks/>
          </p:cNvGrpSpPr>
          <p:nvPr/>
        </p:nvGrpSpPr>
        <p:grpSpPr bwMode="auto">
          <a:xfrm>
            <a:off x="20638" y="6161088"/>
            <a:ext cx="9169400" cy="138112"/>
            <a:chOff x="0" y="4032"/>
            <a:chExt cx="5776" cy="87"/>
          </a:xfrm>
        </p:grpSpPr>
        <p:sp>
          <p:nvSpPr>
            <p:cNvPr id="69658" name="Freeform 26"/>
            <p:cNvSpPr>
              <a:spLocks/>
            </p:cNvSpPr>
            <p:nvPr userDrawn="1"/>
          </p:nvSpPr>
          <p:spPr bwMode="auto">
            <a:xfrm>
              <a:off x="4041" y="4047"/>
              <a:ext cx="1735" cy="72"/>
            </a:xfrm>
            <a:custGeom>
              <a:avLst/>
              <a:gdLst/>
              <a:ahLst/>
              <a:cxnLst>
                <a:cxn ang="0">
                  <a:pos x="165" y="6"/>
                </a:cxn>
                <a:cxn ang="0">
                  <a:pos x="450" y="3"/>
                </a:cxn>
                <a:cxn ang="0">
                  <a:pos x="714" y="12"/>
                </a:cxn>
                <a:cxn ang="0">
                  <a:pos x="957" y="24"/>
                </a:cxn>
                <a:cxn ang="0">
                  <a:pos x="1173" y="24"/>
                </a:cxn>
                <a:cxn ang="0">
                  <a:pos x="1473" y="15"/>
                </a:cxn>
                <a:cxn ang="0">
                  <a:pos x="1617" y="0"/>
                </a:cxn>
                <a:cxn ang="0">
                  <a:pos x="1719" y="15"/>
                </a:cxn>
                <a:cxn ang="0">
                  <a:pos x="1716" y="66"/>
                </a:cxn>
                <a:cxn ang="0">
                  <a:pos x="1632" y="51"/>
                </a:cxn>
                <a:cxn ang="0">
                  <a:pos x="1407" y="51"/>
                </a:cxn>
                <a:cxn ang="0">
                  <a:pos x="1191" y="48"/>
                </a:cxn>
                <a:cxn ang="0">
                  <a:pos x="870" y="60"/>
                </a:cxn>
                <a:cxn ang="0">
                  <a:pos x="492" y="48"/>
                </a:cxn>
                <a:cxn ang="0">
                  <a:pos x="291" y="27"/>
                </a:cxn>
                <a:cxn ang="0">
                  <a:pos x="21" y="36"/>
                </a:cxn>
                <a:cxn ang="0">
                  <a:pos x="165" y="6"/>
                </a:cxn>
              </a:cxnLst>
              <a:rect l="0" t="0" r="r" b="b"/>
              <a:pathLst>
                <a:path w="1735" h="72">
                  <a:moveTo>
                    <a:pt x="165" y="6"/>
                  </a:moveTo>
                  <a:cubicBezTo>
                    <a:pt x="236" y="1"/>
                    <a:pt x="359" y="2"/>
                    <a:pt x="450" y="3"/>
                  </a:cubicBezTo>
                  <a:cubicBezTo>
                    <a:pt x="541" y="4"/>
                    <a:pt x="630" y="9"/>
                    <a:pt x="714" y="12"/>
                  </a:cubicBezTo>
                  <a:cubicBezTo>
                    <a:pt x="798" y="15"/>
                    <a:pt x="881" y="22"/>
                    <a:pt x="957" y="24"/>
                  </a:cubicBezTo>
                  <a:cubicBezTo>
                    <a:pt x="1033" y="26"/>
                    <a:pt x="1087" y="25"/>
                    <a:pt x="1173" y="24"/>
                  </a:cubicBezTo>
                  <a:cubicBezTo>
                    <a:pt x="1259" y="23"/>
                    <a:pt x="1399" y="19"/>
                    <a:pt x="1473" y="15"/>
                  </a:cubicBezTo>
                  <a:cubicBezTo>
                    <a:pt x="1547" y="11"/>
                    <a:pt x="1576" y="0"/>
                    <a:pt x="1617" y="0"/>
                  </a:cubicBezTo>
                  <a:cubicBezTo>
                    <a:pt x="1658" y="0"/>
                    <a:pt x="1703" y="4"/>
                    <a:pt x="1719" y="15"/>
                  </a:cubicBezTo>
                  <a:cubicBezTo>
                    <a:pt x="1735" y="26"/>
                    <a:pt x="1730" y="60"/>
                    <a:pt x="1716" y="66"/>
                  </a:cubicBezTo>
                  <a:cubicBezTo>
                    <a:pt x="1702" y="72"/>
                    <a:pt x="1683" y="53"/>
                    <a:pt x="1632" y="51"/>
                  </a:cubicBezTo>
                  <a:cubicBezTo>
                    <a:pt x="1581" y="49"/>
                    <a:pt x="1480" y="51"/>
                    <a:pt x="1407" y="51"/>
                  </a:cubicBezTo>
                  <a:cubicBezTo>
                    <a:pt x="1334" y="51"/>
                    <a:pt x="1280" y="47"/>
                    <a:pt x="1191" y="48"/>
                  </a:cubicBezTo>
                  <a:cubicBezTo>
                    <a:pt x="1102" y="49"/>
                    <a:pt x="986" y="60"/>
                    <a:pt x="870" y="60"/>
                  </a:cubicBezTo>
                  <a:cubicBezTo>
                    <a:pt x="754" y="60"/>
                    <a:pt x="588" y="53"/>
                    <a:pt x="492" y="48"/>
                  </a:cubicBezTo>
                  <a:cubicBezTo>
                    <a:pt x="396" y="43"/>
                    <a:pt x="369" y="29"/>
                    <a:pt x="291" y="27"/>
                  </a:cubicBezTo>
                  <a:cubicBezTo>
                    <a:pt x="213" y="25"/>
                    <a:pt x="42" y="39"/>
                    <a:pt x="21" y="36"/>
                  </a:cubicBezTo>
                  <a:cubicBezTo>
                    <a:pt x="0" y="33"/>
                    <a:pt x="94" y="11"/>
                    <a:pt x="165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9" name="Freeform 27"/>
            <p:cNvSpPr>
              <a:spLocks/>
            </p:cNvSpPr>
            <p:nvPr userDrawn="1"/>
          </p:nvSpPr>
          <p:spPr bwMode="auto">
            <a:xfrm>
              <a:off x="1727" y="4038"/>
              <a:ext cx="2655" cy="60"/>
            </a:xfrm>
            <a:custGeom>
              <a:avLst/>
              <a:gdLst/>
              <a:ahLst/>
              <a:cxnLst>
                <a:cxn ang="0">
                  <a:pos x="2641" y="6"/>
                </a:cxn>
                <a:cxn ang="0">
                  <a:pos x="2620" y="30"/>
                </a:cxn>
                <a:cxn ang="0">
                  <a:pos x="2368" y="45"/>
                </a:cxn>
                <a:cxn ang="0">
                  <a:pos x="2023" y="60"/>
                </a:cxn>
                <a:cxn ang="0">
                  <a:pos x="1786" y="48"/>
                </a:cxn>
                <a:cxn ang="0">
                  <a:pos x="1525" y="36"/>
                </a:cxn>
                <a:cxn ang="0">
                  <a:pos x="1195" y="45"/>
                </a:cxn>
                <a:cxn ang="0">
                  <a:pos x="817" y="39"/>
                </a:cxn>
                <a:cxn ang="0">
                  <a:pos x="499" y="27"/>
                </a:cxn>
                <a:cxn ang="0">
                  <a:pos x="136" y="39"/>
                </a:cxn>
                <a:cxn ang="0">
                  <a:pos x="10" y="33"/>
                </a:cxn>
                <a:cxn ang="0">
                  <a:pos x="76" y="24"/>
                </a:cxn>
                <a:cxn ang="0">
                  <a:pos x="310" y="18"/>
                </a:cxn>
                <a:cxn ang="0">
                  <a:pos x="544" y="0"/>
                </a:cxn>
                <a:cxn ang="0">
                  <a:pos x="853" y="21"/>
                </a:cxn>
                <a:cxn ang="0">
                  <a:pos x="1114" y="21"/>
                </a:cxn>
                <a:cxn ang="0">
                  <a:pos x="1399" y="3"/>
                </a:cxn>
                <a:cxn ang="0">
                  <a:pos x="1588" y="9"/>
                </a:cxn>
                <a:cxn ang="0">
                  <a:pos x="1807" y="21"/>
                </a:cxn>
                <a:cxn ang="0">
                  <a:pos x="2035" y="12"/>
                </a:cxn>
                <a:cxn ang="0">
                  <a:pos x="2290" y="18"/>
                </a:cxn>
                <a:cxn ang="0">
                  <a:pos x="2596" y="3"/>
                </a:cxn>
                <a:cxn ang="0">
                  <a:pos x="2641" y="6"/>
                </a:cxn>
              </a:cxnLst>
              <a:rect l="0" t="0" r="r" b="b"/>
              <a:pathLst>
                <a:path w="2655" h="60">
                  <a:moveTo>
                    <a:pt x="2641" y="6"/>
                  </a:moveTo>
                  <a:lnTo>
                    <a:pt x="2620" y="30"/>
                  </a:lnTo>
                  <a:cubicBezTo>
                    <a:pt x="2575" y="36"/>
                    <a:pt x="2467" y="40"/>
                    <a:pt x="2368" y="45"/>
                  </a:cubicBezTo>
                  <a:cubicBezTo>
                    <a:pt x="2269" y="50"/>
                    <a:pt x="2120" y="60"/>
                    <a:pt x="2023" y="60"/>
                  </a:cubicBezTo>
                  <a:cubicBezTo>
                    <a:pt x="1926" y="60"/>
                    <a:pt x="1869" y="52"/>
                    <a:pt x="1786" y="48"/>
                  </a:cubicBezTo>
                  <a:cubicBezTo>
                    <a:pt x="1703" y="44"/>
                    <a:pt x="1623" y="36"/>
                    <a:pt x="1525" y="36"/>
                  </a:cubicBezTo>
                  <a:cubicBezTo>
                    <a:pt x="1427" y="36"/>
                    <a:pt x="1313" y="44"/>
                    <a:pt x="1195" y="45"/>
                  </a:cubicBezTo>
                  <a:cubicBezTo>
                    <a:pt x="1077" y="46"/>
                    <a:pt x="933" y="42"/>
                    <a:pt x="817" y="39"/>
                  </a:cubicBezTo>
                  <a:cubicBezTo>
                    <a:pt x="701" y="36"/>
                    <a:pt x="612" y="27"/>
                    <a:pt x="499" y="27"/>
                  </a:cubicBezTo>
                  <a:cubicBezTo>
                    <a:pt x="386" y="27"/>
                    <a:pt x="217" y="38"/>
                    <a:pt x="136" y="39"/>
                  </a:cubicBezTo>
                  <a:cubicBezTo>
                    <a:pt x="55" y="40"/>
                    <a:pt x="20" y="36"/>
                    <a:pt x="10" y="33"/>
                  </a:cubicBezTo>
                  <a:cubicBezTo>
                    <a:pt x="0" y="30"/>
                    <a:pt x="26" y="27"/>
                    <a:pt x="76" y="24"/>
                  </a:cubicBezTo>
                  <a:cubicBezTo>
                    <a:pt x="126" y="21"/>
                    <a:pt x="232" y="22"/>
                    <a:pt x="310" y="18"/>
                  </a:cubicBezTo>
                  <a:cubicBezTo>
                    <a:pt x="388" y="14"/>
                    <a:pt x="454" y="0"/>
                    <a:pt x="544" y="0"/>
                  </a:cubicBezTo>
                  <a:cubicBezTo>
                    <a:pt x="634" y="0"/>
                    <a:pt x="758" y="18"/>
                    <a:pt x="853" y="21"/>
                  </a:cubicBezTo>
                  <a:cubicBezTo>
                    <a:pt x="948" y="24"/>
                    <a:pt x="1023" y="24"/>
                    <a:pt x="1114" y="21"/>
                  </a:cubicBezTo>
                  <a:cubicBezTo>
                    <a:pt x="1205" y="18"/>
                    <a:pt x="1320" y="5"/>
                    <a:pt x="1399" y="3"/>
                  </a:cubicBezTo>
                  <a:cubicBezTo>
                    <a:pt x="1478" y="1"/>
                    <a:pt x="1520" y="6"/>
                    <a:pt x="1588" y="9"/>
                  </a:cubicBezTo>
                  <a:cubicBezTo>
                    <a:pt x="1656" y="12"/>
                    <a:pt x="1733" y="21"/>
                    <a:pt x="1807" y="21"/>
                  </a:cubicBezTo>
                  <a:cubicBezTo>
                    <a:pt x="1881" y="21"/>
                    <a:pt x="1955" y="12"/>
                    <a:pt x="2035" y="12"/>
                  </a:cubicBezTo>
                  <a:cubicBezTo>
                    <a:pt x="2115" y="12"/>
                    <a:pt x="2197" y="19"/>
                    <a:pt x="2290" y="18"/>
                  </a:cubicBezTo>
                  <a:cubicBezTo>
                    <a:pt x="2383" y="17"/>
                    <a:pt x="2537" y="5"/>
                    <a:pt x="2596" y="3"/>
                  </a:cubicBezTo>
                  <a:cubicBezTo>
                    <a:pt x="2655" y="1"/>
                    <a:pt x="2651" y="3"/>
                    <a:pt x="2641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60" name="Freeform 28"/>
            <p:cNvSpPr>
              <a:spLocks/>
            </p:cNvSpPr>
            <p:nvPr userDrawn="1"/>
          </p:nvSpPr>
          <p:spPr bwMode="auto">
            <a:xfrm>
              <a:off x="0" y="4032"/>
              <a:ext cx="2041" cy="62"/>
            </a:xfrm>
            <a:custGeom>
              <a:avLst/>
              <a:gdLst/>
              <a:ahLst/>
              <a:cxnLst>
                <a:cxn ang="0">
                  <a:pos x="1893" y="39"/>
                </a:cxn>
                <a:cxn ang="0">
                  <a:pos x="1578" y="45"/>
                </a:cxn>
                <a:cxn ang="0">
                  <a:pos x="1011" y="60"/>
                </a:cxn>
                <a:cxn ang="0">
                  <a:pos x="438" y="57"/>
                </a:cxn>
                <a:cxn ang="0">
                  <a:pos x="0" y="36"/>
                </a:cxn>
                <a:cxn ang="0">
                  <a:pos x="0" y="3"/>
                </a:cxn>
                <a:cxn ang="0">
                  <a:pos x="210" y="18"/>
                </a:cxn>
                <a:cxn ang="0">
                  <a:pos x="474" y="21"/>
                </a:cxn>
                <a:cxn ang="0">
                  <a:pos x="678" y="9"/>
                </a:cxn>
                <a:cxn ang="0">
                  <a:pos x="897" y="9"/>
                </a:cxn>
                <a:cxn ang="0">
                  <a:pos x="1167" y="30"/>
                </a:cxn>
                <a:cxn ang="0">
                  <a:pos x="1500" y="24"/>
                </a:cxn>
                <a:cxn ang="0">
                  <a:pos x="1758" y="3"/>
                </a:cxn>
                <a:cxn ang="0">
                  <a:pos x="1938" y="18"/>
                </a:cxn>
                <a:cxn ang="0">
                  <a:pos x="2034" y="33"/>
                </a:cxn>
                <a:cxn ang="0">
                  <a:pos x="1893" y="39"/>
                </a:cxn>
              </a:cxnLst>
              <a:rect l="0" t="0" r="r" b="b"/>
              <a:pathLst>
                <a:path w="2041" h="62">
                  <a:moveTo>
                    <a:pt x="1893" y="39"/>
                  </a:moveTo>
                  <a:cubicBezTo>
                    <a:pt x="1817" y="41"/>
                    <a:pt x="1725" y="42"/>
                    <a:pt x="1578" y="45"/>
                  </a:cubicBezTo>
                  <a:cubicBezTo>
                    <a:pt x="1431" y="48"/>
                    <a:pt x="1201" y="58"/>
                    <a:pt x="1011" y="60"/>
                  </a:cubicBezTo>
                  <a:cubicBezTo>
                    <a:pt x="821" y="62"/>
                    <a:pt x="606" y="61"/>
                    <a:pt x="438" y="57"/>
                  </a:cubicBezTo>
                  <a:cubicBezTo>
                    <a:pt x="270" y="53"/>
                    <a:pt x="73" y="45"/>
                    <a:pt x="0" y="36"/>
                  </a:cubicBezTo>
                  <a:lnTo>
                    <a:pt x="0" y="3"/>
                  </a:lnTo>
                  <a:cubicBezTo>
                    <a:pt x="35" y="0"/>
                    <a:pt x="131" y="15"/>
                    <a:pt x="210" y="18"/>
                  </a:cubicBezTo>
                  <a:cubicBezTo>
                    <a:pt x="289" y="21"/>
                    <a:pt x="396" y="22"/>
                    <a:pt x="474" y="21"/>
                  </a:cubicBezTo>
                  <a:cubicBezTo>
                    <a:pt x="552" y="20"/>
                    <a:pt x="608" y="11"/>
                    <a:pt x="678" y="9"/>
                  </a:cubicBezTo>
                  <a:cubicBezTo>
                    <a:pt x="748" y="7"/>
                    <a:pt x="816" y="6"/>
                    <a:pt x="897" y="9"/>
                  </a:cubicBezTo>
                  <a:cubicBezTo>
                    <a:pt x="978" y="12"/>
                    <a:pt x="1067" y="28"/>
                    <a:pt x="1167" y="30"/>
                  </a:cubicBezTo>
                  <a:cubicBezTo>
                    <a:pt x="1267" y="32"/>
                    <a:pt x="1402" y="28"/>
                    <a:pt x="1500" y="24"/>
                  </a:cubicBezTo>
                  <a:cubicBezTo>
                    <a:pt x="1598" y="20"/>
                    <a:pt x="1685" y="4"/>
                    <a:pt x="1758" y="3"/>
                  </a:cubicBezTo>
                  <a:cubicBezTo>
                    <a:pt x="1831" y="2"/>
                    <a:pt x="1892" y="13"/>
                    <a:pt x="1938" y="18"/>
                  </a:cubicBezTo>
                  <a:cubicBezTo>
                    <a:pt x="1984" y="23"/>
                    <a:pt x="2041" y="30"/>
                    <a:pt x="2034" y="33"/>
                  </a:cubicBezTo>
                  <a:cubicBezTo>
                    <a:pt x="2027" y="36"/>
                    <a:pt x="1969" y="37"/>
                    <a:pt x="1893" y="3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661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68488"/>
            <a:ext cx="7772400" cy="1600200"/>
          </a:xfrm>
        </p:spPr>
        <p:txBody>
          <a:bodyPr anchorCtr="1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9662" name="Rectangle 3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73175" y="3729038"/>
            <a:ext cx="6400800" cy="1371600"/>
          </a:xfrm>
        </p:spPr>
        <p:txBody>
          <a:bodyPr anchorCtr="1"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663" name="Rectangle 31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3484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9664" name="Rectangle 32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484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9665" name="Rectangle 3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484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E50D52E-BC1A-45A3-A0E0-F05225DA2E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30673-0499-40F4-98F6-3EE767142C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68350"/>
            <a:ext cx="1943100" cy="5327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768350"/>
            <a:ext cx="5676900" cy="5327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B17A1-8FE7-41AC-A736-435016C9A0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A03D2-B898-42E8-AE6B-9ECDC6260A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915A3-6CB7-4345-BE9D-074E076ED8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9C572-568F-49CF-B302-462885B1E0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F7C93-226F-46EF-BE1A-D60C438086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55D50-565E-4C6D-B68D-A08592F8A7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AE34C-0393-412F-B73F-4BF9F51E0A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78678-EB0E-452B-BABD-428B645401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75F1B-286A-47DE-B992-06013C1448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2"/>
          <p:cNvGrpSpPr>
            <a:grpSpLocks/>
          </p:cNvGrpSpPr>
          <p:nvPr/>
        </p:nvGrpSpPr>
        <p:grpSpPr bwMode="auto">
          <a:xfrm>
            <a:off x="0" y="0"/>
            <a:ext cx="9156700" cy="757238"/>
            <a:chOff x="0" y="0"/>
            <a:chExt cx="5768" cy="477"/>
          </a:xfrm>
        </p:grpSpPr>
        <p:sp>
          <p:nvSpPr>
            <p:cNvPr id="68611" name="Freeform 3"/>
            <p:cNvSpPr>
              <a:spLocks/>
            </p:cNvSpPr>
            <p:nvPr userDrawn="1"/>
          </p:nvSpPr>
          <p:spPr bwMode="auto">
            <a:xfrm>
              <a:off x="5" y="0"/>
              <a:ext cx="5763" cy="477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3" y="0"/>
                </a:cxn>
                <a:cxn ang="0">
                  <a:pos x="5763" y="0"/>
                </a:cxn>
                <a:cxn ang="0">
                  <a:pos x="5763" y="465"/>
                </a:cxn>
                <a:cxn ang="0">
                  <a:pos x="4821" y="477"/>
                </a:cxn>
                <a:cxn ang="0">
                  <a:pos x="4326" y="447"/>
                </a:cxn>
                <a:cxn ang="0">
                  <a:pos x="3783" y="465"/>
                </a:cxn>
                <a:cxn ang="0">
                  <a:pos x="3417" y="456"/>
                </a:cxn>
                <a:cxn ang="0">
                  <a:pos x="2973" y="459"/>
                </a:cxn>
                <a:cxn ang="0">
                  <a:pos x="2451" y="453"/>
                </a:cxn>
                <a:cxn ang="0">
                  <a:pos x="2289" y="441"/>
                </a:cxn>
                <a:cxn ang="0">
                  <a:pos x="2010" y="453"/>
                </a:cxn>
                <a:cxn ang="0">
                  <a:pos x="1827" y="450"/>
                </a:cxn>
                <a:cxn ang="0">
                  <a:pos x="1215" y="465"/>
                </a:cxn>
                <a:cxn ang="0">
                  <a:pos x="660" y="456"/>
                </a:cxn>
                <a:cxn ang="0">
                  <a:pos x="0" y="450"/>
                </a:cxn>
              </a:cxnLst>
              <a:rect l="0" t="0" r="r" b="b"/>
              <a:pathLst>
                <a:path w="5763" h="477">
                  <a:moveTo>
                    <a:pt x="0" y="450"/>
                  </a:moveTo>
                  <a:lnTo>
                    <a:pt x="3" y="0"/>
                  </a:lnTo>
                  <a:lnTo>
                    <a:pt x="5763" y="0"/>
                  </a:lnTo>
                  <a:lnTo>
                    <a:pt x="5763" y="465"/>
                  </a:lnTo>
                  <a:lnTo>
                    <a:pt x="4821" y="477"/>
                  </a:lnTo>
                  <a:lnTo>
                    <a:pt x="4326" y="447"/>
                  </a:lnTo>
                  <a:lnTo>
                    <a:pt x="3783" y="465"/>
                  </a:lnTo>
                  <a:lnTo>
                    <a:pt x="3417" y="456"/>
                  </a:lnTo>
                  <a:lnTo>
                    <a:pt x="2973" y="459"/>
                  </a:lnTo>
                  <a:lnTo>
                    <a:pt x="2451" y="453"/>
                  </a:lnTo>
                  <a:lnTo>
                    <a:pt x="2289" y="441"/>
                  </a:lnTo>
                  <a:lnTo>
                    <a:pt x="2010" y="453"/>
                  </a:lnTo>
                  <a:lnTo>
                    <a:pt x="1827" y="450"/>
                  </a:lnTo>
                  <a:lnTo>
                    <a:pt x="1215" y="465"/>
                  </a:lnTo>
                  <a:lnTo>
                    <a:pt x="660" y="456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2" name="Freeform 4"/>
            <p:cNvSpPr>
              <a:spLocks/>
            </p:cNvSpPr>
            <p:nvPr userDrawn="1"/>
          </p:nvSpPr>
          <p:spPr bwMode="auto">
            <a:xfrm>
              <a:off x="0" y="98"/>
              <a:ext cx="256" cy="253"/>
            </a:xfrm>
            <a:custGeom>
              <a:avLst/>
              <a:gdLst/>
              <a:ahLst/>
              <a:cxnLst>
                <a:cxn ang="0">
                  <a:pos x="8" y="190"/>
                </a:cxn>
                <a:cxn ang="0">
                  <a:pos x="71" y="115"/>
                </a:cxn>
                <a:cxn ang="0">
                  <a:pos x="203" y="16"/>
                </a:cxn>
                <a:cxn ang="0">
                  <a:pos x="251" y="19"/>
                </a:cxn>
                <a:cxn ang="0">
                  <a:pos x="236" y="46"/>
                </a:cxn>
                <a:cxn ang="0">
                  <a:pos x="176" y="82"/>
                </a:cxn>
                <a:cxn ang="0">
                  <a:pos x="92" y="154"/>
                </a:cxn>
                <a:cxn ang="0">
                  <a:pos x="23" y="247"/>
                </a:cxn>
                <a:cxn ang="0">
                  <a:pos x="8" y="190"/>
                </a:cxn>
              </a:cxnLst>
              <a:rect l="0" t="0" r="r" b="b"/>
              <a:pathLst>
                <a:path w="256" h="253">
                  <a:moveTo>
                    <a:pt x="8" y="190"/>
                  </a:moveTo>
                  <a:cubicBezTo>
                    <a:pt x="16" y="168"/>
                    <a:pt x="38" y="144"/>
                    <a:pt x="71" y="115"/>
                  </a:cubicBezTo>
                  <a:cubicBezTo>
                    <a:pt x="104" y="86"/>
                    <a:pt x="173" y="32"/>
                    <a:pt x="203" y="16"/>
                  </a:cubicBezTo>
                  <a:cubicBezTo>
                    <a:pt x="233" y="0"/>
                    <a:pt x="246" y="14"/>
                    <a:pt x="251" y="19"/>
                  </a:cubicBezTo>
                  <a:cubicBezTo>
                    <a:pt x="256" y="24"/>
                    <a:pt x="249" y="35"/>
                    <a:pt x="236" y="46"/>
                  </a:cubicBezTo>
                  <a:cubicBezTo>
                    <a:pt x="223" y="57"/>
                    <a:pt x="200" y="64"/>
                    <a:pt x="176" y="82"/>
                  </a:cubicBezTo>
                  <a:cubicBezTo>
                    <a:pt x="152" y="100"/>
                    <a:pt x="118" y="126"/>
                    <a:pt x="92" y="154"/>
                  </a:cubicBezTo>
                  <a:cubicBezTo>
                    <a:pt x="66" y="182"/>
                    <a:pt x="36" y="241"/>
                    <a:pt x="23" y="247"/>
                  </a:cubicBezTo>
                  <a:cubicBezTo>
                    <a:pt x="10" y="253"/>
                    <a:pt x="0" y="212"/>
                    <a:pt x="8" y="19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3" name="Freeform 5"/>
            <p:cNvSpPr>
              <a:spLocks/>
            </p:cNvSpPr>
            <p:nvPr userDrawn="1"/>
          </p:nvSpPr>
          <p:spPr bwMode="auto">
            <a:xfrm>
              <a:off x="56" y="0"/>
              <a:ext cx="708" cy="459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0" y="453"/>
                </a:cxn>
                <a:cxn ang="0">
                  <a:pos x="72" y="324"/>
                </a:cxn>
                <a:cxn ang="0">
                  <a:pos x="198" y="201"/>
                </a:cxn>
                <a:cxn ang="0">
                  <a:pos x="366" y="102"/>
                </a:cxn>
                <a:cxn ang="0">
                  <a:pos x="531" y="36"/>
                </a:cxn>
                <a:cxn ang="0">
                  <a:pos x="609" y="0"/>
                </a:cxn>
                <a:cxn ang="0">
                  <a:pos x="708" y="3"/>
                </a:cxn>
                <a:cxn ang="0">
                  <a:pos x="591" y="66"/>
                </a:cxn>
                <a:cxn ang="0">
                  <a:pos x="417" y="126"/>
                </a:cxn>
                <a:cxn ang="0">
                  <a:pos x="237" y="231"/>
                </a:cxn>
                <a:cxn ang="0">
                  <a:pos x="117" y="345"/>
                </a:cxn>
                <a:cxn ang="0">
                  <a:pos x="51" y="459"/>
                </a:cxn>
                <a:cxn ang="0">
                  <a:pos x="0" y="453"/>
                </a:cxn>
              </a:cxnLst>
              <a:rect l="0" t="0" r="r" b="b"/>
              <a:pathLst>
                <a:path w="708" h="459">
                  <a:moveTo>
                    <a:pt x="0" y="432"/>
                  </a:moveTo>
                  <a:lnTo>
                    <a:pt x="0" y="453"/>
                  </a:lnTo>
                  <a:cubicBezTo>
                    <a:pt x="12" y="435"/>
                    <a:pt x="39" y="366"/>
                    <a:pt x="72" y="324"/>
                  </a:cubicBezTo>
                  <a:cubicBezTo>
                    <a:pt x="105" y="282"/>
                    <a:pt x="149" y="238"/>
                    <a:pt x="198" y="201"/>
                  </a:cubicBezTo>
                  <a:cubicBezTo>
                    <a:pt x="247" y="164"/>
                    <a:pt x="311" y="129"/>
                    <a:pt x="366" y="102"/>
                  </a:cubicBezTo>
                  <a:cubicBezTo>
                    <a:pt x="421" y="75"/>
                    <a:pt x="490" y="53"/>
                    <a:pt x="531" y="36"/>
                  </a:cubicBezTo>
                  <a:cubicBezTo>
                    <a:pt x="572" y="19"/>
                    <a:pt x="580" y="5"/>
                    <a:pt x="609" y="0"/>
                  </a:cubicBezTo>
                  <a:lnTo>
                    <a:pt x="708" y="3"/>
                  </a:lnTo>
                  <a:cubicBezTo>
                    <a:pt x="705" y="14"/>
                    <a:pt x="640" y="45"/>
                    <a:pt x="591" y="66"/>
                  </a:cubicBezTo>
                  <a:cubicBezTo>
                    <a:pt x="542" y="87"/>
                    <a:pt x="476" y="98"/>
                    <a:pt x="417" y="126"/>
                  </a:cubicBezTo>
                  <a:cubicBezTo>
                    <a:pt x="358" y="154"/>
                    <a:pt x="287" y="195"/>
                    <a:pt x="237" y="231"/>
                  </a:cubicBezTo>
                  <a:cubicBezTo>
                    <a:pt x="187" y="267"/>
                    <a:pt x="148" y="307"/>
                    <a:pt x="117" y="345"/>
                  </a:cubicBezTo>
                  <a:cubicBezTo>
                    <a:pt x="86" y="383"/>
                    <a:pt x="70" y="441"/>
                    <a:pt x="51" y="459"/>
                  </a:cubicBezTo>
                  <a:lnTo>
                    <a:pt x="0" y="453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4" name="Freeform 6"/>
            <p:cNvSpPr>
              <a:spLocks/>
            </p:cNvSpPr>
            <p:nvPr userDrawn="1"/>
          </p:nvSpPr>
          <p:spPr bwMode="auto">
            <a:xfrm>
              <a:off x="131" y="269"/>
              <a:ext cx="251" cy="194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9" y="184"/>
                </a:cxn>
                <a:cxn ang="0">
                  <a:pos x="75" y="103"/>
                </a:cxn>
                <a:cxn ang="0">
                  <a:pos x="165" y="28"/>
                </a:cxn>
                <a:cxn ang="0">
                  <a:pos x="207" y="7"/>
                </a:cxn>
                <a:cxn ang="0">
                  <a:pos x="246" y="4"/>
                </a:cxn>
                <a:cxn ang="0">
                  <a:pos x="237" y="34"/>
                </a:cxn>
                <a:cxn ang="0">
                  <a:pos x="183" y="61"/>
                </a:cxn>
                <a:cxn ang="0">
                  <a:pos x="108" y="124"/>
                </a:cxn>
                <a:cxn ang="0">
                  <a:pos x="54" y="190"/>
                </a:cxn>
                <a:cxn ang="0">
                  <a:pos x="6" y="184"/>
                </a:cxn>
              </a:cxnLst>
              <a:rect l="0" t="0" r="r" b="b"/>
              <a:pathLst>
                <a:path w="251" h="194">
                  <a:moveTo>
                    <a:pt x="21" y="163"/>
                  </a:moveTo>
                  <a:cubicBezTo>
                    <a:pt x="10" y="178"/>
                    <a:pt x="0" y="194"/>
                    <a:pt x="9" y="184"/>
                  </a:cubicBezTo>
                  <a:cubicBezTo>
                    <a:pt x="18" y="174"/>
                    <a:pt x="49" y="129"/>
                    <a:pt x="75" y="103"/>
                  </a:cubicBezTo>
                  <a:cubicBezTo>
                    <a:pt x="101" y="77"/>
                    <a:pt x="143" y="44"/>
                    <a:pt x="165" y="28"/>
                  </a:cubicBezTo>
                  <a:cubicBezTo>
                    <a:pt x="187" y="12"/>
                    <a:pt x="194" y="11"/>
                    <a:pt x="207" y="7"/>
                  </a:cubicBezTo>
                  <a:cubicBezTo>
                    <a:pt x="220" y="3"/>
                    <a:pt x="241" y="0"/>
                    <a:pt x="246" y="4"/>
                  </a:cubicBezTo>
                  <a:cubicBezTo>
                    <a:pt x="251" y="8"/>
                    <a:pt x="247" y="25"/>
                    <a:pt x="237" y="34"/>
                  </a:cubicBezTo>
                  <a:cubicBezTo>
                    <a:pt x="227" y="43"/>
                    <a:pt x="204" y="46"/>
                    <a:pt x="183" y="61"/>
                  </a:cubicBezTo>
                  <a:cubicBezTo>
                    <a:pt x="162" y="76"/>
                    <a:pt x="129" y="103"/>
                    <a:pt x="108" y="124"/>
                  </a:cubicBezTo>
                  <a:cubicBezTo>
                    <a:pt x="87" y="145"/>
                    <a:pt x="71" y="180"/>
                    <a:pt x="54" y="190"/>
                  </a:cubicBezTo>
                  <a:lnTo>
                    <a:pt x="6" y="18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5" name="Freeform 7"/>
            <p:cNvSpPr>
              <a:spLocks/>
            </p:cNvSpPr>
            <p:nvPr userDrawn="1"/>
          </p:nvSpPr>
          <p:spPr bwMode="auto">
            <a:xfrm>
              <a:off x="341" y="0"/>
              <a:ext cx="159" cy="7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5" y="36"/>
                </a:cxn>
                <a:cxn ang="0">
                  <a:pos x="6" y="60"/>
                </a:cxn>
                <a:cxn ang="0">
                  <a:pos x="36" y="69"/>
                </a:cxn>
                <a:cxn ang="0">
                  <a:pos x="87" y="42"/>
                </a:cxn>
                <a:cxn ang="0">
                  <a:pos x="159" y="0"/>
                </a:cxn>
                <a:cxn ang="0">
                  <a:pos x="99" y="0"/>
                </a:cxn>
              </a:cxnLst>
              <a:rect l="0" t="0" r="r" b="b"/>
              <a:pathLst>
                <a:path w="159" h="72">
                  <a:moveTo>
                    <a:pt x="99" y="0"/>
                  </a:moveTo>
                  <a:cubicBezTo>
                    <a:pt x="75" y="6"/>
                    <a:pt x="30" y="26"/>
                    <a:pt x="15" y="36"/>
                  </a:cubicBezTo>
                  <a:cubicBezTo>
                    <a:pt x="0" y="46"/>
                    <a:pt x="3" y="55"/>
                    <a:pt x="6" y="60"/>
                  </a:cubicBezTo>
                  <a:cubicBezTo>
                    <a:pt x="9" y="65"/>
                    <a:pt x="23" y="72"/>
                    <a:pt x="36" y="69"/>
                  </a:cubicBezTo>
                  <a:cubicBezTo>
                    <a:pt x="49" y="66"/>
                    <a:pt x="67" y="53"/>
                    <a:pt x="87" y="42"/>
                  </a:cubicBezTo>
                  <a:cubicBezTo>
                    <a:pt x="107" y="31"/>
                    <a:pt x="158" y="6"/>
                    <a:pt x="159" y="0"/>
                  </a:cubicBezTo>
                  <a:lnTo>
                    <a:pt x="9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6" name="Freeform 8"/>
            <p:cNvSpPr>
              <a:spLocks/>
            </p:cNvSpPr>
            <p:nvPr userDrawn="1"/>
          </p:nvSpPr>
          <p:spPr bwMode="auto">
            <a:xfrm>
              <a:off x="488" y="0"/>
              <a:ext cx="455" cy="21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38" y="48"/>
                </a:cxn>
                <a:cxn ang="0">
                  <a:pos x="242" y="102"/>
                </a:cxn>
                <a:cxn ang="0">
                  <a:pos x="104" y="147"/>
                </a:cxn>
                <a:cxn ang="0">
                  <a:pos x="35" y="168"/>
                </a:cxn>
                <a:cxn ang="0">
                  <a:pos x="8" y="192"/>
                </a:cxn>
                <a:cxn ang="0">
                  <a:pos x="8" y="213"/>
                </a:cxn>
                <a:cxn ang="0">
                  <a:pos x="59" y="213"/>
                </a:cxn>
                <a:cxn ang="0">
                  <a:pos x="86" y="192"/>
                </a:cxn>
                <a:cxn ang="0">
                  <a:pos x="173" y="159"/>
                </a:cxn>
                <a:cxn ang="0">
                  <a:pos x="299" y="126"/>
                </a:cxn>
                <a:cxn ang="0">
                  <a:pos x="392" y="72"/>
                </a:cxn>
                <a:cxn ang="0">
                  <a:pos x="455" y="0"/>
                </a:cxn>
                <a:cxn ang="0">
                  <a:pos x="395" y="0"/>
                </a:cxn>
              </a:cxnLst>
              <a:rect l="0" t="0" r="r" b="b"/>
              <a:pathLst>
                <a:path w="455" h="216">
                  <a:moveTo>
                    <a:pt x="395" y="0"/>
                  </a:moveTo>
                  <a:cubicBezTo>
                    <a:pt x="376" y="8"/>
                    <a:pt x="364" y="31"/>
                    <a:pt x="338" y="48"/>
                  </a:cubicBezTo>
                  <a:cubicBezTo>
                    <a:pt x="312" y="65"/>
                    <a:pt x="281" y="86"/>
                    <a:pt x="242" y="102"/>
                  </a:cubicBezTo>
                  <a:cubicBezTo>
                    <a:pt x="203" y="118"/>
                    <a:pt x="138" y="136"/>
                    <a:pt x="104" y="147"/>
                  </a:cubicBezTo>
                  <a:cubicBezTo>
                    <a:pt x="70" y="158"/>
                    <a:pt x="51" y="161"/>
                    <a:pt x="35" y="168"/>
                  </a:cubicBezTo>
                  <a:cubicBezTo>
                    <a:pt x="19" y="175"/>
                    <a:pt x="12" y="185"/>
                    <a:pt x="8" y="192"/>
                  </a:cubicBezTo>
                  <a:cubicBezTo>
                    <a:pt x="4" y="199"/>
                    <a:pt x="0" y="210"/>
                    <a:pt x="8" y="213"/>
                  </a:cubicBezTo>
                  <a:cubicBezTo>
                    <a:pt x="16" y="216"/>
                    <a:pt x="46" y="216"/>
                    <a:pt x="59" y="213"/>
                  </a:cubicBezTo>
                  <a:cubicBezTo>
                    <a:pt x="72" y="210"/>
                    <a:pt x="67" y="201"/>
                    <a:pt x="86" y="192"/>
                  </a:cubicBezTo>
                  <a:cubicBezTo>
                    <a:pt x="105" y="183"/>
                    <a:pt x="138" y="170"/>
                    <a:pt x="173" y="159"/>
                  </a:cubicBezTo>
                  <a:cubicBezTo>
                    <a:pt x="208" y="148"/>
                    <a:pt x="263" y="140"/>
                    <a:pt x="299" y="126"/>
                  </a:cubicBezTo>
                  <a:cubicBezTo>
                    <a:pt x="335" y="112"/>
                    <a:pt x="366" y="93"/>
                    <a:pt x="392" y="72"/>
                  </a:cubicBezTo>
                  <a:cubicBezTo>
                    <a:pt x="418" y="51"/>
                    <a:pt x="454" y="12"/>
                    <a:pt x="455" y="0"/>
                  </a:cubicBezTo>
                  <a:lnTo>
                    <a:pt x="39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7" name="Freeform 9"/>
            <p:cNvSpPr>
              <a:spLocks/>
            </p:cNvSpPr>
            <p:nvPr userDrawn="1"/>
          </p:nvSpPr>
          <p:spPr bwMode="auto">
            <a:xfrm>
              <a:off x="1448" y="37"/>
              <a:ext cx="414" cy="10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4" y="11"/>
                </a:cxn>
                <a:cxn ang="0">
                  <a:pos x="156" y="2"/>
                </a:cxn>
                <a:cxn ang="0">
                  <a:pos x="288" y="23"/>
                </a:cxn>
                <a:cxn ang="0">
                  <a:pos x="384" y="53"/>
                </a:cxn>
                <a:cxn ang="0">
                  <a:pos x="411" y="74"/>
                </a:cxn>
                <a:cxn ang="0">
                  <a:pos x="405" y="104"/>
                </a:cxn>
                <a:cxn ang="0">
                  <a:pos x="363" y="101"/>
                </a:cxn>
                <a:cxn ang="0">
                  <a:pos x="294" y="77"/>
                </a:cxn>
                <a:cxn ang="0">
                  <a:pos x="174" y="50"/>
                </a:cxn>
                <a:cxn ang="0">
                  <a:pos x="72" y="62"/>
                </a:cxn>
                <a:cxn ang="0">
                  <a:pos x="36" y="59"/>
                </a:cxn>
                <a:cxn ang="0">
                  <a:pos x="0" y="11"/>
                </a:cxn>
              </a:cxnLst>
              <a:rect l="0" t="0" r="r" b="b"/>
              <a:pathLst>
                <a:path w="414" h="108">
                  <a:moveTo>
                    <a:pt x="0" y="11"/>
                  </a:moveTo>
                  <a:lnTo>
                    <a:pt x="24" y="11"/>
                  </a:lnTo>
                  <a:cubicBezTo>
                    <a:pt x="50" y="9"/>
                    <a:pt x="112" y="0"/>
                    <a:pt x="156" y="2"/>
                  </a:cubicBezTo>
                  <a:cubicBezTo>
                    <a:pt x="200" y="4"/>
                    <a:pt x="250" y="15"/>
                    <a:pt x="288" y="23"/>
                  </a:cubicBezTo>
                  <a:cubicBezTo>
                    <a:pt x="326" y="31"/>
                    <a:pt x="363" y="44"/>
                    <a:pt x="384" y="53"/>
                  </a:cubicBezTo>
                  <a:cubicBezTo>
                    <a:pt x="405" y="62"/>
                    <a:pt x="408" y="66"/>
                    <a:pt x="411" y="74"/>
                  </a:cubicBezTo>
                  <a:cubicBezTo>
                    <a:pt x="414" y="82"/>
                    <a:pt x="413" y="100"/>
                    <a:pt x="405" y="104"/>
                  </a:cubicBezTo>
                  <a:cubicBezTo>
                    <a:pt x="397" y="108"/>
                    <a:pt x="381" y="105"/>
                    <a:pt x="363" y="101"/>
                  </a:cubicBezTo>
                  <a:cubicBezTo>
                    <a:pt x="345" y="97"/>
                    <a:pt x="325" y="85"/>
                    <a:pt x="294" y="77"/>
                  </a:cubicBezTo>
                  <a:cubicBezTo>
                    <a:pt x="263" y="69"/>
                    <a:pt x="211" y="53"/>
                    <a:pt x="174" y="50"/>
                  </a:cubicBezTo>
                  <a:cubicBezTo>
                    <a:pt x="137" y="47"/>
                    <a:pt x="95" y="61"/>
                    <a:pt x="72" y="62"/>
                  </a:cubicBezTo>
                  <a:cubicBezTo>
                    <a:pt x="49" y="63"/>
                    <a:pt x="48" y="66"/>
                    <a:pt x="36" y="59"/>
                  </a:cubicBezTo>
                  <a:cubicBezTo>
                    <a:pt x="24" y="52"/>
                    <a:pt x="13" y="36"/>
                    <a:pt x="0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8" name="Freeform 10"/>
            <p:cNvSpPr>
              <a:spLocks/>
            </p:cNvSpPr>
            <p:nvPr userDrawn="1"/>
          </p:nvSpPr>
          <p:spPr bwMode="auto">
            <a:xfrm>
              <a:off x="1790" y="0"/>
              <a:ext cx="520" cy="22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12" y="24"/>
                </a:cxn>
                <a:cxn ang="0">
                  <a:pos x="114" y="54"/>
                </a:cxn>
                <a:cxn ang="0">
                  <a:pos x="240" y="117"/>
                </a:cxn>
                <a:cxn ang="0">
                  <a:pos x="333" y="153"/>
                </a:cxn>
                <a:cxn ang="0">
                  <a:pos x="438" y="219"/>
                </a:cxn>
                <a:cxn ang="0">
                  <a:pos x="426" y="192"/>
                </a:cxn>
                <a:cxn ang="0">
                  <a:pos x="441" y="180"/>
                </a:cxn>
                <a:cxn ang="0">
                  <a:pos x="519" y="216"/>
                </a:cxn>
                <a:cxn ang="0">
                  <a:pos x="450" y="162"/>
                </a:cxn>
                <a:cxn ang="0">
                  <a:pos x="381" y="135"/>
                </a:cxn>
                <a:cxn ang="0">
                  <a:pos x="285" y="84"/>
                </a:cxn>
                <a:cxn ang="0">
                  <a:pos x="186" y="18"/>
                </a:cxn>
                <a:cxn ang="0">
                  <a:pos x="123" y="0"/>
                </a:cxn>
                <a:cxn ang="0">
                  <a:pos x="42" y="0"/>
                </a:cxn>
              </a:cxnLst>
              <a:rect l="0" t="0" r="r" b="b"/>
              <a:pathLst>
                <a:path w="520" h="225">
                  <a:moveTo>
                    <a:pt x="42" y="0"/>
                  </a:moveTo>
                  <a:cubicBezTo>
                    <a:pt x="24" y="4"/>
                    <a:pt x="0" y="15"/>
                    <a:pt x="12" y="24"/>
                  </a:cubicBezTo>
                  <a:cubicBezTo>
                    <a:pt x="24" y="33"/>
                    <a:pt x="76" y="39"/>
                    <a:pt x="114" y="54"/>
                  </a:cubicBezTo>
                  <a:cubicBezTo>
                    <a:pt x="152" y="69"/>
                    <a:pt x="203" y="100"/>
                    <a:pt x="240" y="117"/>
                  </a:cubicBezTo>
                  <a:cubicBezTo>
                    <a:pt x="277" y="134"/>
                    <a:pt x="300" y="136"/>
                    <a:pt x="333" y="153"/>
                  </a:cubicBezTo>
                  <a:cubicBezTo>
                    <a:pt x="366" y="170"/>
                    <a:pt x="423" y="213"/>
                    <a:pt x="438" y="219"/>
                  </a:cubicBezTo>
                  <a:cubicBezTo>
                    <a:pt x="453" y="225"/>
                    <a:pt x="426" y="198"/>
                    <a:pt x="426" y="192"/>
                  </a:cubicBezTo>
                  <a:cubicBezTo>
                    <a:pt x="426" y="186"/>
                    <a:pt x="426" y="176"/>
                    <a:pt x="441" y="180"/>
                  </a:cubicBezTo>
                  <a:cubicBezTo>
                    <a:pt x="456" y="184"/>
                    <a:pt x="518" y="219"/>
                    <a:pt x="519" y="216"/>
                  </a:cubicBezTo>
                  <a:cubicBezTo>
                    <a:pt x="520" y="213"/>
                    <a:pt x="473" y="176"/>
                    <a:pt x="450" y="162"/>
                  </a:cubicBezTo>
                  <a:cubicBezTo>
                    <a:pt x="427" y="148"/>
                    <a:pt x="408" y="148"/>
                    <a:pt x="381" y="135"/>
                  </a:cubicBezTo>
                  <a:cubicBezTo>
                    <a:pt x="354" y="122"/>
                    <a:pt x="318" y="104"/>
                    <a:pt x="285" y="84"/>
                  </a:cubicBezTo>
                  <a:cubicBezTo>
                    <a:pt x="252" y="64"/>
                    <a:pt x="213" y="32"/>
                    <a:pt x="186" y="18"/>
                  </a:cubicBezTo>
                  <a:cubicBezTo>
                    <a:pt x="159" y="4"/>
                    <a:pt x="147" y="2"/>
                    <a:pt x="123" y="0"/>
                  </a:cubicBez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9" name="Freeform 11"/>
            <p:cNvSpPr>
              <a:spLocks/>
            </p:cNvSpPr>
            <p:nvPr userDrawn="1"/>
          </p:nvSpPr>
          <p:spPr bwMode="auto">
            <a:xfrm>
              <a:off x="1943" y="154"/>
              <a:ext cx="431" cy="233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9" y="20"/>
                </a:cxn>
                <a:cxn ang="0">
                  <a:pos x="42" y="2"/>
                </a:cxn>
                <a:cxn ang="0">
                  <a:pos x="90" y="35"/>
                </a:cxn>
                <a:cxn ang="0">
                  <a:pos x="189" y="89"/>
                </a:cxn>
                <a:cxn ang="0">
                  <a:pos x="288" y="140"/>
                </a:cxn>
                <a:cxn ang="0">
                  <a:pos x="375" y="176"/>
                </a:cxn>
                <a:cxn ang="0">
                  <a:pos x="396" y="176"/>
                </a:cxn>
                <a:cxn ang="0">
                  <a:pos x="429" y="212"/>
                </a:cxn>
                <a:cxn ang="0">
                  <a:pos x="408" y="233"/>
                </a:cxn>
                <a:cxn ang="0">
                  <a:pos x="333" y="212"/>
                </a:cxn>
                <a:cxn ang="0">
                  <a:pos x="186" y="143"/>
                </a:cxn>
                <a:cxn ang="0">
                  <a:pos x="48" y="68"/>
                </a:cxn>
                <a:cxn ang="0">
                  <a:pos x="6" y="38"/>
                </a:cxn>
              </a:cxnLst>
              <a:rect l="0" t="0" r="r" b="b"/>
              <a:pathLst>
                <a:path w="431" h="233">
                  <a:moveTo>
                    <a:pt x="6" y="38"/>
                  </a:moveTo>
                  <a:cubicBezTo>
                    <a:pt x="0" y="26"/>
                    <a:pt x="3" y="26"/>
                    <a:pt x="9" y="20"/>
                  </a:cubicBezTo>
                  <a:cubicBezTo>
                    <a:pt x="15" y="14"/>
                    <a:pt x="29" y="0"/>
                    <a:pt x="42" y="2"/>
                  </a:cubicBezTo>
                  <a:cubicBezTo>
                    <a:pt x="55" y="4"/>
                    <a:pt x="66" y="21"/>
                    <a:pt x="90" y="35"/>
                  </a:cubicBezTo>
                  <a:cubicBezTo>
                    <a:pt x="114" y="49"/>
                    <a:pt x="156" y="72"/>
                    <a:pt x="189" y="89"/>
                  </a:cubicBezTo>
                  <a:cubicBezTo>
                    <a:pt x="222" y="106"/>
                    <a:pt x="257" y="126"/>
                    <a:pt x="288" y="140"/>
                  </a:cubicBezTo>
                  <a:cubicBezTo>
                    <a:pt x="319" y="154"/>
                    <a:pt x="357" y="170"/>
                    <a:pt x="375" y="176"/>
                  </a:cubicBezTo>
                  <a:cubicBezTo>
                    <a:pt x="393" y="182"/>
                    <a:pt x="387" y="170"/>
                    <a:pt x="396" y="176"/>
                  </a:cubicBezTo>
                  <a:cubicBezTo>
                    <a:pt x="405" y="182"/>
                    <a:pt x="427" y="203"/>
                    <a:pt x="429" y="212"/>
                  </a:cubicBezTo>
                  <a:cubicBezTo>
                    <a:pt x="431" y="221"/>
                    <a:pt x="424" y="233"/>
                    <a:pt x="408" y="233"/>
                  </a:cubicBezTo>
                  <a:cubicBezTo>
                    <a:pt x="392" y="233"/>
                    <a:pt x="370" y="227"/>
                    <a:pt x="333" y="212"/>
                  </a:cubicBezTo>
                  <a:cubicBezTo>
                    <a:pt x="296" y="197"/>
                    <a:pt x="234" y="167"/>
                    <a:pt x="186" y="143"/>
                  </a:cubicBezTo>
                  <a:cubicBezTo>
                    <a:pt x="138" y="119"/>
                    <a:pt x="78" y="86"/>
                    <a:pt x="48" y="68"/>
                  </a:cubicBezTo>
                  <a:cubicBezTo>
                    <a:pt x="18" y="50"/>
                    <a:pt x="12" y="50"/>
                    <a:pt x="6" y="3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0" name="Freeform 12"/>
            <p:cNvSpPr>
              <a:spLocks/>
            </p:cNvSpPr>
            <p:nvPr userDrawn="1"/>
          </p:nvSpPr>
          <p:spPr bwMode="auto">
            <a:xfrm>
              <a:off x="2262" y="87"/>
              <a:ext cx="396" cy="227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53" y="66"/>
                </a:cxn>
                <a:cxn ang="0">
                  <a:pos x="176" y="132"/>
                </a:cxn>
                <a:cxn ang="0">
                  <a:pos x="293" y="189"/>
                </a:cxn>
                <a:cxn ang="0">
                  <a:pos x="341" y="222"/>
                </a:cxn>
                <a:cxn ang="0">
                  <a:pos x="377" y="219"/>
                </a:cxn>
                <a:cxn ang="0">
                  <a:pos x="377" y="180"/>
                </a:cxn>
                <a:cxn ang="0">
                  <a:pos x="260" y="126"/>
                </a:cxn>
                <a:cxn ang="0">
                  <a:pos x="113" y="51"/>
                </a:cxn>
                <a:cxn ang="0">
                  <a:pos x="41" y="9"/>
                </a:cxn>
                <a:cxn ang="0">
                  <a:pos x="2" y="9"/>
                </a:cxn>
              </a:cxnLst>
              <a:rect l="0" t="0" r="r" b="b"/>
              <a:pathLst>
                <a:path w="396" h="227">
                  <a:moveTo>
                    <a:pt x="2" y="9"/>
                  </a:moveTo>
                  <a:cubicBezTo>
                    <a:pt x="4" y="18"/>
                    <a:pt x="24" y="45"/>
                    <a:pt x="53" y="66"/>
                  </a:cubicBezTo>
                  <a:cubicBezTo>
                    <a:pt x="82" y="87"/>
                    <a:pt x="136" y="111"/>
                    <a:pt x="176" y="132"/>
                  </a:cubicBezTo>
                  <a:cubicBezTo>
                    <a:pt x="216" y="153"/>
                    <a:pt x="266" y="174"/>
                    <a:pt x="293" y="189"/>
                  </a:cubicBezTo>
                  <a:cubicBezTo>
                    <a:pt x="320" y="204"/>
                    <a:pt x="327" y="217"/>
                    <a:pt x="341" y="222"/>
                  </a:cubicBezTo>
                  <a:cubicBezTo>
                    <a:pt x="355" y="227"/>
                    <a:pt x="371" y="226"/>
                    <a:pt x="377" y="219"/>
                  </a:cubicBezTo>
                  <a:cubicBezTo>
                    <a:pt x="383" y="212"/>
                    <a:pt x="396" y="195"/>
                    <a:pt x="377" y="180"/>
                  </a:cubicBezTo>
                  <a:cubicBezTo>
                    <a:pt x="358" y="165"/>
                    <a:pt x="304" y="147"/>
                    <a:pt x="260" y="126"/>
                  </a:cubicBezTo>
                  <a:cubicBezTo>
                    <a:pt x="216" y="105"/>
                    <a:pt x="149" y="70"/>
                    <a:pt x="113" y="51"/>
                  </a:cubicBezTo>
                  <a:cubicBezTo>
                    <a:pt x="77" y="32"/>
                    <a:pt x="60" y="17"/>
                    <a:pt x="41" y="9"/>
                  </a:cubicBezTo>
                  <a:cubicBezTo>
                    <a:pt x="22" y="1"/>
                    <a:pt x="0" y="0"/>
                    <a:pt x="2" y="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1" name="Freeform 13"/>
            <p:cNvSpPr>
              <a:spLocks/>
            </p:cNvSpPr>
            <p:nvPr userDrawn="1"/>
          </p:nvSpPr>
          <p:spPr bwMode="auto">
            <a:xfrm>
              <a:off x="2264" y="240"/>
              <a:ext cx="516" cy="223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105" y="97"/>
                </a:cxn>
                <a:cxn ang="0">
                  <a:pos x="243" y="178"/>
                </a:cxn>
                <a:cxn ang="0">
                  <a:pos x="357" y="217"/>
                </a:cxn>
                <a:cxn ang="0">
                  <a:pos x="498" y="214"/>
                </a:cxn>
                <a:cxn ang="0">
                  <a:pos x="468" y="187"/>
                </a:cxn>
                <a:cxn ang="0">
                  <a:pos x="309" y="136"/>
                </a:cxn>
                <a:cxn ang="0">
                  <a:pos x="123" y="34"/>
                </a:cxn>
                <a:cxn ang="0">
                  <a:pos x="3" y="10"/>
                </a:cxn>
              </a:cxnLst>
              <a:rect l="0" t="0" r="r" b="b"/>
              <a:pathLst>
                <a:path w="516" h="223">
                  <a:moveTo>
                    <a:pt x="3" y="10"/>
                  </a:moveTo>
                  <a:cubicBezTo>
                    <a:pt x="0" y="20"/>
                    <a:pt x="65" y="69"/>
                    <a:pt x="105" y="97"/>
                  </a:cubicBezTo>
                  <a:cubicBezTo>
                    <a:pt x="145" y="125"/>
                    <a:pt x="201" y="158"/>
                    <a:pt x="243" y="178"/>
                  </a:cubicBezTo>
                  <a:cubicBezTo>
                    <a:pt x="285" y="198"/>
                    <a:pt x="315" y="211"/>
                    <a:pt x="357" y="217"/>
                  </a:cubicBezTo>
                  <a:cubicBezTo>
                    <a:pt x="399" y="223"/>
                    <a:pt x="480" y="219"/>
                    <a:pt x="498" y="214"/>
                  </a:cubicBezTo>
                  <a:cubicBezTo>
                    <a:pt x="516" y="209"/>
                    <a:pt x="499" y="200"/>
                    <a:pt x="468" y="187"/>
                  </a:cubicBezTo>
                  <a:cubicBezTo>
                    <a:pt x="437" y="174"/>
                    <a:pt x="366" y="161"/>
                    <a:pt x="309" y="136"/>
                  </a:cubicBezTo>
                  <a:cubicBezTo>
                    <a:pt x="252" y="111"/>
                    <a:pt x="172" y="54"/>
                    <a:pt x="123" y="34"/>
                  </a:cubicBezTo>
                  <a:cubicBezTo>
                    <a:pt x="74" y="14"/>
                    <a:pt x="6" y="0"/>
                    <a:pt x="3" y="1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2" name="Freeform 14"/>
            <p:cNvSpPr>
              <a:spLocks/>
            </p:cNvSpPr>
            <p:nvPr userDrawn="1"/>
          </p:nvSpPr>
          <p:spPr bwMode="auto">
            <a:xfrm>
              <a:off x="2723" y="324"/>
              <a:ext cx="414" cy="100"/>
            </a:xfrm>
            <a:custGeom>
              <a:avLst/>
              <a:gdLst/>
              <a:ahLst/>
              <a:cxnLst>
                <a:cxn ang="0">
                  <a:pos x="69" y="60"/>
                </a:cxn>
                <a:cxn ang="0">
                  <a:pos x="12" y="42"/>
                </a:cxn>
                <a:cxn ang="0">
                  <a:pos x="3" y="15"/>
                </a:cxn>
                <a:cxn ang="0">
                  <a:pos x="30" y="0"/>
                </a:cxn>
                <a:cxn ang="0">
                  <a:pos x="117" y="18"/>
                </a:cxn>
                <a:cxn ang="0">
                  <a:pos x="243" y="48"/>
                </a:cxn>
                <a:cxn ang="0">
                  <a:pos x="387" y="48"/>
                </a:cxn>
                <a:cxn ang="0">
                  <a:pos x="408" y="54"/>
                </a:cxn>
                <a:cxn ang="0">
                  <a:pos x="381" y="87"/>
                </a:cxn>
                <a:cxn ang="0">
                  <a:pos x="318" y="99"/>
                </a:cxn>
                <a:cxn ang="0">
                  <a:pos x="195" y="93"/>
                </a:cxn>
                <a:cxn ang="0">
                  <a:pos x="69" y="60"/>
                </a:cxn>
              </a:cxnLst>
              <a:rect l="0" t="0" r="r" b="b"/>
              <a:pathLst>
                <a:path w="414" h="100">
                  <a:moveTo>
                    <a:pt x="69" y="60"/>
                  </a:moveTo>
                  <a:cubicBezTo>
                    <a:pt x="39" y="52"/>
                    <a:pt x="23" y="49"/>
                    <a:pt x="12" y="42"/>
                  </a:cubicBezTo>
                  <a:cubicBezTo>
                    <a:pt x="1" y="35"/>
                    <a:pt x="0" y="22"/>
                    <a:pt x="3" y="15"/>
                  </a:cubicBezTo>
                  <a:cubicBezTo>
                    <a:pt x="6" y="8"/>
                    <a:pt x="11" y="0"/>
                    <a:pt x="30" y="0"/>
                  </a:cubicBezTo>
                  <a:cubicBezTo>
                    <a:pt x="49" y="0"/>
                    <a:pt x="82" y="10"/>
                    <a:pt x="117" y="18"/>
                  </a:cubicBezTo>
                  <a:cubicBezTo>
                    <a:pt x="152" y="26"/>
                    <a:pt x="198" y="43"/>
                    <a:pt x="243" y="48"/>
                  </a:cubicBezTo>
                  <a:cubicBezTo>
                    <a:pt x="288" y="53"/>
                    <a:pt x="360" y="47"/>
                    <a:pt x="387" y="48"/>
                  </a:cubicBezTo>
                  <a:cubicBezTo>
                    <a:pt x="414" y="49"/>
                    <a:pt x="409" y="48"/>
                    <a:pt x="408" y="54"/>
                  </a:cubicBezTo>
                  <a:cubicBezTo>
                    <a:pt x="407" y="60"/>
                    <a:pt x="396" y="80"/>
                    <a:pt x="381" y="87"/>
                  </a:cubicBezTo>
                  <a:cubicBezTo>
                    <a:pt x="366" y="94"/>
                    <a:pt x="349" y="98"/>
                    <a:pt x="318" y="99"/>
                  </a:cubicBezTo>
                  <a:cubicBezTo>
                    <a:pt x="287" y="100"/>
                    <a:pt x="237" y="99"/>
                    <a:pt x="195" y="93"/>
                  </a:cubicBezTo>
                  <a:cubicBezTo>
                    <a:pt x="153" y="87"/>
                    <a:pt x="99" y="68"/>
                    <a:pt x="69" y="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3" name="Freeform 15"/>
            <p:cNvSpPr>
              <a:spLocks/>
            </p:cNvSpPr>
            <p:nvPr userDrawn="1"/>
          </p:nvSpPr>
          <p:spPr bwMode="auto">
            <a:xfrm>
              <a:off x="3165" y="375"/>
              <a:ext cx="150" cy="72"/>
            </a:xfrm>
            <a:custGeom>
              <a:avLst/>
              <a:gdLst/>
              <a:ahLst/>
              <a:cxnLst>
                <a:cxn ang="0">
                  <a:pos x="3" y="67"/>
                </a:cxn>
                <a:cxn ang="0">
                  <a:pos x="84" y="19"/>
                </a:cxn>
                <a:cxn ang="0">
                  <a:pos x="123" y="1"/>
                </a:cxn>
                <a:cxn ang="0">
                  <a:pos x="150" y="22"/>
                </a:cxn>
                <a:cxn ang="0">
                  <a:pos x="123" y="55"/>
                </a:cxn>
                <a:cxn ang="0">
                  <a:pos x="90" y="70"/>
                </a:cxn>
                <a:cxn ang="0">
                  <a:pos x="0" y="67"/>
                </a:cxn>
              </a:cxnLst>
              <a:rect l="0" t="0" r="r" b="b"/>
              <a:pathLst>
                <a:path w="150" h="72">
                  <a:moveTo>
                    <a:pt x="3" y="67"/>
                  </a:moveTo>
                  <a:cubicBezTo>
                    <a:pt x="16" y="59"/>
                    <a:pt x="64" y="30"/>
                    <a:pt x="84" y="19"/>
                  </a:cubicBezTo>
                  <a:cubicBezTo>
                    <a:pt x="104" y="8"/>
                    <a:pt x="112" y="0"/>
                    <a:pt x="123" y="1"/>
                  </a:cubicBezTo>
                  <a:cubicBezTo>
                    <a:pt x="134" y="2"/>
                    <a:pt x="150" y="13"/>
                    <a:pt x="150" y="22"/>
                  </a:cubicBezTo>
                  <a:cubicBezTo>
                    <a:pt x="150" y="31"/>
                    <a:pt x="133" y="47"/>
                    <a:pt x="123" y="55"/>
                  </a:cubicBezTo>
                  <a:cubicBezTo>
                    <a:pt x="113" y="63"/>
                    <a:pt x="110" y="68"/>
                    <a:pt x="90" y="70"/>
                  </a:cubicBezTo>
                  <a:cubicBezTo>
                    <a:pt x="70" y="72"/>
                    <a:pt x="35" y="69"/>
                    <a:pt x="0" y="67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4" name="Freeform 16"/>
            <p:cNvSpPr>
              <a:spLocks/>
            </p:cNvSpPr>
            <p:nvPr userDrawn="1"/>
          </p:nvSpPr>
          <p:spPr bwMode="auto">
            <a:xfrm>
              <a:off x="3463" y="267"/>
              <a:ext cx="148" cy="91"/>
            </a:xfrm>
            <a:custGeom>
              <a:avLst/>
              <a:gdLst/>
              <a:ahLst/>
              <a:cxnLst>
                <a:cxn ang="0">
                  <a:pos x="1" y="69"/>
                </a:cxn>
                <a:cxn ang="0">
                  <a:pos x="25" y="51"/>
                </a:cxn>
                <a:cxn ang="0">
                  <a:pos x="100" y="9"/>
                </a:cxn>
                <a:cxn ang="0">
                  <a:pos x="133" y="3"/>
                </a:cxn>
                <a:cxn ang="0">
                  <a:pos x="136" y="27"/>
                </a:cxn>
                <a:cxn ang="0">
                  <a:pos x="61" y="75"/>
                </a:cxn>
                <a:cxn ang="0">
                  <a:pos x="19" y="90"/>
                </a:cxn>
                <a:cxn ang="0">
                  <a:pos x="1" y="69"/>
                </a:cxn>
              </a:cxnLst>
              <a:rect l="0" t="0" r="r" b="b"/>
              <a:pathLst>
                <a:path w="148" h="91">
                  <a:moveTo>
                    <a:pt x="1" y="69"/>
                  </a:moveTo>
                  <a:cubicBezTo>
                    <a:pt x="2" y="63"/>
                    <a:pt x="9" y="61"/>
                    <a:pt x="25" y="51"/>
                  </a:cubicBezTo>
                  <a:cubicBezTo>
                    <a:pt x="41" y="41"/>
                    <a:pt x="82" y="17"/>
                    <a:pt x="100" y="9"/>
                  </a:cubicBezTo>
                  <a:cubicBezTo>
                    <a:pt x="118" y="1"/>
                    <a:pt x="127" y="0"/>
                    <a:pt x="133" y="3"/>
                  </a:cubicBezTo>
                  <a:cubicBezTo>
                    <a:pt x="139" y="6"/>
                    <a:pt x="148" y="15"/>
                    <a:pt x="136" y="27"/>
                  </a:cubicBezTo>
                  <a:cubicBezTo>
                    <a:pt x="124" y="39"/>
                    <a:pt x="80" y="65"/>
                    <a:pt x="61" y="75"/>
                  </a:cubicBezTo>
                  <a:cubicBezTo>
                    <a:pt x="42" y="85"/>
                    <a:pt x="29" y="91"/>
                    <a:pt x="19" y="90"/>
                  </a:cubicBezTo>
                  <a:cubicBezTo>
                    <a:pt x="9" y="89"/>
                    <a:pt x="0" y="75"/>
                    <a:pt x="1" y="6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5" name="Freeform 17"/>
            <p:cNvSpPr>
              <a:spLocks/>
            </p:cNvSpPr>
            <p:nvPr userDrawn="1"/>
          </p:nvSpPr>
          <p:spPr bwMode="auto">
            <a:xfrm>
              <a:off x="3580" y="58"/>
              <a:ext cx="938" cy="158"/>
            </a:xfrm>
            <a:custGeom>
              <a:avLst/>
              <a:gdLst/>
              <a:ahLst/>
              <a:cxnLst>
                <a:cxn ang="0">
                  <a:pos x="172" y="86"/>
                </a:cxn>
                <a:cxn ang="0">
                  <a:pos x="61" y="137"/>
                </a:cxn>
                <a:cxn ang="0">
                  <a:pos x="16" y="155"/>
                </a:cxn>
                <a:cxn ang="0">
                  <a:pos x="7" y="122"/>
                </a:cxn>
                <a:cxn ang="0">
                  <a:pos x="58" y="80"/>
                </a:cxn>
                <a:cxn ang="0">
                  <a:pos x="172" y="38"/>
                </a:cxn>
                <a:cxn ang="0">
                  <a:pos x="304" y="11"/>
                </a:cxn>
                <a:cxn ang="0">
                  <a:pos x="463" y="2"/>
                </a:cxn>
                <a:cxn ang="0">
                  <a:pos x="631" y="23"/>
                </a:cxn>
                <a:cxn ang="0">
                  <a:pos x="796" y="53"/>
                </a:cxn>
                <a:cxn ang="0">
                  <a:pos x="841" y="47"/>
                </a:cxn>
                <a:cxn ang="0">
                  <a:pos x="907" y="71"/>
                </a:cxn>
                <a:cxn ang="0">
                  <a:pos x="919" y="101"/>
                </a:cxn>
                <a:cxn ang="0">
                  <a:pos x="793" y="98"/>
                </a:cxn>
                <a:cxn ang="0">
                  <a:pos x="634" y="62"/>
                </a:cxn>
                <a:cxn ang="0">
                  <a:pos x="439" y="38"/>
                </a:cxn>
                <a:cxn ang="0">
                  <a:pos x="238" y="59"/>
                </a:cxn>
                <a:cxn ang="0">
                  <a:pos x="172" y="86"/>
                </a:cxn>
              </a:cxnLst>
              <a:rect l="0" t="0" r="r" b="b"/>
              <a:pathLst>
                <a:path w="938" h="158">
                  <a:moveTo>
                    <a:pt x="172" y="86"/>
                  </a:moveTo>
                  <a:cubicBezTo>
                    <a:pt x="142" y="99"/>
                    <a:pt x="87" y="126"/>
                    <a:pt x="61" y="137"/>
                  </a:cubicBezTo>
                  <a:cubicBezTo>
                    <a:pt x="35" y="148"/>
                    <a:pt x="25" y="158"/>
                    <a:pt x="16" y="155"/>
                  </a:cubicBezTo>
                  <a:cubicBezTo>
                    <a:pt x="7" y="152"/>
                    <a:pt x="0" y="134"/>
                    <a:pt x="7" y="122"/>
                  </a:cubicBezTo>
                  <a:cubicBezTo>
                    <a:pt x="14" y="110"/>
                    <a:pt x="31" y="94"/>
                    <a:pt x="58" y="80"/>
                  </a:cubicBezTo>
                  <a:cubicBezTo>
                    <a:pt x="85" y="66"/>
                    <a:pt x="131" y="49"/>
                    <a:pt x="172" y="38"/>
                  </a:cubicBezTo>
                  <a:cubicBezTo>
                    <a:pt x="213" y="27"/>
                    <a:pt x="256" y="17"/>
                    <a:pt x="304" y="11"/>
                  </a:cubicBezTo>
                  <a:cubicBezTo>
                    <a:pt x="352" y="5"/>
                    <a:pt x="409" y="0"/>
                    <a:pt x="463" y="2"/>
                  </a:cubicBezTo>
                  <a:cubicBezTo>
                    <a:pt x="517" y="4"/>
                    <a:pt x="576" y="15"/>
                    <a:pt x="631" y="23"/>
                  </a:cubicBezTo>
                  <a:cubicBezTo>
                    <a:pt x="686" y="31"/>
                    <a:pt x="761" y="49"/>
                    <a:pt x="796" y="53"/>
                  </a:cubicBezTo>
                  <a:cubicBezTo>
                    <a:pt x="831" y="57"/>
                    <a:pt x="823" y="44"/>
                    <a:pt x="841" y="47"/>
                  </a:cubicBezTo>
                  <a:cubicBezTo>
                    <a:pt x="859" y="50"/>
                    <a:pt x="894" y="62"/>
                    <a:pt x="907" y="71"/>
                  </a:cubicBezTo>
                  <a:cubicBezTo>
                    <a:pt x="920" y="80"/>
                    <a:pt x="938" y="97"/>
                    <a:pt x="919" y="101"/>
                  </a:cubicBezTo>
                  <a:cubicBezTo>
                    <a:pt x="900" y="105"/>
                    <a:pt x="840" y="104"/>
                    <a:pt x="793" y="98"/>
                  </a:cubicBezTo>
                  <a:cubicBezTo>
                    <a:pt x="746" y="92"/>
                    <a:pt x="693" y="72"/>
                    <a:pt x="634" y="62"/>
                  </a:cubicBezTo>
                  <a:cubicBezTo>
                    <a:pt x="575" y="52"/>
                    <a:pt x="505" y="38"/>
                    <a:pt x="439" y="38"/>
                  </a:cubicBezTo>
                  <a:cubicBezTo>
                    <a:pt x="373" y="38"/>
                    <a:pt x="284" y="51"/>
                    <a:pt x="238" y="59"/>
                  </a:cubicBezTo>
                  <a:cubicBezTo>
                    <a:pt x="192" y="67"/>
                    <a:pt x="202" y="73"/>
                    <a:pt x="172" y="8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6" name="Freeform 18"/>
            <p:cNvSpPr>
              <a:spLocks/>
            </p:cNvSpPr>
            <p:nvPr userDrawn="1"/>
          </p:nvSpPr>
          <p:spPr bwMode="auto">
            <a:xfrm>
              <a:off x="3686" y="145"/>
              <a:ext cx="372" cy="98"/>
            </a:xfrm>
            <a:custGeom>
              <a:avLst/>
              <a:gdLst/>
              <a:ahLst/>
              <a:cxnLst>
                <a:cxn ang="0">
                  <a:pos x="18" y="47"/>
                </a:cxn>
                <a:cxn ang="0">
                  <a:pos x="141" y="17"/>
                </a:cxn>
                <a:cxn ang="0">
                  <a:pos x="246" y="2"/>
                </a:cxn>
                <a:cxn ang="0">
                  <a:pos x="351" y="5"/>
                </a:cxn>
                <a:cxn ang="0">
                  <a:pos x="372" y="23"/>
                </a:cxn>
                <a:cxn ang="0">
                  <a:pos x="354" y="44"/>
                </a:cxn>
                <a:cxn ang="0">
                  <a:pos x="264" y="50"/>
                </a:cxn>
                <a:cxn ang="0">
                  <a:pos x="168" y="53"/>
                </a:cxn>
                <a:cxn ang="0">
                  <a:pos x="72" y="77"/>
                </a:cxn>
                <a:cxn ang="0">
                  <a:pos x="15" y="95"/>
                </a:cxn>
                <a:cxn ang="0">
                  <a:pos x="0" y="56"/>
                </a:cxn>
              </a:cxnLst>
              <a:rect l="0" t="0" r="r" b="b"/>
              <a:pathLst>
                <a:path w="372" h="98">
                  <a:moveTo>
                    <a:pt x="18" y="47"/>
                  </a:moveTo>
                  <a:cubicBezTo>
                    <a:pt x="60" y="36"/>
                    <a:pt x="103" y="25"/>
                    <a:pt x="141" y="17"/>
                  </a:cubicBezTo>
                  <a:cubicBezTo>
                    <a:pt x="179" y="9"/>
                    <a:pt x="211" y="4"/>
                    <a:pt x="246" y="2"/>
                  </a:cubicBezTo>
                  <a:cubicBezTo>
                    <a:pt x="281" y="0"/>
                    <a:pt x="330" y="1"/>
                    <a:pt x="351" y="5"/>
                  </a:cubicBezTo>
                  <a:cubicBezTo>
                    <a:pt x="372" y="9"/>
                    <a:pt x="372" y="17"/>
                    <a:pt x="372" y="23"/>
                  </a:cubicBezTo>
                  <a:cubicBezTo>
                    <a:pt x="372" y="29"/>
                    <a:pt x="372" y="40"/>
                    <a:pt x="354" y="44"/>
                  </a:cubicBezTo>
                  <a:cubicBezTo>
                    <a:pt x="336" y="48"/>
                    <a:pt x="295" y="49"/>
                    <a:pt x="264" y="50"/>
                  </a:cubicBezTo>
                  <a:cubicBezTo>
                    <a:pt x="233" y="51"/>
                    <a:pt x="200" y="49"/>
                    <a:pt x="168" y="53"/>
                  </a:cubicBezTo>
                  <a:cubicBezTo>
                    <a:pt x="136" y="57"/>
                    <a:pt x="98" y="70"/>
                    <a:pt x="72" y="77"/>
                  </a:cubicBezTo>
                  <a:cubicBezTo>
                    <a:pt x="46" y="84"/>
                    <a:pt x="27" y="98"/>
                    <a:pt x="15" y="95"/>
                  </a:cubicBezTo>
                  <a:cubicBezTo>
                    <a:pt x="3" y="92"/>
                    <a:pt x="1" y="74"/>
                    <a:pt x="0" y="56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7" name="Freeform 19"/>
            <p:cNvSpPr>
              <a:spLocks/>
            </p:cNvSpPr>
            <p:nvPr userDrawn="1"/>
          </p:nvSpPr>
          <p:spPr bwMode="auto">
            <a:xfrm>
              <a:off x="3618" y="308"/>
              <a:ext cx="318" cy="158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12" y="137"/>
                </a:cxn>
                <a:cxn ang="0">
                  <a:pos x="162" y="71"/>
                </a:cxn>
                <a:cxn ang="0">
                  <a:pos x="249" y="20"/>
                </a:cxn>
                <a:cxn ang="0">
                  <a:pos x="285" y="2"/>
                </a:cxn>
                <a:cxn ang="0">
                  <a:pos x="309" y="11"/>
                </a:cxn>
                <a:cxn ang="0">
                  <a:pos x="303" y="47"/>
                </a:cxn>
                <a:cxn ang="0">
                  <a:pos x="219" y="89"/>
                </a:cxn>
                <a:cxn ang="0">
                  <a:pos x="108" y="140"/>
                </a:cxn>
                <a:cxn ang="0">
                  <a:pos x="57" y="152"/>
                </a:cxn>
                <a:cxn ang="0">
                  <a:pos x="0" y="158"/>
                </a:cxn>
              </a:cxnLst>
              <a:rect l="0" t="0" r="r" b="b"/>
              <a:pathLst>
                <a:path w="318" h="158">
                  <a:moveTo>
                    <a:pt x="0" y="158"/>
                  </a:moveTo>
                  <a:lnTo>
                    <a:pt x="12" y="137"/>
                  </a:lnTo>
                  <a:cubicBezTo>
                    <a:pt x="39" y="123"/>
                    <a:pt x="122" y="90"/>
                    <a:pt x="162" y="71"/>
                  </a:cubicBezTo>
                  <a:cubicBezTo>
                    <a:pt x="202" y="52"/>
                    <a:pt x="229" y="31"/>
                    <a:pt x="249" y="20"/>
                  </a:cubicBezTo>
                  <a:cubicBezTo>
                    <a:pt x="269" y="9"/>
                    <a:pt x="275" y="4"/>
                    <a:pt x="285" y="2"/>
                  </a:cubicBezTo>
                  <a:cubicBezTo>
                    <a:pt x="295" y="0"/>
                    <a:pt x="306" y="4"/>
                    <a:pt x="309" y="11"/>
                  </a:cubicBezTo>
                  <a:cubicBezTo>
                    <a:pt x="312" y="18"/>
                    <a:pt x="318" y="34"/>
                    <a:pt x="303" y="47"/>
                  </a:cubicBezTo>
                  <a:cubicBezTo>
                    <a:pt x="288" y="60"/>
                    <a:pt x="252" y="74"/>
                    <a:pt x="219" y="89"/>
                  </a:cubicBezTo>
                  <a:cubicBezTo>
                    <a:pt x="186" y="104"/>
                    <a:pt x="135" y="130"/>
                    <a:pt x="108" y="140"/>
                  </a:cubicBezTo>
                  <a:cubicBezTo>
                    <a:pt x="81" y="150"/>
                    <a:pt x="74" y="150"/>
                    <a:pt x="57" y="152"/>
                  </a:cubicBezTo>
                  <a:cubicBezTo>
                    <a:pt x="40" y="154"/>
                    <a:pt x="23" y="154"/>
                    <a:pt x="0" y="1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8" name="Freeform 20"/>
            <p:cNvSpPr>
              <a:spLocks/>
            </p:cNvSpPr>
            <p:nvPr userDrawn="1"/>
          </p:nvSpPr>
          <p:spPr bwMode="auto">
            <a:xfrm>
              <a:off x="3413" y="291"/>
              <a:ext cx="380" cy="174"/>
            </a:xfrm>
            <a:custGeom>
              <a:avLst/>
              <a:gdLst/>
              <a:ahLst/>
              <a:cxnLst>
                <a:cxn ang="0">
                  <a:pos x="3" y="165"/>
                </a:cxn>
                <a:cxn ang="0">
                  <a:pos x="129" y="93"/>
                </a:cxn>
                <a:cxn ang="0">
                  <a:pos x="261" y="30"/>
                </a:cxn>
                <a:cxn ang="0">
                  <a:pos x="351" y="0"/>
                </a:cxn>
                <a:cxn ang="0">
                  <a:pos x="378" y="27"/>
                </a:cxn>
                <a:cxn ang="0">
                  <a:pos x="336" y="51"/>
                </a:cxn>
                <a:cxn ang="0">
                  <a:pos x="291" y="60"/>
                </a:cxn>
                <a:cxn ang="0">
                  <a:pos x="240" y="75"/>
                </a:cxn>
                <a:cxn ang="0">
                  <a:pos x="189" y="120"/>
                </a:cxn>
                <a:cxn ang="0">
                  <a:pos x="102" y="174"/>
                </a:cxn>
                <a:cxn ang="0">
                  <a:pos x="0" y="162"/>
                </a:cxn>
              </a:cxnLst>
              <a:rect l="0" t="0" r="r" b="b"/>
              <a:pathLst>
                <a:path w="380" h="174">
                  <a:moveTo>
                    <a:pt x="3" y="165"/>
                  </a:moveTo>
                  <a:cubicBezTo>
                    <a:pt x="24" y="153"/>
                    <a:pt x="86" y="115"/>
                    <a:pt x="129" y="93"/>
                  </a:cubicBezTo>
                  <a:cubicBezTo>
                    <a:pt x="172" y="71"/>
                    <a:pt x="224" y="45"/>
                    <a:pt x="261" y="30"/>
                  </a:cubicBezTo>
                  <a:cubicBezTo>
                    <a:pt x="298" y="15"/>
                    <a:pt x="332" y="0"/>
                    <a:pt x="351" y="0"/>
                  </a:cubicBezTo>
                  <a:cubicBezTo>
                    <a:pt x="370" y="0"/>
                    <a:pt x="380" y="19"/>
                    <a:pt x="378" y="27"/>
                  </a:cubicBezTo>
                  <a:cubicBezTo>
                    <a:pt x="376" y="35"/>
                    <a:pt x="350" y="46"/>
                    <a:pt x="336" y="51"/>
                  </a:cubicBezTo>
                  <a:cubicBezTo>
                    <a:pt x="322" y="56"/>
                    <a:pt x="307" y="56"/>
                    <a:pt x="291" y="60"/>
                  </a:cubicBezTo>
                  <a:cubicBezTo>
                    <a:pt x="275" y="64"/>
                    <a:pt x="257" y="65"/>
                    <a:pt x="240" y="75"/>
                  </a:cubicBezTo>
                  <a:cubicBezTo>
                    <a:pt x="223" y="85"/>
                    <a:pt x="212" y="104"/>
                    <a:pt x="189" y="120"/>
                  </a:cubicBezTo>
                  <a:cubicBezTo>
                    <a:pt x="166" y="136"/>
                    <a:pt x="133" y="167"/>
                    <a:pt x="102" y="174"/>
                  </a:cubicBez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9" name="Freeform 21"/>
            <p:cNvSpPr>
              <a:spLocks/>
            </p:cNvSpPr>
            <p:nvPr userDrawn="1"/>
          </p:nvSpPr>
          <p:spPr bwMode="auto">
            <a:xfrm>
              <a:off x="4178" y="187"/>
              <a:ext cx="523" cy="69"/>
            </a:xfrm>
            <a:custGeom>
              <a:avLst/>
              <a:gdLst/>
              <a:ahLst/>
              <a:cxnLst>
                <a:cxn ang="0">
                  <a:pos x="84" y="11"/>
                </a:cxn>
                <a:cxn ang="0">
                  <a:pos x="27" y="5"/>
                </a:cxn>
                <a:cxn ang="0">
                  <a:pos x="9" y="35"/>
                </a:cxn>
                <a:cxn ang="0">
                  <a:pos x="81" y="56"/>
                </a:cxn>
                <a:cxn ang="0">
                  <a:pos x="255" y="68"/>
                </a:cxn>
                <a:cxn ang="0">
                  <a:pos x="432" y="50"/>
                </a:cxn>
                <a:cxn ang="0">
                  <a:pos x="513" y="5"/>
                </a:cxn>
                <a:cxn ang="0">
                  <a:pos x="372" y="20"/>
                </a:cxn>
                <a:cxn ang="0">
                  <a:pos x="141" y="14"/>
                </a:cxn>
                <a:cxn ang="0">
                  <a:pos x="84" y="11"/>
                </a:cxn>
              </a:cxnLst>
              <a:rect l="0" t="0" r="r" b="b"/>
              <a:pathLst>
                <a:path w="523" h="69">
                  <a:moveTo>
                    <a:pt x="84" y="11"/>
                  </a:moveTo>
                  <a:cubicBezTo>
                    <a:pt x="65" y="9"/>
                    <a:pt x="40" y="1"/>
                    <a:pt x="27" y="5"/>
                  </a:cubicBezTo>
                  <a:cubicBezTo>
                    <a:pt x="14" y="9"/>
                    <a:pt x="0" y="27"/>
                    <a:pt x="9" y="35"/>
                  </a:cubicBezTo>
                  <a:cubicBezTo>
                    <a:pt x="18" y="43"/>
                    <a:pt x="40" y="51"/>
                    <a:pt x="81" y="56"/>
                  </a:cubicBezTo>
                  <a:cubicBezTo>
                    <a:pt x="122" y="61"/>
                    <a:pt x="197" y="69"/>
                    <a:pt x="255" y="68"/>
                  </a:cubicBezTo>
                  <a:cubicBezTo>
                    <a:pt x="313" y="67"/>
                    <a:pt x="389" y="60"/>
                    <a:pt x="432" y="50"/>
                  </a:cubicBezTo>
                  <a:cubicBezTo>
                    <a:pt x="475" y="40"/>
                    <a:pt x="523" y="10"/>
                    <a:pt x="513" y="5"/>
                  </a:cubicBezTo>
                  <a:cubicBezTo>
                    <a:pt x="503" y="0"/>
                    <a:pt x="434" y="19"/>
                    <a:pt x="372" y="20"/>
                  </a:cubicBezTo>
                  <a:cubicBezTo>
                    <a:pt x="310" y="21"/>
                    <a:pt x="189" y="15"/>
                    <a:pt x="141" y="14"/>
                  </a:cubicBezTo>
                  <a:cubicBezTo>
                    <a:pt x="93" y="13"/>
                    <a:pt x="103" y="13"/>
                    <a:pt x="84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0" name="Freeform 22"/>
            <p:cNvSpPr>
              <a:spLocks/>
            </p:cNvSpPr>
            <p:nvPr userDrawn="1"/>
          </p:nvSpPr>
          <p:spPr bwMode="auto">
            <a:xfrm>
              <a:off x="4689" y="186"/>
              <a:ext cx="537" cy="120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188" y="3"/>
                </a:cxn>
                <a:cxn ang="0">
                  <a:pos x="323" y="27"/>
                </a:cxn>
                <a:cxn ang="0">
                  <a:pos x="464" y="69"/>
                </a:cxn>
                <a:cxn ang="0">
                  <a:pos x="521" y="90"/>
                </a:cxn>
                <a:cxn ang="0">
                  <a:pos x="533" y="105"/>
                </a:cxn>
                <a:cxn ang="0">
                  <a:pos x="497" y="120"/>
                </a:cxn>
                <a:cxn ang="0">
                  <a:pos x="452" y="108"/>
                </a:cxn>
                <a:cxn ang="0">
                  <a:pos x="350" y="72"/>
                </a:cxn>
                <a:cxn ang="0">
                  <a:pos x="158" y="39"/>
                </a:cxn>
                <a:cxn ang="0">
                  <a:pos x="50" y="39"/>
                </a:cxn>
                <a:cxn ang="0">
                  <a:pos x="23" y="6"/>
                </a:cxn>
              </a:cxnLst>
              <a:rect l="0" t="0" r="r" b="b"/>
              <a:pathLst>
                <a:path w="537" h="120">
                  <a:moveTo>
                    <a:pt x="23" y="6"/>
                  </a:moveTo>
                  <a:cubicBezTo>
                    <a:pt x="46" y="0"/>
                    <a:pt x="138" y="0"/>
                    <a:pt x="188" y="3"/>
                  </a:cubicBezTo>
                  <a:cubicBezTo>
                    <a:pt x="238" y="6"/>
                    <a:pt x="277" y="16"/>
                    <a:pt x="323" y="27"/>
                  </a:cubicBezTo>
                  <a:cubicBezTo>
                    <a:pt x="369" y="38"/>
                    <a:pt x="431" y="59"/>
                    <a:pt x="464" y="69"/>
                  </a:cubicBezTo>
                  <a:cubicBezTo>
                    <a:pt x="497" y="79"/>
                    <a:pt x="509" y="84"/>
                    <a:pt x="521" y="90"/>
                  </a:cubicBezTo>
                  <a:cubicBezTo>
                    <a:pt x="533" y="96"/>
                    <a:pt x="537" y="100"/>
                    <a:pt x="533" y="105"/>
                  </a:cubicBezTo>
                  <a:cubicBezTo>
                    <a:pt x="529" y="110"/>
                    <a:pt x="510" y="120"/>
                    <a:pt x="497" y="120"/>
                  </a:cubicBezTo>
                  <a:cubicBezTo>
                    <a:pt x="484" y="120"/>
                    <a:pt x="476" y="116"/>
                    <a:pt x="452" y="108"/>
                  </a:cubicBezTo>
                  <a:cubicBezTo>
                    <a:pt x="428" y="100"/>
                    <a:pt x="399" y="84"/>
                    <a:pt x="350" y="72"/>
                  </a:cubicBezTo>
                  <a:cubicBezTo>
                    <a:pt x="301" y="60"/>
                    <a:pt x="208" y="45"/>
                    <a:pt x="158" y="39"/>
                  </a:cubicBezTo>
                  <a:cubicBezTo>
                    <a:pt x="108" y="33"/>
                    <a:pt x="72" y="43"/>
                    <a:pt x="50" y="39"/>
                  </a:cubicBezTo>
                  <a:cubicBezTo>
                    <a:pt x="28" y="35"/>
                    <a:pt x="0" y="12"/>
                    <a:pt x="23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1" name="Freeform 23"/>
            <p:cNvSpPr>
              <a:spLocks/>
            </p:cNvSpPr>
            <p:nvPr userDrawn="1"/>
          </p:nvSpPr>
          <p:spPr bwMode="auto">
            <a:xfrm>
              <a:off x="4968" y="312"/>
              <a:ext cx="800" cy="143"/>
            </a:xfrm>
            <a:custGeom>
              <a:avLst/>
              <a:gdLst/>
              <a:ahLst/>
              <a:cxnLst>
                <a:cxn ang="0">
                  <a:pos x="800" y="24"/>
                </a:cxn>
                <a:cxn ang="0">
                  <a:pos x="782" y="15"/>
                </a:cxn>
                <a:cxn ang="0">
                  <a:pos x="659" y="63"/>
                </a:cxn>
                <a:cxn ang="0">
                  <a:pos x="500" y="84"/>
                </a:cxn>
                <a:cxn ang="0">
                  <a:pos x="326" y="69"/>
                </a:cxn>
                <a:cxn ang="0">
                  <a:pos x="98" y="21"/>
                </a:cxn>
                <a:cxn ang="0">
                  <a:pos x="11" y="6"/>
                </a:cxn>
                <a:cxn ang="0">
                  <a:pos x="32" y="60"/>
                </a:cxn>
                <a:cxn ang="0">
                  <a:pos x="155" y="96"/>
                </a:cxn>
                <a:cxn ang="0">
                  <a:pos x="410" y="138"/>
                </a:cxn>
                <a:cxn ang="0">
                  <a:pos x="596" y="129"/>
                </a:cxn>
                <a:cxn ang="0">
                  <a:pos x="737" y="90"/>
                </a:cxn>
                <a:cxn ang="0">
                  <a:pos x="788" y="69"/>
                </a:cxn>
                <a:cxn ang="0">
                  <a:pos x="800" y="24"/>
                </a:cxn>
              </a:cxnLst>
              <a:rect l="0" t="0" r="r" b="b"/>
              <a:pathLst>
                <a:path w="800" h="143">
                  <a:moveTo>
                    <a:pt x="800" y="24"/>
                  </a:moveTo>
                  <a:lnTo>
                    <a:pt x="782" y="15"/>
                  </a:lnTo>
                  <a:cubicBezTo>
                    <a:pt x="759" y="21"/>
                    <a:pt x="706" y="51"/>
                    <a:pt x="659" y="63"/>
                  </a:cubicBezTo>
                  <a:cubicBezTo>
                    <a:pt x="612" y="75"/>
                    <a:pt x="555" y="83"/>
                    <a:pt x="500" y="84"/>
                  </a:cubicBezTo>
                  <a:cubicBezTo>
                    <a:pt x="445" y="85"/>
                    <a:pt x="393" y="79"/>
                    <a:pt x="326" y="69"/>
                  </a:cubicBezTo>
                  <a:cubicBezTo>
                    <a:pt x="259" y="59"/>
                    <a:pt x="150" y="31"/>
                    <a:pt x="98" y="21"/>
                  </a:cubicBezTo>
                  <a:cubicBezTo>
                    <a:pt x="46" y="11"/>
                    <a:pt x="22" y="0"/>
                    <a:pt x="11" y="6"/>
                  </a:cubicBezTo>
                  <a:cubicBezTo>
                    <a:pt x="0" y="12"/>
                    <a:pt x="8" y="45"/>
                    <a:pt x="32" y="60"/>
                  </a:cubicBezTo>
                  <a:cubicBezTo>
                    <a:pt x="56" y="75"/>
                    <a:pt x="92" y="83"/>
                    <a:pt x="155" y="96"/>
                  </a:cubicBezTo>
                  <a:cubicBezTo>
                    <a:pt x="218" y="109"/>
                    <a:pt x="337" y="133"/>
                    <a:pt x="410" y="138"/>
                  </a:cubicBezTo>
                  <a:cubicBezTo>
                    <a:pt x="483" y="143"/>
                    <a:pt x="542" y="137"/>
                    <a:pt x="596" y="129"/>
                  </a:cubicBezTo>
                  <a:cubicBezTo>
                    <a:pt x="650" y="121"/>
                    <a:pt x="705" y="100"/>
                    <a:pt x="737" y="90"/>
                  </a:cubicBezTo>
                  <a:cubicBezTo>
                    <a:pt x="769" y="80"/>
                    <a:pt x="780" y="80"/>
                    <a:pt x="788" y="69"/>
                  </a:cubicBezTo>
                  <a:cubicBezTo>
                    <a:pt x="796" y="58"/>
                    <a:pt x="792" y="39"/>
                    <a:pt x="800" y="2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2" name="Freeform 24"/>
            <p:cNvSpPr>
              <a:spLocks/>
            </p:cNvSpPr>
            <p:nvPr userDrawn="1"/>
          </p:nvSpPr>
          <p:spPr bwMode="auto">
            <a:xfrm>
              <a:off x="5318" y="240"/>
              <a:ext cx="402" cy="115"/>
            </a:xfrm>
            <a:custGeom>
              <a:avLst/>
              <a:gdLst/>
              <a:ahLst/>
              <a:cxnLst>
                <a:cxn ang="0">
                  <a:pos x="402" y="0"/>
                </a:cxn>
                <a:cxn ang="0">
                  <a:pos x="384" y="12"/>
                </a:cxn>
                <a:cxn ang="0">
                  <a:pos x="276" y="51"/>
                </a:cxn>
                <a:cxn ang="0">
                  <a:pos x="165" y="66"/>
                </a:cxn>
                <a:cxn ang="0">
                  <a:pos x="51" y="57"/>
                </a:cxn>
                <a:cxn ang="0">
                  <a:pos x="15" y="54"/>
                </a:cxn>
                <a:cxn ang="0">
                  <a:pos x="3" y="69"/>
                </a:cxn>
                <a:cxn ang="0">
                  <a:pos x="9" y="93"/>
                </a:cxn>
                <a:cxn ang="0">
                  <a:pos x="54" y="102"/>
                </a:cxn>
                <a:cxn ang="0">
                  <a:pos x="198" y="111"/>
                </a:cxn>
                <a:cxn ang="0">
                  <a:pos x="336" y="75"/>
                </a:cxn>
                <a:cxn ang="0">
                  <a:pos x="375" y="54"/>
                </a:cxn>
                <a:cxn ang="0">
                  <a:pos x="402" y="0"/>
                </a:cxn>
              </a:cxnLst>
              <a:rect l="0" t="0" r="r" b="b"/>
              <a:pathLst>
                <a:path w="402" h="115">
                  <a:moveTo>
                    <a:pt x="402" y="0"/>
                  </a:moveTo>
                  <a:lnTo>
                    <a:pt x="384" y="12"/>
                  </a:lnTo>
                  <a:cubicBezTo>
                    <a:pt x="363" y="20"/>
                    <a:pt x="312" y="42"/>
                    <a:pt x="276" y="51"/>
                  </a:cubicBezTo>
                  <a:cubicBezTo>
                    <a:pt x="240" y="60"/>
                    <a:pt x="202" y="65"/>
                    <a:pt x="165" y="66"/>
                  </a:cubicBezTo>
                  <a:cubicBezTo>
                    <a:pt x="128" y="67"/>
                    <a:pt x="76" y="59"/>
                    <a:pt x="51" y="57"/>
                  </a:cubicBezTo>
                  <a:cubicBezTo>
                    <a:pt x="26" y="55"/>
                    <a:pt x="23" y="52"/>
                    <a:pt x="15" y="54"/>
                  </a:cubicBezTo>
                  <a:cubicBezTo>
                    <a:pt x="7" y="56"/>
                    <a:pt x="4" y="63"/>
                    <a:pt x="3" y="69"/>
                  </a:cubicBezTo>
                  <a:cubicBezTo>
                    <a:pt x="2" y="75"/>
                    <a:pt x="0" y="88"/>
                    <a:pt x="9" y="93"/>
                  </a:cubicBezTo>
                  <a:cubicBezTo>
                    <a:pt x="18" y="98"/>
                    <a:pt x="22" y="99"/>
                    <a:pt x="54" y="102"/>
                  </a:cubicBezTo>
                  <a:cubicBezTo>
                    <a:pt x="86" y="105"/>
                    <a:pt x="151" y="115"/>
                    <a:pt x="198" y="111"/>
                  </a:cubicBezTo>
                  <a:cubicBezTo>
                    <a:pt x="245" y="107"/>
                    <a:pt x="307" y="84"/>
                    <a:pt x="336" y="75"/>
                  </a:cubicBezTo>
                  <a:cubicBezTo>
                    <a:pt x="365" y="66"/>
                    <a:pt x="365" y="65"/>
                    <a:pt x="375" y="54"/>
                  </a:cubicBezTo>
                  <a:cubicBezTo>
                    <a:pt x="385" y="43"/>
                    <a:pt x="392" y="26"/>
                    <a:pt x="40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8633" name="Group 25"/>
          <p:cNvGrpSpPr>
            <a:grpSpLocks/>
          </p:cNvGrpSpPr>
          <p:nvPr/>
        </p:nvGrpSpPr>
        <p:grpSpPr bwMode="auto">
          <a:xfrm>
            <a:off x="0" y="6180138"/>
            <a:ext cx="9169400" cy="138112"/>
            <a:chOff x="0" y="4032"/>
            <a:chExt cx="5776" cy="87"/>
          </a:xfrm>
        </p:grpSpPr>
        <p:sp>
          <p:nvSpPr>
            <p:cNvPr id="68634" name="Freeform 26"/>
            <p:cNvSpPr>
              <a:spLocks/>
            </p:cNvSpPr>
            <p:nvPr userDrawn="1"/>
          </p:nvSpPr>
          <p:spPr bwMode="auto">
            <a:xfrm>
              <a:off x="4041" y="4047"/>
              <a:ext cx="1735" cy="72"/>
            </a:xfrm>
            <a:custGeom>
              <a:avLst/>
              <a:gdLst/>
              <a:ahLst/>
              <a:cxnLst>
                <a:cxn ang="0">
                  <a:pos x="165" y="6"/>
                </a:cxn>
                <a:cxn ang="0">
                  <a:pos x="450" y="3"/>
                </a:cxn>
                <a:cxn ang="0">
                  <a:pos x="714" y="12"/>
                </a:cxn>
                <a:cxn ang="0">
                  <a:pos x="957" y="24"/>
                </a:cxn>
                <a:cxn ang="0">
                  <a:pos x="1173" y="24"/>
                </a:cxn>
                <a:cxn ang="0">
                  <a:pos x="1473" y="15"/>
                </a:cxn>
                <a:cxn ang="0">
                  <a:pos x="1617" y="0"/>
                </a:cxn>
                <a:cxn ang="0">
                  <a:pos x="1719" y="15"/>
                </a:cxn>
                <a:cxn ang="0">
                  <a:pos x="1716" y="66"/>
                </a:cxn>
                <a:cxn ang="0">
                  <a:pos x="1632" y="51"/>
                </a:cxn>
                <a:cxn ang="0">
                  <a:pos x="1407" y="51"/>
                </a:cxn>
                <a:cxn ang="0">
                  <a:pos x="1191" y="48"/>
                </a:cxn>
                <a:cxn ang="0">
                  <a:pos x="870" y="60"/>
                </a:cxn>
                <a:cxn ang="0">
                  <a:pos x="492" y="48"/>
                </a:cxn>
                <a:cxn ang="0">
                  <a:pos x="291" y="27"/>
                </a:cxn>
                <a:cxn ang="0">
                  <a:pos x="21" y="36"/>
                </a:cxn>
                <a:cxn ang="0">
                  <a:pos x="165" y="6"/>
                </a:cxn>
              </a:cxnLst>
              <a:rect l="0" t="0" r="r" b="b"/>
              <a:pathLst>
                <a:path w="1735" h="72">
                  <a:moveTo>
                    <a:pt x="165" y="6"/>
                  </a:moveTo>
                  <a:cubicBezTo>
                    <a:pt x="236" y="1"/>
                    <a:pt x="359" y="2"/>
                    <a:pt x="450" y="3"/>
                  </a:cubicBezTo>
                  <a:cubicBezTo>
                    <a:pt x="541" y="4"/>
                    <a:pt x="630" y="9"/>
                    <a:pt x="714" y="12"/>
                  </a:cubicBezTo>
                  <a:cubicBezTo>
                    <a:pt x="798" y="15"/>
                    <a:pt x="881" y="22"/>
                    <a:pt x="957" y="24"/>
                  </a:cubicBezTo>
                  <a:cubicBezTo>
                    <a:pt x="1033" y="26"/>
                    <a:pt x="1087" y="25"/>
                    <a:pt x="1173" y="24"/>
                  </a:cubicBezTo>
                  <a:cubicBezTo>
                    <a:pt x="1259" y="23"/>
                    <a:pt x="1399" y="19"/>
                    <a:pt x="1473" y="15"/>
                  </a:cubicBezTo>
                  <a:cubicBezTo>
                    <a:pt x="1547" y="11"/>
                    <a:pt x="1576" y="0"/>
                    <a:pt x="1617" y="0"/>
                  </a:cubicBezTo>
                  <a:cubicBezTo>
                    <a:pt x="1658" y="0"/>
                    <a:pt x="1703" y="4"/>
                    <a:pt x="1719" y="15"/>
                  </a:cubicBezTo>
                  <a:cubicBezTo>
                    <a:pt x="1735" y="26"/>
                    <a:pt x="1730" y="60"/>
                    <a:pt x="1716" y="66"/>
                  </a:cubicBezTo>
                  <a:cubicBezTo>
                    <a:pt x="1702" y="72"/>
                    <a:pt x="1683" y="53"/>
                    <a:pt x="1632" y="51"/>
                  </a:cubicBezTo>
                  <a:cubicBezTo>
                    <a:pt x="1581" y="49"/>
                    <a:pt x="1480" y="51"/>
                    <a:pt x="1407" y="51"/>
                  </a:cubicBezTo>
                  <a:cubicBezTo>
                    <a:pt x="1334" y="51"/>
                    <a:pt x="1280" y="47"/>
                    <a:pt x="1191" y="48"/>
                  </a:cubicBezTo>
                  <a:cubicBezTo>
                    <a:pt x="1102" y="49"/>
                    <a:pt x="986" y="60"/>
                    <a:pt x="870" y="60"/>
                  </a:cubicBezTo>
                  <a:cubicBezTo>
                    <a:pt x="754" y="60"/>
                    <a:pt x="588" y="53"/>
                    <a:pt x="492" y="48"/>
                  </a:cubicBezTo>
                  <a:cubicBezTo>
                    <a:pt x="396" y="43"/>
                    <a:pt x="369" y="29"/>
                    <a:pt x="291" y="27"/>
                  </a:cubicBezTo>
                  <a:cubicBezTo>
                    <a:pt x="213" y="25"/>
                    <a:pt x="42" y="39"/>
                    <a:pt x="21" y="36"/>
                  </a:cubicBezTo>
                  <a:cubicBezTo>
                    <a:pt x="0" y="33"/>
                    <a:pt x="94" y="11"/>
                    <a:pt x="165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5" name="Freeform 27"/>
            <p:cNvSpPr>
              <a:spLocks/>
            </p:cNvSpPr>
            <p:nvPr userDrawn="1"/>
          </p:nvSpPr>
          <p:spPr bwMode="auto">
            <a:xfrm>
              <a:off x="1727" y="4038"/>
              <a:ext cx="2655" cy="60"/>
            </a:xfrm>
            <a:custGeom>
              <a:avLst/>
              <a:gdLst/>
              <a:ahLst/>
              <a:cxnLst>
                <a:cxn ang="0">
                  <a:pos x="2641" y="6"/>
                </a:cxn>
                <a:cxn ang="0">
                  <a:pos x="2620" y="30"/>
                </a:cxn>
                <a:cxn ang="0">
                  <a:pos x="2368" y="45"/>
                </a:cxn>
                <a:cxn ang="0">
                  <a:pos x="2023" y="60"/>
                </a:cxn>
                <a:cxn ang="0">
                  <a:pos x="1786" y="48"/>
                </a:cxn>
                <a:cxn ang="0">
                  <a:pos x="1525" y="36"/>
                </a:cxn>
                <a:cxn ang="0">
                  <a:pos x="1195" y="45"/>
                </a:cxn>
                <a:cxn ang="0">
                  <a:pos x="817" y="39"/>
                </a:cxn>
                <a:cxn ang="0">
                  <a:pos x="499" y="27"/>
                </a:cxn>
                <a:cxn ang="0">
                  <a:pos x="136" y="39"/>
                </a:cxn>
                <a:cxn ang="0">
                  <a:pos x="10" y="33"/>
                </a:cxn>
                <a:cxn ang="0">
                  <a:pos x="76" y="24"/>
                </a:cxn>
                <a:cxn ang="0">
                  <a:pos x="310" y="18"/>
                </a:cxn>
                <a:cxn ang="0">
                  <a:pos x="544" y="0"/>
                </a:cxn>
                <a:cxn ang="0">
                  <a:pos x="853" y="21"/>
                </a:cxn>
                <a:cxn ang="0">
                  <a:pos x="1114" y="21"/>
                </a:cxn>
                <a:cxn ang="0">
                  <a:pos x="1399" y="3"/>
                </a:cxn>
                <a:cxn ang="0">
                  <a:pos x="1588" y="9"/>
                </a:cxn>
                <a:cxn ang="0">
                  <a:pos x="1807" y="21"/>
                </a:cxn>
                <a:cxn ang="0">
                  <a:pos x="2035" y="12"/>
                </a:cxn>
                <a:cxn ang="0">
                  <a:pos x="2290" y="18"/>
                </a:cxn>
                <a:cxn ang="0">
                  <a:pos x="2596" y="3"/>
                </a:cxn>
                <a:cxn ang="0">
                  <a:pos x="2641" y="6"/>
                </a:cxn>
              </a:cxnLst>
              <a:rect l="0" t="0" r="r" b="b"/>
              <a:pathLst>
                <a:path w="2655" h="60">
                  <a:moveTo>
                    <a:pt x="2641" y="6"/>
                  </a:moveTo>
                  <a:lnTo>
                    <a:pt x="2620" y="30"/>
                  </a:lnTo>
                  <a:cubicBezTo>
                    <a:pt x="2575" y="36"/>
                    <a:pt x="2467" y="40"/>
                    <a:pt x="2368" y="45"/>
                  </a:cubicBezTo>
                  <a:cubicBezTo>
                    <a:pt x="2269" y="50"/>
                    <a:pt x="2120" y="60"/>
                    <a:pt x="2023" y="60"/>
                  </a:cubicBezTo>
                  <a:cubicBezTo>
                    <a:pt x="1926" y="60"/>
                    <a:pt x="1869" y="52"/>
                    <a:pt x="1786" y="48"/>
                  </a:cubicBezTo>
                  <a:cubicBezTo>
                    <a:pt x="1703" y="44"/>
                    <a:pt x="1623" y="36"/>
                    <a:pt x="1525" y="36"/>
                  </a:cubicBezTo>
                  <a:cubicBezTo>
                    <a:pt x="1427" y="36"/>
                    <a:pt x="1313" y="44"/>
                    <a:pt x="1195" y="45"/>
                  </a:cubicBezTo>
                  <a:cubicBezTo>
                    <a:pt x="1077" y="46"/>
                    <a:pt x="933" y="42"/>
                    <a:pt x="817" y="39"/>
                  </a:cubicBezTo>
                  <a:cubicBezTo>
                    <a:pt x="701" y="36"/>
                    <a:pt x="612" y="27"/>
                    <a:pt x="499" y="27"/>
                  </a:cubicBezTo>
                  <a:cubicBezTo>
                    <a:pt x="386" y="27"/>
                    <a:pt x="217" y="38"/>
                    <a:pt x="136" y="39"/>
                  </a:cubicBezTo>
                  <a:cubicBezTo>
                    <a:pt x="55" y="40"/>
                    <a:pt x="20" y="36"/>
                    <a:pt x="10" y="33"/>
                  </a:cubicBezTo>
                  <a:cubicBezTo>
                    <a:pt x="0" y="30"/>
                    <a:pt x="26" y="27"/>
                    <a:pt x="76" y="24"/>
                  </a:cubicBezTo>
                  <a:cubicBezTo>
                    <a:pt x="126" y="21"/>
                    <a:pt x="232" y="22"/>
                    <a:pt x="310" y="18"/>
                  </a:cubicBezTo>
                  <a:cubicBezTo>
                    <a:pt x="388" y="14"/>
                    <a:pt x="454" y="0"/>
                    <a:pt x="544" y="0"/>
                  </a:cubicBezTo>
                  <a:cubicBezTo>
                    <a:pt x="634" y="0"/>
                    <a:pt x="758" y="18"/>
                    <a:pt x="853" y="21"/>
                  </a:cubicBezTo>
                  <a:cubicBezTo>
                    <a:pt x="948" y="24"/>
                    <a:pt x="1023" y="24"/>
                    <a:pt x="1114" y="21"/>
                  </a:cubicBezTo>
                  <a:cubicBezTo>
                    <a:pt x="1205" y="18"/>
                    <a:pt x="1320" y="5"/>
                    <a:pt x="1399" y="3"/>
                  </a:cubicBezTo>
                  <a:cubicBezTo>
                    <a:pt x="1478" y="1"/>
                    <a:pt x="1520" y="6"/>
                    <a:pt x="1588" y="9"/>
                  </a:cubicBezTo>
                  <a:cubicBezTo>
                    <a:pt x="1656" y="12"/>
                    <a:pt x="1733" y="21"/>
                    <a:pt x="1807" y="21"/>
                  </a:cubicBezTo>
                  <a:cubicBezTo>
                    <a:pt x="1881" y="21"/>
                    <a:pt x="1955" y="12"/>
                    <a:pt x="2035" y="12"/>
                  </a:cubicBezTo>
                  <a:cubicBezTo>
                    <a:pt x="2115" y="12"/>
                    <a:pt x="2197" y="19"/>
                    <a:pt x="2290" y="18"/>
                  </a:cubicBezTo>
                  <a:cubicBezTo>
                    <a:pt x="2383" y="17"/>
                    <a:pt x="2537" y="5"/>
                    <a:pt x="2596" y="3"/>
                  </a:cubicBezTo>
                  <a:cubicBezTo>
                    <a:pt x="2655" y="1"/>
                    <a:pt x="2651" y="3"/>
                    <a:pt x="2641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6" name="Freeform 28"/>
            <p:cNvSpPr>
              <a:spLocks/>
            </p:cNvSpPr>
            <p:nvPr userDrawn="1"/>
          </p:nvSpPr>
          <p:spPr bwMode="auto">
            <a:xfrm>
              <a:off x="0" y="4032"/>
              <a:ext cx="2041" cy="62"/>
            </a:xfrm>
            <a:custGeom>
              <a:avLst/>
              <a:gdLst/>
              <a:ahLst/>
              <a:cxnLst>
                <a:cxn ang="0">
                  <a:pos x="1893" y="39"/>
                </a:cxn>
                <a:cxn ang="0">
                  <a:pos x="1578" y="45"/>
                </a:cxn>
                <a:cxn ang="0">
                  <a:pos x="1011" y="60"/>
                </a:cxn>
                <a:cxn ang="0">
                  <a:pos x="438" y="57"/>
                </a:cxn>
                <a:cxn ang="0">
                  <a:pos x="0" y="36"/>
                </a:cxn>
                <a:cxn ang="0">
                  <a:pos x="0" y="3"/>
                </a:cxn>
                <a:cxn ang="0">
                  <a:pos x="210" y="18"/>
                </a:cxn>
                <a:cxn ang="0">
                  <a:pos x="474" y="21"/>
                </a:cxn>
                <a:cxn ang="0">
                  <a:pos x="678" y="9"/>
                </a:cxn>
                <a:cxn ang="0">
                  <a:pos x="897" y="9"/>
                </a:cxn>
                <a:cxn ang="0">
                  <a:pos x="1167" y="30"/>
                </a:cxn>
                <a:cxn ang="0">
                  <a:pos x="1500" y="24"/>
                </a:cxn>
                <a:cxn ang="0">
                  <a:pos x="1758" y="3"/>
                </a:cxn>
                <a:cxn ang="0">
                  <a:pos x="1938" y="18"/>
                </a:cxn>
                <a:cxn ang="0">
                  <a:pos x="2034" y="33"/>
                </a:cxn>
                <a:cxn ang="0">
                  <a:pos x="1893" y="39"/>
                </a:cxn>
              </a:cxnLst>
              <a:rect l="0" t="0" r="r" b="b"/>
              <a:pathLst>
                <a:path w="2041" h="62">
                  <a:moveTo>
                    <a:pt x="1893" y="39"/>
                  </a:moveTo>
                  <a:cubicBezTo>
                    <a:pt x="1817" y="41"/>
                    <a:pt x="1725" y="42"/>
                    <a:pt x="1578" y="45"/>
                  </a:cubicBezTo>
                  <a:cubicBezTo>
                    <a:pt x="1431" y="48"/>
                    <a:pt x="1201" y="58"/>
                    <a:pt x="1011" y="60"/>
                  </a:cubicBezTo>
                  <a:cubicBezTo>
                    <a:pt x="821" y="62"/>
                    <a:pt x="606" y="61"/>
                    <a:pt x="438" y="57"/>
                  </a:cubicBezTo>
                  <a:cubicBezTo>
                    <a:pt x="270" y="53"/>
                    <a:pt x="73" y="45"/>
                    <a:pt x="0" y="36"/>
                  </a:cubicBezTo>
                  <a:lnTo>
                    <a:pt x="0" y="3"/>
                  </a:lnTo>
                  <a:cubicBezTo>
                    <a:pt x="35" y="0"/>
                    <a:pt x="131" y="15"/>
                    <a:pt x="210" y="18"/>
                  </a:cubicBezTo>
                  <a:cubicBezTo>
                    <a:pt x="289" y="21"/>
                    <a:pt x="396" y="22"/>
                    <a:pt x="474" y="21"/>
                  </a:cubicBezTo>
                  <a:cubicBezTo>
                    <a:pt x="552" y="20"/>
                    <a:pt x="608" y="11"/>
                    <a:pt x="678" y="9"/>
                  </a:cubicBezTo>
                  <a:cubicBezTo>
                    <a:pt x="748" y="7"/>
                    <a:pt x="816" y="6"/>
                    <a:pt x="897" y="9"/>
                  </a:cubicBezTo>
                  <a:cubicBezTo>
                    <a:pt x="978" y="12"/>
                    <a:pt x="1067" y="28"/>
                    <a:pt x="1167" y="30"/>
                  </a:cubicBezTo>
                  <a:cubicBezTo>
                    <a:pt x="1267" y="32"/>
                    <a:pt x="1402" y="28"/>
                    <a:pt x="1500" y="24"/>
                  </a:cubicBezTo>
                  <a:cubicBezTo>
                    <a:pt x="1598" y="20"/>
                    <a:pt x="1685" y="4"/>
                    <a:pt x="1758" y="3"/>
                  </a:cubicBezTo>
                  <a:cubicBezTo>
                    <a:pt x="1831" y="2"/>
                    <a:pt x="1892" y="13"/>
                    <a:pt x="1938" y="18"/>
                  </a:cubicBezTo>
                  <a:cubicBezTo>
                    <a:pt x="1984" y="23"/>
                    <a:pt x="2041" y="30"/>
                    <a:pt x="2034" y="33"/>
                  </a:cubicBezTo>
                  <a:cubicBezTo>
                    <a:pt x="2027" y="36"/>
                    <a:pt x="1969" y="37"/>
                    <a:pt x="1893" y="3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8637" name="Rectangle 2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8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38" name="Rectangle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8639" name="Rectangle 3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5163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/>
            </a:lvl1pPr>
          </a:lstStyle>
          <a:p>
            <a:endParaRPr lang="ru-RU"/>
          </a:p>
        </p:txBody>
      </p:sp>
      <p:sp>
        <p:nvSpPr>
          <p:cNvPr id="68640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03563" y="63674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/>
            </a:lvl1pPr>
          </a:lstStyle>
          <a:p>
            <a:endParaRPr lang="ru-RU"/>
          </a:p>
        </p:txBody>
      </p:sp>
      <p:sp>
        <p:nvSpPr>
          <p:cNvPr id="68641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2563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/>
            </a:lvl1pPr>
          </a:lstStyle>
          <a:p>
            <a:fld id="{D45302A2-62D5-4C36-B14D-4F4834B6845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med">
    <p:wipe dir="d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9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slide" Target="slide2.x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8.xml"/><Relationship Id="rId7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12.xml"/><Relationship Id="rId10" Type="http://schemas.openxmlformats.org/officeDocument/2006/relationships/slide" Target="slide22.xml"/><Relationship Id="rId4" Type="http://schemas.openxmlformats.org/officeDocument/2006/relationships/slide" Target="slide9.xml"/><Relationship Id="rId9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2" y="476672"/>
            <a:ext cx="7772400" cy="438944"/>
          </a:xfrm>
        </p:spPr>
        <p:txBody>
          <a:bodyPr/>
          <a:lstStyle/>
          <a:p>
            <a:r>
              <a:rPr lang="ru-RU" dirty="0" smtClean="0"/>
              <a:t>Осанка человека</a:t>
            </a:r>
            <a:endParaRPr lang="ru-RU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060848"/>
            <a:ext cx="2361021" cy="3377648"/>
          </a:xfrm>
          <a:prstGeom prst="rect">
            <a:avLst/>
          </a:prstGeom>
          <a:noFill/>
        </p:spPr>
      </p:pic>
      <p:sp>
        <p:nvSpPr>
          <p:cNvPr id="8" name="Подзаголовок 7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рямоугольник 3"/>
          <p:cNvSpPr>
            <a:spLocks noChangeArrowheads="1"/>
          </p:cNvSpPr>
          <p:nvPr/>
        </p:nvSpPr>
        <p:spPr bwMode="auto">
          <a:xfrm>
            <a:off x="6084168" y="5733256"/>
            <a:ext cx="305983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Lucida Sans Unicode" pitchFamily="34" charset="0"/>
              </a:rPr>
              <a:t>Светлова Е.Г.</a:t>
            </a:r>
            <a:br>
              <a:rPr lang="ru-RU" sz="1400" dirty="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400" dirty="0">
                <a:solidFill>
                  <a:srgbClr val="000000"/>
                </a:solidFill>
                <a:latin typeface="Lucida Sans Unicode" pitchFamily="34" charset="0"/>
              </a:rPr>
              <a:t>преподаватель физкультуры</a:t>
            </a:r>
            <a:br>
              <a:rPr lang="ru-RU" sz="1400" dirty="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400" dirty="0">
                <a:solidFill>
                  <a:srgbClr val="000000"/>
                </a:solidFill>
                <a:latin typeface="Lucida Sans Unicode" pitchFamily="34" charset="0"/>
              </a:rPr>
              <a:t>ГБОУ гимназии №399</a:t>
            </a:r>
            <a:br>
              <a:rPr lang="ru-RU" sz="1400" dirty="0">
                <a:solidFill>
                  <a:srgbClr val="000000"/>
                </a:solidFill>
                <a:latin typeface="Lucida Sans Unicode" pitchFamily="34" charset="0"/>
              </a:rPr>
            </a:br>
            <a:r>
              <a:rPr lang="ru-RU" sz="1400" dirty="0">
                <a:solidFill>
                  <a:srgbClr val="000000"/>
                </a:solidFill>
                <a:latin typeface="Lucida Sans Unicode" pitchFamily="34" charset="0"/>
              </a:rPr>
              <a:t>СПБ</a:t>
            </a:r>
            <a:endParaRPr lang="ru-RU" sz="14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579438"/>
          </a:xfrm>
        </p:spPr>
        <p:txBody>
          <a:bodyPr/>
          <a:lstStyle/>
          <a:p>
            <a:r>
              <a:rPr lang="ru-RU" sz="3200"/>
              <a:t>Положение позвоночного столба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05000"/>
            <a:ext cx="2814638" cy="3429000"/>
          </a:xfrm>
          <a:prstGeom prst="rect">
            <a:avLst/>
          </a:prstGeom>
          <a:noFill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8613" y="1905000"/>
            <a:ext cx="3392487" cy="3810000"/>
          </a:xfrm>
          <a:prstGeom prst="rect">
            <a:avLst/>
          </a:prstGeom>
          <a:noFill/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352800" y="1143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rgbClr val="0000CC"/>
                </a:solidFill>
              </a:rPr>
              <a:t>правильное</a:t>
            </a:r>
          </a:p>
        </p:txBody>
      </p:sp>
      <p:sp>
        <p:nvSpPr>
          <p:cNvPr id="10250" name="Line 10">
            <a:hlinkClick r:id="rId4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3"/>
            <a:ext cx="7772400" cy="579437"/>
          </a:xfrm>
        </p:spPr>
        <p:txBody>
          <a:bodyPr/>
          <a:lstStyle/>
          <a:p>
            <a:r>
              <a:rPr lang="ru-RU" sz="3200"/>
              <a:t>Положение позвоночного столба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066800"/>
            <a:ext cx="5791200" cy="5105400"/>
          </a:xfrm>
          <a:prstGeom prst="rect">
            <a:avLst/>
          </a:prstGeom>
          <a:noFill/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810000" y="6858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rgbClr val="FF0000"/>
                </a:solidFill>
              </a:rPr>
              <a:t>неправильное</a:t>
            </a:r>
          </a:p>
        </p:txBody>
      </p:sp>
      <p:sp>
        <p:nvSpPr>
          <p:cNvPr id="11272" name="Line 8">
            <a:hlinkClick r:id="rId3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219200"/>
            <a:ext cx="7315200" cy="457200"/>
          </a:xfrm>
        </p:spPr>
        <p:txBody>
          <a:bodyPr/>
          <a:lstStyle/>
          <a:p>
            <a:r>
              <a:rPr lang="ru-RU" sz="2400"/>
              <a:t>При поднятии тяжести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133600" y="152400"/>
            <a:ext cx="510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3200">
                <a:solidFill>
                  <a:schemeClr val="tx2"/>
                </a:solidFill>
              </a:rPr>
              <a:t>Нагрузка  на позвоночник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 l="57895"/>
          <a:stretch>
            <a:fillRect/>
          </a:stretch>
        </p:blipFill>
        <p:spPr bwMode="auto">
          <a:xfrm>
            <a:off x="5334000" y="2895600"/>
            <a:ext cx="1828800" cy="2428875"/>
          </a:xfrm>
          <a:prstGeom prst="rect">
            <a:avLst/>
          </a:prstGeom>
          <a:noFill/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828800" y="27432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ru-RU"/>
          </a:p>
        </p:txBody>
      </p:sp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1295400" y="2819400"/>
          <a:ext cx="1838325" cy="235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Точечный рисунок" r:id="rId4" imgW="1838095" imgH="2352381" progId="PBrush">
                  <p:embed/>
                </p:oleObj>
              </mc:Choice>
              <mc:Fallback>
                <p:oleObj name="Точечный рисунок" r:id="rId4" imgW="1838095" imgH="2352381" progId="PBrush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819400"/>
                        <a:ext cx="1838325" cy="235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447800" y="20574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ru-RU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990600" y="1981200"/>
            <a:ext cx="1981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спина согнутая (неправильно)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4953000" y="2057400"/>
            <a:ext cx="289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спина прямая (правильно)</a:t>
            </a:r>
          </a:p>
        </p:txBody>
      </p:sp>
      <p:sp>
        <p:nvSpPr>
          <p:cNvPr id="12302" name="Line 14">
            <a:hlinkClick r:id="rId6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ntr" presetSubtype="5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5" grpId="0" autoUpdateAnimBg="0"/>
      <p:bldP spid="12297" grpId="0" autoUpdateAnimBg="0"/>
      <p:bldP spid="12300" grpId="0" autoUpdateAnimBg="0"/>
      <p:bldP spid="1230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543800" cy="533400"/>
          </a:xfrm>
        </p:spPr>
        <p:txBody>
          <a:bodyPr/>
          <a:lstStyle/>
          <a:p>
            <a:r>
              <a:rPr lang="ru-RU" sz="3200"/>
              <a:t>  Меры профилактики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47800" y="685800"/>
            <a:ext cx="67056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3200">
                <a:solidFill>
                  <a:srgbClr val="0000CC"/>
                </a:solidFill>
              </a:rPr>
              <a:t>Для предупреждения нарушений осанки соблюдать следующие профилактические меры: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914400" y="2514600"/>
            <a:ext cx="72390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chemeClr val="tx2"/>
                </a:solidFill>
              </a:rPr>
              <a:t>1.При выполнении письменных и устных уроков опираться о спинку стула спиной.Стараться сидеть прямо, не наклоняя вперед голову или верхнюю часть туловища,чтобы не напрягать мышцы.</a:t>
            </a:r>
          </a:p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chemeClr val="tx2"/>
                </a:solidFill>
              </a:rPr>
              <a:t>2.При длительной работе сидя необходимо чаще менять позу,вставать и прохаживаться по комнате, устраивать физкультминутки.</a:t>
            </a:r>
          </a:p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chemeClr val="tx2"/>
                </a:solidFill>
              </a:rPr>
              <a:t>3.Не садиться перед телевизором в слишком мягком кресле или диване. Сиденье должно быть на высоте полуметра от пола.</a:t>
            </a:r>
          </a:p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chemeClr val="tx2"/>
                </a:solidFill>
              </a:rPr>
              <a:t>4.Перемещая тяжёлые вещи на значительное расстояние, лучше носить их на спине,например в рюкзаке, а не в руках или в сумке через плечо.</a:t>
            </a:r>
          </a:p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chemeClr val="tx2"/>
                </a:solidFill>
              </a:rPr>
              <a:t>5. Поднимая что-то тяжелое, необходимо сгибать ноги, а не спину.</a:t>
            </a:r>
          </a:p>
        </p:txBody>
      </p:sp>
      <p:sp>
        <p:nvSpPr>
          <p:cNvPr id="13318" name="Line 6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  <p:bldP spid="1331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33400"/>
          </a:xfrm>
        </p:spPr>
        <p:txBody>
          <a:bodyPr/>
          <a:lstStyle/>
          <a:p>
            <a:r>
              <a:rPr lang="ru-RU" sz="3600"/>
              <a:t>Коррекция осанки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" y="914400"/>
            <a:ext cx="86868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000">
                <a:solidFill>
                  <a:srgbClr val="0000CC"/>
                </a:solidFill>
                <a:cs typeface="Times New Roman" pitchFamily="18" charset="0"/>
              </a:rPr>
              <a:t>Физические упражнения способствуют нормализации осанки.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 Однако эффект можно ожидать только при систематическом и продолжительном их выполнении.</a:t>
            </a:r>
          </a:p>
          <a:p>
            <a:pPr algn="ctr"/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Коррекция осанки, достигнутая с помощью упражнений, может дать стойкий эффект лишь при одновременном формировании </a:t>
            </a:r>
            <a:r>
              <a:rPr kumimoji="0" lang="ru-RU" sz="2000">
                <a:solidFill>
                  <a:srgbClr val="0000CC"/>
                </a:solidFill>
                <a:cs typeface="Times New Roman" pitchFamily="18" charset="0"/>
              </a:rPr>
              <a:t>"навыка правильной осанки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 (на основе мышечно-</a:t>
            </a:r>
            <a:r>
              <a:rPr kumimoji="0" lang="ru-RU" sz="2000">
                <a:solidFill>
                  <a:schemeClr val="tx2"/>
                </a:solidFill>
              </a:rPr>
              <a:t>су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ставного чувства), позволяющего ощущать положение определенных частей тела.</a:t>
            </a:r>
          </a:p>
          <a:p>
            <a:pPr algn="ctr"/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После объяснений о правильной осанке и показа «идеальной» осанки приступают к выработке соответствующих ей </a:t>
            </a:r>
            <a:r>
              <a:rPr kumimoji="0" lang="ru-RU" sz="2000">
                <a:solidFill>
                  <a:srgbClr val="0000CC"/>
                </a:solidFill>
                <a:cs typeface="Times New Roman" pitchFamily="18" charset="0"/>
              </a:rPr>
              <a:t>мышечно-суставных ощущений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. Используют: тренировку перед зеркалом (зрительный самоконтроль); взаимоконтроль занимающихся; принятие правильной осанки и исправление дефектов у стены, когда к мышечно-суставным ощущениям прибавляются тактильные при соприкосновении со стеной; исправление дефектов осанки по указанию учителя физкультуры (например: «Галя, разверни плечи!», «Сергей, не сутулься!» и т. п.).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15364" name="Line 4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391400" cy="609600"/>
          </a:xfrm>
        </p:spPr>
        <p:txBody>
          <a:bodyPr/>
          <a:lstStyle/>
          <a:p>
            <a:r>
              <a:rPr lang="ru-RU" sz="3600"/>
              <a:t>Коррекция осанки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79248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400">
                <a:solidFill>
                  <a:schemeClr val="tx2"/>
                </a:solidFill>
              </a:rPr>
              <a:t>В </a:t>
            </a:r>
            <a:r>
              <a:rPr kumimoji="0" lang="ru-RU" sz="1400" b="0" i="1">
                <a:solidFill>
                  <a:srgbClr val="006600"/>
                </a:solidFill>
              </a:rPr>
              <a:t>подготовительной части</a:t>
            </a:r>
            <a:r>
              <a:rPr kumimoji="0" lang="ru-RU" sz="1400">
                <a:solidFill>
                  <a:schemeClr val="tx2"/>
                </a:solidFill>
              </a:rPr>
              <a:t> занятий,направленнных на формирование </a:t>
            </a: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навыка правильной осанки, применяются упражнения в построениях и перестроениях, дыхательные упражнения, ходьба.</a:t>
            </a:r>
          </a:p>
          <a:p>
            <a:pPr algn="ctr">
              <a:spcBef>
                <a:spcPct val="50000"/>
              </a:spcBef>
            </a:pP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kumimoji="0" lang="ru-RU" sz="1400">
                <a:solidFill>
                  <a:schemeClr val="tx2"/>
                </a:solidFill>
              </a:rPr>
              <a:t>В</a:t>
            </a: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kumimoji="0" lang="ru-RU" sz="1400" b="0">
                <a:solidFill>
                  <a:srgbClr val="1A39AC"/>
                </a:solidFill>
                <a:cs typeface="Times New Roman" pitchFamily="18" charset="0"/>
              </a:rPr>
              <a:t>основной части</a:t>
            </a:r>
            <a:r>
              <a:rPr kumimoji="0" lang="ru-RU" sz="1400" i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используются упражнения, обеспечивающие общую и силовую выносливость мышц спины, брюшного пресса и грудной клетки - создание мышечного корсета; корригирующие упражнения в сочетании с общеразвивающими и дыхательными упражнениями. Преимущественно применяемые исходные положения в этой части занятия - лежа и стоя в упоре на коленях. В конце основной части обычно проводят подвижную игру, правила которой предусматривают сохранение нормальной осанки.</a:t>
            </a:r>
          </a:p>
          <a:p>
            <a:pPr algn="ctr">
              <a:spcBef>
                <a:spcPct val="50000"/>
              </a:spcBef>
            </a:pP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В </a:t>
            </a:r>
            <a:r>
              <a:rPr kumimoji="0" lang="ru-RU" sz="1400" b="0">
                <a:solidFill>
                  <a:srgbClr val="FF0000"/>
                </a:solidFill>
                <a:cs typeface="Times New Roman" pitchFamily="18" charset="0"/>
              </a:rPr>
              <a:t>заключительной части</a:t>
            </a:r>
            <a:r>
              <a:rPr kumimoji="0" lang="ru-RU" sz="1400" i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применяются бег, ходьба, упражнения на </a:t>
            </a:r>
            <a:r>
              <a:rPr kumimoji="0" lang="ru-RU" sz="1400">
                <a:solidFill>
                  <a:schemeClr val="tx2"/>
                </a:solidFill>
              </a:rPr>
              <a:t>ко</a:t>
            </a: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ординацию, дыхательные. Целесообразно включать в эту часть занятия игры на внимание при условии сохранения правильной позы.</a:t>
            </a:r>
          </a:p>
          <a:p>
            <a:pPr algn="ctr">
              <a:spcBef>
                <a:spcPct val="50000"/>
              </a:spcBef>
            </a:pP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На занятии также следует использовать упражнения в равновесии и общеразвивающие упражнения: для мышц спины, живота, ягодиц; на растяжение; с гимнастической палкой, обручем; на гимнастической стенке; плавание (брасс) и др.</a:t>
            </a:r>
          </a:p>
          <a:p>
            <a:pPr algn="ctr">
              <a:spcBef>
                <a:spcPct val="50000"/>
              </a:spcBef>
            </a:pP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При регулярных занятиях (три-пять раз в неделю по 35-45 мин) удается ликвидировать функциональные нарушения осанки, мышечную асимметрию и прочее</a:t>
            </a:r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286000" y="838200"/>
            <a:ext cx="487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0">
                <a:solidFill>
                  <a:srgbClr val="0000CC"/>
                </a:solidFill>
              </a:rPr>
              <a:t>Занятия</a:t>
            </a:r>
          </a:p>
        </p:txBody>
      </p:sp>
      <p:sp>
        <p:nvSpPr>
          <p:cNvPr id="16391" name="Line 7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utoUpdateAnimBg="0"/>
      <p:bldP spid="1639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ru-RU" sz="2800" dirty="0"/>
              <a:t>Упражнения для формирования правильной осанки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1143000" cy="1828800"/>
          </a:xfrm>
          <a:prstGeom prst="rect">
            <a:avLst/>
          </a:prstGeom>
          <a:noFill/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752600" y="1828800"/>
            <a:ext cx="5715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Встать спиной к стене, касаясь ее затылком, лопатками, тазом и пятками. Сохранить это положение в течение 5 с. Запомнить его и, стараясь не нарушать, сделать шаг вперед, затем назад.</a:t>
            </a:r>
            <a:b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</a:br>
            <a:endParaRPr kumimoji="0" lang="ru-RU" sz="1800">
              <a:solidFill>
                <a:schemeClr val="tx2"/>
              </a:solidFill>
              <a:cs typeface="Times New Roman" pitchFamily="18" charset="0"/>
            </a:endParaRPr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2514600"/>
            <a:ext cx="793750" cy="2095500"/>
          </a:xfrm>
          <a:prstGeom prst="rect">
            <a:avLst/>
          </a:prstGeom>
          <a:noFill/>
        </p:spPr>
      </p:pic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286000" y="3505200"/>
            <a:ext cx="4648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Стоя у стены, подтянуть руками к животу ногу, согнутую в колене, не теряя касания со стеной.</a:t>
            </a:r>
            <a:endParaRPr kumimoji="0" lang="ru-RU" sz="1800">
              <a:solidFill>
                <a:schemeClr val="tx2"/>
              </a:solidFill>
            </a:endParaRPr>
          </a:p>
        </p:txBody>
      </p:sp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343400"/>
            <a:ext cx="1828800" cy="1779588"/>
          </a:xfrm>
          <a:prstGeom prst="rect">
            <a:avLst/>
          </a:prstGeom>
          <a:noFill/>
        </p:spPr>
      </p:pic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2895600" y="5105400"/>
            <a:ext cx="5791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Стоя у стены, вытянуть руки вперед. Поднять прямую ногу вперед, не теряя касания со стеной.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2057400" y="914400"/>
            <a:ext cx="441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rgbClr val="FF0000"/>
                </a:solidFill>
                <a:cs typeface="Times New Roman" pitchFamily="18" charset="0"/>
              </a:rPr>
              <a:t>В ПОЛОЖЕНИИ СТОЯ</a:t>
            </a:r>
            <a:r>
              <a:rPr kumimoji="0" lang="ru-RU" sz="2000"/>
              <a:t> </a:t>
            </a:r>
          </a:p>
        </p:txBody>
      </p:sp>
      <p:sp>
        <p:nvSpPr>
          <p:cNvPr id="17424" name="Line 16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utoUpdateAnimBg="0"/>
      <p:bldP spid="17419" grpId="0" autoUpdateAnimBg="0"/>
      <p:bldP spid="1742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r>
              <a:rPr lang="ru-RU" sz="2400"/>
              <a:t>Упражнения для формирования правильной осанки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1905000" cy="1111250"/>
          </a:xfrm>
          <a:prstGeom prst="rect">
            <a:avLst/>
          </a:prstGeom>
          <a:noFill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600200"/>
            <a:ext cx="1676400" cy="969963"/>
          </a:xfrm>
          <a:prstGeom prst="rect">
            <a:avLst/>
          </a:prstGeom>
          <a:noFill/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409700"/>
            <a:ext cx="1524000" cy="1146175"/>
          </a:xfrm>
          <a:prstGeom prst="rect">
            <a:avLst/>
          </a:prstGeom>
          <a:noFill/>
        </p:spPr>
      </p:pic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295400" y="2895600"/>
            <a:ext cx="5715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Упереться прямыми руками в пол. Выгнув спину, держаться так 5-7 с; прогнуться в пояснице, держаться 3-5 с.</a:t>
            </a:r>
            <a:endParaRPr kumimoji="0" lang="ru-RU" sz="2000">
              <a:solidFill>
                <a:schemeClr val="tx2"/>
              </a:solidFill>
            </a:endParaRPr>
          </a:p>
        </p:txBody>
      </p:sp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021138"/>
            <a:ext cx="3581400" cy="1303337"/>
          </a:xfrm>
          <a:prstGeom prst="rect">
            <a:avLst/>
          </a:prstGeom>
          <a:noFill/>
        </p:spPr>
      </p:pic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5791200" y="3810000"/>
            <a:ext cx="3048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Упереться прямыми руками в пол, отводить назад прямые ноги (поочередно) и голову, прогибаясь в пояснице</a:t>
            </a:r>
          </a:p>
          <a:p>
            <a:pPr algn="ctr">
              <a:spcBef>
                <a:spcPct val="50000"/>
              </a:spcBef>
            </a:pP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3429000" y="838200"/>
            <a:ext cx="182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rgbClr val="FF0000"/>
                </a:solidFill>
              </a:rPr>
              <a:t>СТ</a:t>
            </a:r>
            <a:r>
              <a:rPr kumimoji="0" lang="ru-RU" sz="1800">
                <a:solidFill>
                  <a:srgbClr val="FF0000"/>
                </a:solidFill>
                <a:cs typeface="Times New Roman" pitchFamily="18" charset="0"/>
              </a:rPr>
              <a:t>ОЯ НА </a:t>
            </a:r>
            <a:r>
              <a:rPr kumimoji="0" lang="ru-RU" sz="1800">
                <a:solidFill>
                  <a:srgbClr val="FF0000"/>
                </a:solidFill>
              </a:rPr>
              <a:t>КОЛЕНЯХ</a:t>
            </a:r>
            <a:endParaRPr kumimoji="0" lang="ru-RU" sz="1800"/>
          </a:p>
        </p:txBody>
      </p:sp>
      <p:sp>
        <p:nvSpPr>
          <p:cNvPr id="18447" name="Line 15">
            <a:hlinkClick r:id="rId6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utoUpdateAnimBg="0"/>
      <p:bldP spid="18444" grpId="0" autoUpdateAnimBg="0"/>
      <p:bldP spid="1844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r>
              <a:rPr lang="ru-RU" sz="2400"/>
              <a:t>Упражнения для формирования правильной осанки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971800" y="914400"/>
            <a:ext cx="2514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rgbClr val="FF0000"/>
                </a:solidFill>
                <a:cs typeface="Times New Roman" pitchFamily="18" charset="0"/>
              </a:rPr>
              <a:t>ЛЕЖА НА ЖИВОТЕ</a:t>
            </a:r>
            <a:r>
              <a:rPr kumimoji="0" lang="ru-RU"/>
              <a:t> 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057400"/>
            <a:ext cx="1828800" cy="544513"/>
          </a:xfrm>
          <a:prstGeom prst="rect">
            <a:avLst/>
          </a:prstGeom>
          <a:noFill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971800"/>
            <a:ext cx="1981200" cy="655638"/>
          </a:xfrm>
          <a:prstGeom prst="rect">
            <a:avLst/>
          </a:prstGeom>
          <a:noFill/>
        </p:spPr>
      </p:pic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657600" y="2057400"/>
            <a:ext cx="44958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Упереться в пол согнутыми руками. Разгибая руки и не отрывая бедер от пола, запрокинуть голову назад, максимально 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прогнуться</a:t>
            </a: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, держаться так 3-5 с, вернуться в и. п.</a:t>
            </a:r>
            <a:endParaRPr kumimoji="0" lang="ru-RU">
              <a:solidFill>
                <a:schemeClr val="tx2"/>
              </a:solidFill>
            </a:endParaRPr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4" cstate="print"/>
          <a:srcRect t="-29002" b="12991"/>
          <a:stretch>
            <a:fillRect/>
          </a:stretch>
        </p:blipFill>
        <p:spPr bwMode="auto">
          <a:xfrm>
            <a:off x="4953000" y="4419600"/>
            <a:ext cx="2971800" cy="1219200"/>
          </a:xfrm>
          <a:prstGeom prst="rect">
            <a:avLst/>
          </a:prstGeom>
          <a:noFill/>
        </p:spPr>
      </p:pic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609600" y="4267200"/>
            <a:ext cx="3581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Кисти рук соединить за спиной. Поднять 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голову</a:t>
            </a: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, плечи и ноги; прогнуться, вернуться в и. п.</a:t>
            </a:r>
            <a:endParaRPr kumimoji="0" lang="ru-RU">
              <a:solidFill>
                <a:schemeClr val="tx2"/>
              </a:solidFill>
            </a:endParaRPr>
          </a:p>
        </p:txBody>
      </p:sp>
      <p:sp>
        <p:nvSpPr>
          <p:cNvPr id="19468" name="Line 12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utoUpdateAnimBg="0"/>
      <p:bldP spid="19464" grpId="0" autoUpdateAnimBg="0"/>
      <p:bldP spid="1946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r>
              <a:rPr lang="ru-RU" sz="2400"/>
              <a:t>Упражнения для формирования правильной осанки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362200" y="914400"/>
            <a:ext cx="396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rgbClr val="FF0000"/>
                </a:solidFill>
                <a:cs typeface="Times New Roman" pitchFamily="18" charset="0"/>
              </a:rPr>
              <a:t>С ПРЕДМЕТОМ НА ГОЛОВЕ</a:t>
            </a:r>
            <a:endParaRPr kumimoji="0" lang="ru-RU" sz="1800">
              <a:solidFill>
                <a:srgbClr val="FF0000"/>
              </a:solidFill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205288" y="2819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1533525" cy="1752600"/>
          </a:xfrm>
          <a:prstGeom prst="rect">
            <a:avLst/>
          </a:prstGeom>
          <a:noFill/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743200" y="1676400"/>
            <a:ext cx="4800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Стоя с предметом на голове и сохраняя правильное положение туловища, подняться на носки, вернуться в и. п.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3833813" y="2943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749550"/>
            <a:ext cx="2362200" cy="1554163"/>
          </a:xfrm>
          <a:prstGeom prst="rect">
            <a:avLst/>
          </a:prstGeom>
          <a:noFill/>
        </p:spPr>
      </p:pic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838200" y="3200400"/>
            <a:ext cx="5105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 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Ноги вместе, руки вперед. Делать </a:t>
            </a:r>
            <a:r>
              <a:rPr kumimoji="0" lang="ru-RU" sz="2000">
                <a:solidFill>
                  <a:schemeClr val="tx2"/>
                </a:solidFill>
              </a:rPr>
              <a:t>в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ыпады вперед правой, затем левой </a:t>
            </a:r>
            <a:r>
              <a:rPr kumimoji="0" lang="ru-RU" sz="2000">
                <a:solidFill>
                  <a:schemeClr val="tx2"/>
                </a:solidFill>
              </a:rPr>
              <a:t>н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огой.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4119563" y="2747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038600"/>
            <a:ext cx="1462088" cy="2200275"/>
          </a:xfrm>
          <a:prstGeom prst="rect">
            <a:avLst/>
          </a:prstGeom>
          <a:noFill/>
        </p:spPr>
      </p:pic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2514600" y="4572000"/>
            <a:ext cx="434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Ноги вместе, руки на поясе. Присесть и вернуться в и. п.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20494" name="Line 14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33400"/>
          </a:xfrm>
        </p:spPr>
        <p:txBody>
          <a:bodyPr/>
          <a:lstStyle/>
          <a:p>
            <a:r>
              <a:rPr lang="ru-RU"/>
              <a:t>Содержание: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543800" cy="3429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2" action="ppaction://hlinksldjump"/>
              </a:rPr>
              <a:t>Осанка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3" action="ppaction://hlinksldjump"/>
              </a:rPr>
              <a:t>Разновидности нарушений осанки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4" action="ppaction://hlinksldjump"/>
              </a:rPr>
              <a:t>Проявление боковых искривление позвоночника (сколиоз)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5" action="ppaction://hlinksldjump"/>
              </a:rPr>
              <a:t>Нагрузка позвоночника при поднятии тяжести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6" action="ppaction://hlinksldjump"/>
              </a:rPr>
              <a:t>Положения позвоночного столба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7" action="ppaction://hlinksldjump"/>
              </a:rPr>
              <a:t>Меры профилактики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8" action="ppaction://hlinksldjump"/>
              </a:rPr>
              <a:t>Коррекция осанки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9" action="ppaction://hlinksldjump"/>
              </a:rPr>
              <a:t>Упражнения для формирования правильной осанки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10" action="ppaction://hlinksldjump"/>
              </a:rPr>
              <a:t>Подвижные игры для профилактики нарушений осанки</a:t>
            </a:r>
            <a:endParaRPr lang="ru-RU" sz="24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r>
              <a:rPr lang="ru-RU" sz="2400"/>
              <a:t>Упражнения для формирования правильной осанки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066800"/>
            <a:ext cx="1009650" cy="2076450"/>
          </a:xfrm>
          <a:prstGeom prst="rect">
            <a:avLst/>
          </a:prstGeom>
          <a:noFill/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 flipH="1">
            <a:off x="2209800" y="1295400"/>
            <a:ext cx="6096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Стоя у стены, поднимать к груди поочередно левое, затем правое колено.</a:t>
            </a:r>
            <a:endParaRPr kumimoji="0" lang="ru-RU" sz="1800">
              <a:solidFill>
                <a:schemeClr val="tx2"/>
              </a:solidFill>
              <a:cs typeface="Times New Roman" pitchFamily="18" charset="0"/>
            </a:endParaRP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267200"/>
            <a:ext cx="1773238" cy="1828800"/>
          </a:xfrm>
          <a:prstGeom prst="rect">
            <a:avLst/>
          </a:prstGeom>
          <a:noFill/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5257800" y="2590800"/>
            <a:ext cx="3657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Ноги шире плеч, руки опущены. Повороты вправо и влево, руки в стороны.</a:t>
            </a:r>
            <a:endParaRPr kumimoji="0" lang="ru-RU">
              <a:solidFill>
                <a:schemeClr val="tx2"/>
              </a:solidFill>
            </a:endParaRPr>
          </a:p>
        </p:txBody>
      </p:sp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200400"/>
            <a:ext cx="2514600" cy="1530350"/>
          </a:xfrm>
          <a:prstGeom prst="rect">
            <a:avLst/>
          </a:prstGeom>
          <a:noFill/>
        </p:spPr>
      </p:pic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3505200"/>
            <a:ext cx="2209800" cy="1143000"/>
          </a:xfrm>
          <a:prstGeom prst="rect">
            <a:avLst/>
          </a:prstGeom>
          <a:noFill/>
        </p:spPr>
      </p:pic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381000" y="4876800"/>
            <a:ext cx="5943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Ноги вместе. Опираясь сзади прямыми руками на пол, прогнуться, как можно выше поднять таз, вернуться в и. п.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21518" name="Line 14">
            <a:hlinkClick r:id="rId6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utoUpdateAnimBg="0"/>
      <p:bldP spid="21512" grpId="0" autoUpdateAnimBg="0"/>
      <p:bldP spid="2151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ru-RU" sz="2400"/>
              <a:t>Упражнения для формирования правильной осанки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667000" y="8382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rgbClr val="FF0000"/>
                </a:solidFill>
                <a:cs typeface="Times New Roman" pitchFamily="18" charset="0"/>
              </a:rPr>
              <a:t>В ВИСЕ</a:t>
            </a:r>
            <a:endParaRPr kumimoji="0" lang="ru-RU">
              <a:solidFill>
                <a:srgbClr val="FF0000"/>
              </a:solidFill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1390650" cy="2152650"/>
          </a:xfrm>
          <a:prstGeom prst="rect">
            <a:avLst/>
          </a:prstGeom>
          <a:noFill/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362200" y="1752600"/>
            <a:ext cx="480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Махи прямыми ногами вправо-влево («Маятник»).</a:t>
            </a:r>
            <a:endParaRPr kumimoji="0" lang="ru-RU">
              <a:solidFill>
                <a:schemeClr val="tx2"/>
              </a:solidFill>
            </a:endParaRPr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688" y="2362200"/>
            <a:ext cx="1484312" cy="2562225"/>
          </a:xfrm>
          <a:prstGeom prst="rect">
            <a:avLst/>
          </a:prstGeom>
          <a:noFill/>
        </p:spPr>
      </p:pic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981200" y="3276600"/>
            <a:ext cx="5638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Повороты туловища вправо и влево как </a:t>
            </a:r>
            <a:r>
              <a:rPr kumimoji="0" lang="ru-RU">
                <a:solidFill>
                  <a:schemeClr val="tx2"/>
                </a:solidFill>
              </a:rPr>
              <a:t>м</a:t>
            </a: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ожно больше. Прямые ноги вместе</a:t>
            </a:r>
            <a:r>
              <a:rPr kumimoji="0" lang="ru-RU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581400"/>
            <a:ext cx="1600200" cy="2590800"/>
          </a:xfrm>
          <a:prstGeom prst="rect">
            <a:avLst/>
          </a:prstGeom>
          <a:noFill/>
        </p:spPr>
      </p:pic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2819400" y="5181600"/>
            <a:ext cx="502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Вис на гимнастической стенке или перекладине. </a:t>
            </a:r>
          </a:p>
        </p:txBody>
      </p:sp>
      <p:sp>
        <p:nvSpPr>
          <p:cNvPr id="22541" name="Line 13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  <p:bldP spid="22534" grpId="0" autoUpdateAnimBg="0"/>
      <p:bldP spid="22537" grpId="0" autoUpdateAnimBg="0"/>
      <p:bldP spid="2254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r>
              <a:rPr lang="ru-RU" sz="2400"/>
              <a:t>Подвижные игры для профилактики нарушения осанки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990600" y="990600"/>
            <a:ext cx="7315200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rgbClr val="0000CC"/>
                </a:solidFill>
                <a:cs typeface="Times New Roman" pitchFamily="18" charset="0"/>
              </a:rPr>
              <a:t>«Не урони мешочек».</a:t>
            </a: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 Отмечают линии старта и финиша. Рас стояние между ними - 5-10 м. У стартовой линии выстраиваются две-три колонны по 3-4 игрока в каждой. На голове у всех мешочки с песком весом по 100-150 г. Нужно пройти по коридору, обозначенному мелом, гимнастическими палками или скакалками, не по теряв мешочек и сохраняя правильную осанку. Ширина коридора -30 см. Выигрывает команда, выполнившая задание более быстро и правильно.</a:t>
            </a:r>
          </a:p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00CC"/>
                </a:solidFill>
                <a:cs typeface="Times New Roman" pitchFamily="18" charset="0"/>
              </a:rPr>
              <a:t>Методические указания</a:t>
            </a:r>
            <a:r>
              <a:rPr kumimoji="0" lang="ru-RU" sz="1800" i="1">
                <a:solidFill>
                  <a:schemeClr val="tx2"/>
                </a:solidFill>
                <a:cs typeface="Times New Roman" pitchFamily="18" charset="0"/>
              </a:rPr>
              <a:t>. </a:t>
            </a: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Коридор можно проходить разными способами, например на носках, держа руки на поясе, или в полуприседе с прямой спиной, руки на поясе и т. д. Находясь в колоннах, И игроки начинают движение со старта после того, как предыдущий игрок пересек линию финиша. При передвижении не следует наклоняться вперед. Можно провести игру, построив игроков на линии старта в одну шеренгу; тогда выиграет тот, кто пересечет линию финиша первым.</a:t>
            </a:r>
            <a:endParaRPr kumimoji="0" lang="ru-RU" sz="1800">
              <a:solidFill>
                <a:schemeClr val="tx2"/>
              </a:solidFill>
            </a:endParaRPr>
          </a:p>
        </p:txBody>
      </p:sp>
      <p:sp>
        <p:nvSpPr>
          <p:cNvPr id="23556" name="Line 4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r>
              <a:rPr lang="ru-RU" sz="2400"/>
              <a:t>Подвижные игры для профилактики нарушения осанки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762000" y="1143000"/>
            <a:ext cx="74676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rgbClr val="0000CC"/>
                </a:solidFill>
                <a:cs typeface="Times New Roman" pitchFamily="18" charset="0"/>
              </a:rPr>
              <a:t>«Салки».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 Выбирают водящего. Его задача - запятнать (осалить) как можно больше игроков, но только тех, которые не успели вовремя принять правильную осанку. Стоит убегающему принять правильную осанку, он уже в безопасности. Водящему приходится прибегать к хитростям: бежать будто бы за одним игроком, а мимоходом, изловчившись, осалить другого (дотронуться рукой). Осаленные игроки выбывают из игры.</a:t>
            </a:r>
          </a:p>
          <a:p>
            <a:pPr algn="ctr">
              <a:spcBef>
                <a:spcPct val="50000"/>
              </a:spcBef>
            </a:pPr>
            <a:r>
              <a:rPr kumimoji="0" lang="ru-RU" sz="2000" i="1">
                <a:solidFill>
                  <a:srgbClr val="0000CC"/>
                </a:solidFill>
                <a:cs typeface="Times New Roman" pitchFamily="18" charset="0"/>
              </a:rPr>
              <a:t>Методические указания.</a:t>
            </a:r>
            <a:r>
              <a:rPr kumimoji="0" lang="ru-RU" sz="2000" i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Продолжительность игры - 5-10 мин; |два-три раза менять водящего. В конце игры отмечают лучшего водящего и игроков, ни разу не осаленных.</a:t>
            </a:r>
          </a:p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После выполнения упражнений на осанку можно повисеть на перекладине, гимнастической стенке и т. д., расслабив мышцы на 15-20 с.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24580" name="Line 4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ru-RU"/>
              <a:t>Осанка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95536" y="1340768"/>
            <a:ext cx="81534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sz="3200" dirty="0">
                <a:solidFill>
                  <a:srgbClr val="0000CC"/>
                </a:solidFill>
                <a:cs typeface="Times New Roman" pitchFamily="18" charset="0"/>
              </a:rPr>
              <a:t>Осанка </a:t>
            </a:r>
            <a:r>
              <a:rPr kumimoji="0" lang="ru-RU" sz="3200" b="0" i="1" dirty="0">
                <a:solidFill>
                  <a:schemeClr val="tx2"/>
                </a:solidFill>
                <a:cs typeface="Times New Roman" pitchFamily="18" charset="0"/>
              </a:rPr>
              <a:t>- </a:t>
            </a:r>
            <a:r>
              <a:rPr kumimoji="0" lang="ru-RU" sz="3200" b="0" dirty="0">
                <a:solidFill>
                  <a:schemeClr val="tx2"/>
                </a:solidFill>
                <a:cs typeface="Times New Roman" pitchFamily="18" charset="0"/>
              </a:rPr>
              <a:t>это привычное положение тела при стоянии, ходьбе, сидении; формируется в процессе роста, развития и воспитания (в период от 5 до 18 лет).</a:t>
            </a:r>
          </a:p>
          <a:p>
            <a:pPr>
              <a:spcBef>
                <a:spcPct val="50000"/>
              </a:spcBef>
            </a:pPr>
            <a:r>
              <a:rPr kumimoji="0" lang="ru-RU" sz="3200" b="0" dirty="0">
                <a:solidFill>
                  <a:schemeClr val="tx2"/>
                </a:solidFill>
                <a:cs typeface="Times New Roman" pitchFamily="18" charset="0"/>
              </a:rPr>
              <a:t>Эталоном для подражания может служить осанка балерин, а </a:t>
            </a:r>
            <a:r>
              <a:rPr kumimoji="0" lang="ru-RU" sz="3200" b="0" dirty="0" smtClean="0">
                <a:solidFill>
                  <a:schemeClr val="tx2"/>
                </a:solidFill>
                <a:cs typeface="Times New Roman" pitchFamily="18" charset="0"/>
              </a:rPr>
              <a:t>также </a:t>
            </a:r>
            <a:r>
              <a:rPr kumimoji="0" lang="ru-RU" sz="3200" b="0" dirty="0">
                <a:solidFill>
                  <a:schemeClr val="tx2"/>
                </a:solidFill>
                <a:cs typeface="Times New Roman" pitchFamily="18" charset="0"/>
              </a:rPr>
              <a:t>спортсменок, занимающихся спортивной и художественной гимнастикой, синхронным плаванием.</a:t>
            </a:r>
            <a:r>
              <a:rPr kumimoji="0" lang="ru-RU" sz="3200" b="0" dirty="0"/>
              <a:t> </a:t>
            </a:r>
          </a:p>
        </p:txBody>
      </p:sp>
      <p:sp>
        <p:nvSpPr>
          <p:cNvPr id="6154" name="Line 10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ru-RU"/>
              <a:t>Осанка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23528" y="908720"/>
            <a:ext cx="40386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0" lang="ru-RU" sz="2000" i="1" dirty="0">
                <a:solidFill>
                  <a:srgbClr val="0000CC"/>
                </a:solidFill>
                <a:cs typeface="Times New Roman" pitchFamily="18" charset="0"/>
              </a:rPr>
              <a:t>Признаки правильной осанки</a:t>
            </a:r>
            <a:r>
              <a:rPr kumimoji="0" lang="ru-RU" sz="2000" b="0" i="1" dirty="0">
                <a:solidFill>
                  <a:schemeClr val="tx2"/>
                </a:solidFill>
                <a:cs typeface="Times New Roman" pitchFamily="18" charset="0"/>
              </a:rPr>
              <a:t>:</a:t>
            </a:r>
            <a:endParaRPr kumimoji="0" lang="ru-RU" sz="2000" b="0" dirty="0">
              <a:solidFill>
                <a:schemeClr val="tx2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kumimoji="0" lang="ru-RU" sz="2000" b="0" i="1" dirty="0">
                <a:solidFill>
                  <a:schemeClr val="tx2"/>
                </a:solidFill>
                <a:cs typeface="Times New Roman" pitchFamily="18" charset="0"/>
              </a:rPr>
              <a:t>• </a:t>
            </a:r>
            <a:r>
              <a:rPr kumimoji="0" lang="ru-RU" sz="2000" b="0" dirty="0">
                <a:solidFill>
                  <a:schemeClr val="tx2"/>
                </a:solidFill>
                <a:cs typeface="Times New Roman" pitchFamily="18" charset="0"/>
              </a:rPr>
              <a:t>голова приподнята, грудная клетка развернута, плечи - на одном уровне;	</a:t>
            </a:r>
            <a:endParaRPr kumimoji="0" lang="ru-RU" sz="2000" b="0" dirty="0">
              <a:solidFill>
                <a:schemeClr val="tx2"/>
              </a:solidFill>
            </a:endParaRPr>
          </a:p>
          <a:p>
            <a:pPr algn="just">
              <a:spcBef>
                <a:spcPct val="50000"/>
              </a:spcBef>
            </a:pPr>
            <a:r>
              <a:rPr kumimoji="0" lang="ru-RU" sz="2000" b="0" dirty="0">
                <a:solidFill>
                  <a:schemeClr val="tx2"/>
                </a:solidFill>
                <a:cs typeface="Times New Roman" pitchFamily="18" charset="0"/>
              </a:rPr>
              <a:t>• если смотреть сзади, голова, шея и позвоночник составляют прямую вертикальную линию;</a:t>
            </a:r>
            <a:endParaRPr kumimoji="0" lang="ru-RU" sz="2000" b="0" dirty="0">
              <a:solidFill>
                <a:schemeClr val="tx2"/>
              </a:solidFill>
            </a:endParaRPr>
          </a:p>
          <a:p>
            <a:pPr algn="just">
              <a:spcBef>
                <a:spcPct val="50000"/>
              </a:spcBef>
            </a:pPr>
            <a:r>
              <a:rPr kumimoji="0" lang="ru-RU" sz="2000" b="0" dirty="0">
                <a:solidFill>
                  <a:schemeClr val="tx2"/>
                </a:solidFill>
                <a:cs typeface="Times New Roman" pitchFamily="18" charset="0"/>
              </a:rPr>
              <a:t>• если  смотреть  сбоку, позво­ночник имеет небольшие углубления в шейном и поясничном отделах (лордозы) и небольшую выпуклость в грудном отделе (кифоз). 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94914"/>
            <a:ext cx="2633663" cy="3767686"/>
          </a:xfrm>
          <a:prstGeom prst="rect">
            <a:avLst/>
          </a:prstGeom>
          <a:noFill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787579"/>
            <a:ext cx="1140371" cy="3775021"/>
          </a:xfrm>
          <a:prstGeom prst="rect">
            <a:avLst/>
          </a:prstGeom>
          <a:noFill/>
        </p:spPr>
      </p:pic>
      <p:sp>
        <p:nvSpPr>
          <p:cNvPr id="6154" name="Line 10">
            <a:hlinkClick r:id="rId4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0"/>
            <a:ext cx="2757488" cy="608013"/>
          </a:xfrm>
        </p:spPr>
        <p:txBody>
          <a:bodyPr/>
          <a:lstStyle/>
          <a:p>
            <a:r>
              <a:rPr lang="ru-RU"/>
              <a:t>Осанка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1371600"/>
            <a:ext cx="40386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rgbClr val="0000CC"/>
                </a:solidFill>
                <a:cs typeface="Times New Roman" pitchFamily="18" charset="0"/>
              </a:rPr>
              <a:t>Признаки неправильной </a:t>
            </a:r>
            <a:endParaRPr kumimoji="0" lang="ru-RU">
              <a:solidFill>
                <a:srgbClr val="0000CC"/>
              </a:solidFill>
            </a:endParaRPr>
          </a:p>
          <a:p>
            <a:pPr algn="ctr">
              <a:spcBef>
                <a:spcPct val="50000"/>
              </a:spcBef>
            </a:pPr>
            <a:r>
              <a:rPr kumimoji="0" lang="ru-RU">
                <a:solidFill>
                  <a:srgbClr val="0000CC"/>
                </a:solidFill>
              </a:rPr>
              <a:t>осанки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 голова выдвинута за продольную ось тела (опущенная голова);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  плечи сведены вперед, подняты (или асимметричное положение плеч);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 круглая спина, запавшая грудная клетка; живот выпячен, таз отставлен назад;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</a:t>
            </a:r>
            <a:r>
              <a:rPr kumimoji="0" lang="ru-RU" sz="1800" b="0">
                <a:solidFill>
                  <a:schemeClr val="tx2"/>
                </a:solidFill>
              </a:rPr>
              <a:t>  </a:t>
            </a: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излишне увеличен поясничный изгиб.</a:t>
            </a:r>
            <a:endParaRPr kumimoji="0" lang="ru-RU" sz="1800" b="0">
              <a:solidFill>
                <a:schemeClr val="tx2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828800"/>
            <a:ext cx="2192338" cy="3124200"/>
          </a:xfrm>
          <a:prstGeom prst="rect">
            <a:avLst/>
          </a:prstGeom>
          <a:noFill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1981200"/>
            <a:ext cx="954088" cy="2895600"/>
          </a:xfrm>
          <a:prstGeom prst="rect">
            <a:avLst/>
          </a:prstGeom>
          <a:noFill/>
        </p:spPr>
      </p:pic>
      <p:sp>
        <p:nvSpPr>
          <p:cNvPr id="7176" name="Line 8">
            <a:hlinkClick r:id="rId4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838200"/>
            <a:ext cx="6248400" cy="609600"/>
          </a:xfrm>
        </p:spPr>
        <p:txBody>
          <a:bodyPr/>
          <a:lstStyle/>
          <a:p>
            <a:r>
              <a:rPr lang="ru-RU" sz="3600">
                <a:solidFill>
                  <a:srgbClr val="0000CC"/>
                </a:solidFill>
              </a:rPr>
              <a:t>Как обнаружить дефект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685800" y="1752600"/>
            <a:ext cx="76962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0" lang="ru-RU">
                <a:solidFill>
                  <a:srgbClr val="FF0000"/>
                </a:solidFill>
                <a:cs typeface="Times New Roman" pitchFamily="18" charset="0"/>
              </a:rPr>
              <a:t>Обнаружить дефекты в осанке можно следующим образом.</a:t>
            </a: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 Ребенок должен раздеться, встать прямо (пятки и носки вместе) и опустить руки. Стоя в нескольких шагах за его спиной, надо вн</a:t>
            </a:r>
            <a:r>
              <a:rPr kumimoji="0" lang="ru-RU">
                <a:solidFill>
                  <a:schemeClr val="tx2"/>
                </a:solidFill>
              </a:rPr>
              <a:t>и</a:t>
            </a: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мательно осмотреть ось позвоночника (она должна быть строго вертикальной), сравнить уровни плеч, лопаток, ягодичных и коленных складок. Асимметрия свидетельствует о нарушении осанки. При регулярных осмотрах могут быть выявлены малейшие отклонения от нормы.</a:t>
            </a:r>
            <a:endParaRPr kumimoji="0" lang="ru-RU">
              <a:solidFill>
                <a:schemeClr val="tx2"/>
              </a:solidFill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743200" y="0"/>
            <a:ext cx="3657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4400" b="0">
                <a:solidFill>
                  <a:schemeClr val="tx2"/>
                </a:solidFill>
              </a:rPr>
              <a:t>Осанка</a:t>
            </a:r>
          </a:p>
        </p:txBody>
      </p:sp>
      <p:sp>
        <p:nvSpPr>
          <p:cNvPr id="26630" name="Line 6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579438"/>
          </a:xfrm>
        </p:spPr>
        <p:txBody>
          <a:bodyPr/>
          <a:lstStyle/>
          <a:p>
            <a:r>
              <a:rPr lang="ru-RU" sz="3200"/>
              <a:t>Неправильная осанка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57200" y="685800"/>
            <a:ext cx="79248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i="1">
                <a:solidFill>
                  <a:schemeClr val="tx2"/>
                </a:solidFill>
                <a:cs typeface="Times New Roman" pitchFamily="18" charset="0"/>
              </a:rPr>
              <a:t>Неправильная осанка становится </a:t>
            </a:r>
            <a:r>
              <a:rPr kumimoji="0" lang="ru-RU" i="1">
                <a:solidFill>
                  <a:srgbClr val="0000CC"/>
                </a:solidFill>
                <a:cs typeface="Times New Roman" pitchFamily="18" charset="0"/>
              </a:rPr>
              <a:t>причиной</a:t>
            </a:r>
            <a:r>
              <a:rPr kumimoji="0" lang="ru-RU" i="1">
                <a:solidFill>
                  <a:schemeClr val="tx2"/>
                </a:solidFill>
                <a:cs typeface="Times New Roman" pitchFamily="18" charset="0"/>
              </a:rPr>
              <a:t> раннего появления остеохондроза, неблагоприятного положения внутренних органов (со снижением их функций). Например, привычка сутулиться создает такую позу, которая сжимает грудную клетку, дыхание становится поверхностным и частым. Это затрудняет работу легких, не позволяет насыщать организм кислородом в необходимом объеме. У школьников с нарушением осанки, как правило, ослаблен опорно-двигательный аппарат, неэластичны связки, снижены амортизационные способности нижних конечностей и, что особенно важно, позвоночника. Это приводит к тому, что дети плохо переносят физические нагрузки, быстро устают, жалуются на боли в спине.</a:t>
            </a:r>
            <a:endParaRPr kumimoji="0" lang="ru-RU" i="1">
              <a:solidFill>
                <a:schemeClr val="tx2"/>
              </a:solidFill>
            </a:endParaRPr>
          </a:p>
        </p:txBody>
      </p:sp>
      <p:sp>
        <p:nvSpPr>
          <p:cNvPr id="27652" name="Line 4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2563"/>
            <a:ext cx="7772400" cy="579437"/>
          </a:xfrm>
        </p:spPr>
        <p:txBody>
          <a:bodyPr/>
          <a:lstStyle/>
          <a:p>
            <a:r>
              <a:rPr lang="ru-RU" sz="3200"/>
              <a:t>Разновидности нарушений осанки</a:t>
            </a:r>
          </a:p>
        </p:txBody>
      </p:sp>
      <p:sp>
        <p:nvSpPr>
          <p:cNvPr id="8249" name="Text Box 57"/>
          <p:cNvSpPr txBox="1">
            <a:spLocks noChangeArrowheads="1"/>
          </p:cNvSpPr>
          <p:nvPr/>
        </p:nvSpPr>
        <p:spPr bwMode="auto">
          <a:xfrm>
            <a:off x="381000" y="762000"/>
            <a:ext cx="838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/>
              <a:t>Нарушение осанки-это отклонения в положении позвоночника.</a:t>
            </a:r>
          </a:p>
        </p:txBody>
      </p:sp>
      <p:pic>
        <p:nvPicPr>
          <p:cNvPr id="8250" name="Picture 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276600"/>
            <a:ext cx="1322388" cy="2286000"/>
          </a:xfrm>
          <a:prstGeom prst="rect">
            <a:avLst/>
          </a:prstGeom>
          <a:noFill/>
        </p:spPr>
      </p:pic>
      <p:sp>
        <p:nvSpPr>
          <p:cNvPr id="8253" name="Text Box 61"/>
          <p:cNvSpPr txBox="1">
            <a:spLocks noChangeArrowheads="1"/>
          </p:cNvSpPr>
          <p:nvPr/>
        </p:nvSpPr>
        <p:spPr bwMode="auto">
          <a:xfrm>
            <a:off x="304800" y="1143000"/>
            <a:ext cx="8077200" cy="21161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0" lang="ru-RU" sz="1800" i="1">
                <a:solidFill>
                  <a:srgbClr val="1A39AC"/>
                </a:solidFill>
                <a:cs typeface="Times New Roman" pitchFamily="18" charset="0"/>
              </a:rPr>
              <a:t>Круглая спина</a:t>
            </a: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: </a:t>
            </a:r>
            <a:r>
              <a:rPr kumimoji="0" lang="ru-RU" sz="1800">
                <a:solidFill>
                  <a:srgbClr val="000000"/>
                </a:solidFill>
                <a:cs typeface="Times New Roman" pitchFamily="18" charset="0"/>
              </a:rPr>
              <a:t>увеличен грудной кифоз и несколько уменьшен поясничный лордоз. Это состояние называется сутулостью.</a:t>
            </a:r>
            <a:endParaRPr kumimoji="0" lang="ru-RU" sz="18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kumimoji="0" lang="ru-RU" sz="1800" i="1">
                <a:solidFill>
                  <a:srgbClr val="FF0000"/>
                </a:solidFill>
                <a:cs typeface="Times New Roman" pitchFamily="18" charset="0"/>
              </a:rPr>
              <a:t>Плоская спина</a:t>
            </a: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: </a:t>
            </a:r>
            <a:r>
              <a:rPr kumimoji="0" lang="ru-RU" sz="1800">
                <a:solidFill>
                  <a:srgbClr val="000000"/>
                </a:solidFill>
                <a:cs typeface="Times New Roman" pitchFamily="18" charset="0"/>
              </a:rPr>
              <a:t>грудной и поясничный изгибы уменьшены, амортизационная способность позвоночника снижена.</a:t>
            </a:r>
            <a:endParaRPr kumimoji="0" lang="ru-RU" sz="1800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6600"/>
                </a:solidFill>
                <a:cs typeface="Times New Roman" pitchFamily="18" charset="0"/>
              </a:rPr>
              <a:t>Седлообразная (кругловогнутая) спина:</a:t>
            </a: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kumimoji="0" lang="ru-RU" sz="1800">
                <a:solidFill>
                  <a:srgbClr val="000000"/>
                </a:solidFill>
                <a:cs typeface="Times New Roman" pitchFamily="18" charset="0"/>
              </a:rPr>
              <a:t>увеличены грудной кифоз и поясничный лордоз, живот выпячен</a:t>
            </a:r>
            <a:r>
              <a:rPr kumimoji="0" lang="ru-RU">
                <a:solidFill>
                  <a:srgbClr val="000000"/>
                </a:solidFill>
              </a:rPr>
              <a:t>.</a:t>
            </a:r>
            <a:r>
              <a:rPr kumimoji="0" lang="ru-RU"/>
              <a:t> </a:t>
            </a:r>
          </a:p>
        </p:txBody>
      </p:sp>
      <p:pic>
        <p:nvPicPr>
          <p:cNvPr id="8254" name="Picture 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276600"/>
            <a:ext cx="1066800" cy="2362200"/>
          </a:xfrm>
          <a:prstGeom prst="rect">
            <a:avLst/>
          </a:prstGeom>
          <a:noFill/>
        </p:spPr>
      </p:pic>
      <p:pic>
        <p:nvPicPr>
          <p:cNvPr id="8256" name="Picture 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352800"/>
            <a:ext cx="762000" cy="2362200"/>
          </a:xfrm>
          <a:prstGeom prst="rect">
            <a:avLst/>
          </a:prstGeom>
          <a:noFill/>
        </p:spPr>
      </p:pic>
      <p:sp>
        <p:nvSpPr>
          <p:cNvPr id="8258" name="Text Box 66"/>
          <p:cNvSpPr txBox="1">
            <a:spLocks noChangeArrowheads="1"/>
          </p:cNvSpPr>
          <p:nvPr/>
        </p:nvSpPr>
        <p:spPr bwMode="auto">
          <a:xfrm>
            <a:off x="533400" y="58674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Круглая спина</a:t>
            </a:r>
            <a:r>
              <a:rPr kumimoji="0" lang="ru-RU" sz="1800"/>
              <a:t> </a:t>
            </a:r>
          </a:p>
        </p:txBody>
      </p:sp>
      <p:sp>
        <p:nvSpPr>
          <p:cNvPr id="8259" name="Text Box 67"/>
          <p:cNvSpPr txBox="1">
            <a:spLocks noChangeArrowheads="1"/>
          </p:cNvSpPr>
          <p:nvPr/>
        </p:nvSpPr>
        <p:spPr bwMode="auto">
          <a:xfrm>
            <a:off x="5715000" y="59436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0000"/>
                </a:solidFill>
              </a:rPr>
              <a:t>Кругловогнутая </a:t>
            </a: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спина</a:t>
            </a:r>
            <a:r>
              <a:rPr kumimoji="0" lang="ru-RU" sz="1800"/>
              <a:t> </a:t>
            </a:r>
          </a:p>
        </p:txBody>
      </p:sp>
      <p:sp>
        <p:nvSpPr>
          <p:cNvPr id="8260" name="Text Box 68"/>
          <p:cNvSpPr txBox="1">
            <a:spLocks noChangeArrowheads="1"/>
          </p:cNvSpPr>
          <p:nvPr/>
        </p:nvSpPr>
        <p:spPr bwMode="auto">
          <a:xfrm>
            <a:off x="2819400" y="586105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0000"/>
                </a:solidFill>
              </a:rPr>
              <a:t>Плоская спина</a:t>
            </a:r>
            <a:r>
              <a:rPr kumimoji="0" lang="ru-RU" sz="1800"/>
              <a:t> </a:t>
            </a:r>
          </a:p>
        </p:txBody>
      </p:sp>
      <p:sp>
        <p:nvSpPr>
          <p:cNvPr id="8261" name="Line 69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9" grpId="0" autoUpdateAnimBg="0"/>
      <p:bldP spid="8253" grpId="0" animBg="1" autoUpdateAnimBg="0"/>
      <p:bldP spid="8258" grpId="0" autoUpdateAnimBg="0"/>
      <p:bldP spid="8259" grpId="0" autoUpdateAnimBg="0"/>
      <p:bldP spid="826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914400"/>
          </a:xfrm>
        </p:spPr>
        <p:txBody>
          <a:bodyPr/>
          <a:lstStyle/>
          <a:p>
            <a:r>
              <a:rPr lang="ru-RU" sz="3200"/>
              <a:t>Проявления боковых искривлений позвоночника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81534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rgbClr val="0000CC"/>
                </a:solidFill>
              </a:rPr>
              <a:t>Возможность проявления сколиоза</a:t>
            </a:r>
            <a:r>
              <a:rPr kumimoji="0" lang="ru-RU" sz="1600">
                <a:solidFill>
                  <a:schemeClr val="tx2"/>
                </a:solidFill>
              </a:rPr>
              <a:t> особенно велика в возрасте 11-15лет, когда быстро растет скелет, а мышечная система отстает в своем развитии.Именно в этот период на осанку влияют сон на мягкой постели, неправильное положение туловища во время сидения и стояния, неравномерная нагрузка на позвоночник.</a:t>
            </a:r>
          </a:p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chemeClr val="tx2"/>
                </a:solidFill>
              </a:rPr>
              <a:t>Одна из </a:t>
            </a:r>
            <a:r>
              <a:rPr kumimoji="0" lang="ru-RU" sz="1600">
                <a:solidFill>
                  <a:srgbClr val="FF0000"/>
                </a:solidFill>
              </a:rPr>
              <a:t>причин нарушения</a:t>
            </a:r>
            <a:r>
              <a:rPr kumimoji="0" lang="ru-RU" sz="1600">
                <a:solidFill>
                  <a:schemeClr val="tx2"/>
                </a:solidFill>
              </a:rPr>
              <a:t> осанки у детей школьного возраста- неправильная посадка(положение) за письменным столом во время школьных уроков, а также при выполнении домашних заданий или при чтении.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1728788" cy="2743200"/>
          </a:xfrm>
          <a:prstGeom prst="rect">
            <a:avLst/>
          </a:prstGeom>
          <a:noFill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81000" y="5791200"/>
            <a:ext cx="23622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rgbClr val="000000"/>
                </a:solidFill>
                <a:cs typeface="Times New Roman" pitchFamily="18" charset="0"/>
              </a:rPr>
              <a:t>Правосторонний сколиоз</a:t>
            </a:r>
            <a:r>
              <a:rPr kumimoji="0" lang="ru-RU"/>
              <a:t> </a:t>
            </a:r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276600"/>
            <a:ext cx="1662113" cy="2590800"/>
          </a:xfrm>
          <a:prstGeom prst="rect">
            <a:avLst/>
          </a:prstGeom>
          <a:noFill/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124200" y="5867400"/>
            <a:ext cx="220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rgbClr val="000000"/>
                </a:solidFill>
                <a:cs typeface="Times New Roman" pitchFamily="18" charset="0"/>
              </a:rPr>
              <a:t>Левосторонний сколиоз</a:t>
            </a:r>
            <a:r>
              <a:rPr kumimoji="0" lang="ru-RU" sz="2000"/>
              <a:t> </a:t>
            </a:r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200400"/>
            <a:ext cx="3429000" cy="2689225"/>
          </a:xfrm>
          <a:prstGeom prst="rect">
            <a:avLst/>
          </a:prstGeom>
          <a:noFill/>
        </p:spPr>
      </p:pic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248400" y="5791200"/>
            <a:ext cx="2286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000">
                <a:solidFill>
                  <a:srgbClr val="000000"/>
                </a:solidFill>
                <a:cs typeface="Times New Roman" pitchFamily="18" charset="0"/>
              </a:rPr>
              <a:t>S</a:t>
            </a:r>
            <a:r>
              <a:rPr kumimoji="0" lang="ru-RU" sz="2000">
                <a:solidFill>
                  <a:srgbClr val="000000"/>
                </a:solidFill>
                <a:cs typeface="Times New Roman" pitchFamily="18" charset="0"/>
              </a:rPr>
              <a:t>-образные сколиозы</a:t>
            </a:r>
            <a:r>
              <a:rPr kumimoji="0" lang="ru-RU"/>
              <a:t> </a:t>
            </a:r>
          </a:p>
        </p:txBody>
      </p:sp>
      <p:sp>
        <p:nvSpPr>
          <p:cNvPr id="9230" name="Line 14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8077200" y="65532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3" grpId="0" autoUpdateAnimBg="0"/>
      <p:bldP spid="9226" grpId="0" autoUpdateAnimBg="0"/>
      <p:bldP spid="9229" grpId="0" autoUpdateAnimBg="0"/>
    </p:bldLst>
  </p:timing>
</p:sld>
</file>

<file path=ppt/theme/theme1.xml><?xml version="1.0" encoding="utf-8"?>
<a:theme xmlns:a="http://schemas.openxmlformats.org/drawingml/2006/main" name="Акварель">
  <a:themeElements>
    <a:clrScheme name="Акварель 1">
      <a:dk1>
        <a:srgbClr val="545472"/>
      </a:dk1>
      <a:lt1>
        <a:srgbClr val="FFFFFF"/>
      </a:lt1>
      <a:dk2>
        <a:srgbClr val="660066"/>
      </a:dk2>
      <a:lt2>
        <a:srgbClr val="9797B7"/>
      </a:lt2>
      <a:accent1>
        <a:srgbClr val="A7CCD9"/>
      </a:accent1>
      <a:accent2>
        <a:srgbClr val="C7C7DF"/>
      </a:accent2>
      <a:accent3>
        <a:srgbClr val="FFFFFF"/>
      </a:accent3>
      <a:accent4>
        <a:srgbClr val="464660"/>
      </a:accent4>
      <a:accent5>
        <a:srgbClr val="D0E2E9"/>
      </a:accent5>
      <a:accent6>
        <a:srgbClr val="B4B4CA"/>
      </a:accent6>
      <a:hlink>
        <a:srgbClr val="9595FF"/>
      </a:hlink>
      <a:folHlink>
        <a:srgbClr val="8888AE"/>
      </a:folHlink>
    </a:clrScheme>
    <a:fontScheme name="Акварель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Акварель 1">
        <a:dk1>
          <a:srgbClr val="545472"/>
        </a:dk1>
        <a:lt1>
          <a:srgbClr val="FFFFFF"/>
        </a:lt1>
        <a:dk2>
          <a:srgbClr val="660066"/>
        </a:dk2>
        <a:lt2>
          <a:srgbClr val="9797B7"/>
        </a:lt2>
        <a:accent1>
          <a:srgbClr val="A7CCD9"/>
        </a:accent1>
        <a:accent2>
          <a:srgbClr val="C7C7DF"/>
        </a:accent2>
        <a:accent3>
          <a:srgbClr val="FFFFFF"/>
        </a:accent3>
        <a:accent4>
          <a:srgbClr val="464660"/>
        </a:accent4>
        <a:accent5>
          <a:srgbClr val="D0E2E9"/>
        </a:accent5>
        <a:accent6>
          <a:srgbClr val="B4B4CA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2">
        <a:dk1>
          <a:srgbClr val="545472"/>
        </a:dk1>
        <a:lt1>
          <a:srgbClr val="FFFFFF"/>
        </a:lt1>
        <a:dk2>
          <a:srgbClr val="892D5B"/>
        </a:dk2>
        <a:lt2>
          <a:srgbClr val="68A7BE"/>
        </a:lt2>
        <a:accent1>
          <a:srgbClr val="CAACCC"/>
        </a:accent1>
        <a:accent2>
          <a:srgbClr val="A7CCD9"/>
        </a:accent2>
        <a:accent3>
          <a:srgbClr val="FFFFFF"/>
        </a:accent3>
        <a:accent4>
          <a:srgbClr val="464660"/>
        </a:accent4>
        <a:accent5>
          <a:srgbClr val="E1D2E2"/>
        </a:accent5>
        <a:accent6>
          <a:srgbClr val="97B9C4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4">
        <a:dk1>
          <a:srgbClr val="545472"/>
        </a:dk1>
        <a:lt1>
          <a:srgbClr val="FFFFFF"/>
        </a:lt1>
        <a:dk2>
          <a:srgbClr val="892D5B"/>
        </a:dk2>
        <a:lt2>
          <a:srgbClr val="AC3872"/>
        </a:lt2>
        <a:accent1>
          <a:srgbClr val="660066"/>
        </a:accent1>
        <a:accent2>
          <a:srgbClr val="E2A6C4"/>
        </a:accent2>
        <a:accent3>
          <a:srgbClr val="FFFFFF"/>
        </a:accent3>
        <a:accent4>
          <a:srgbClr val="464660"/>
        </a:accent4>
        <a:accent5>
          <a:srgbClr val="B8AAB8"/>
        </a:accent5>
        <a:accent6>
          <a:srgbClr val="CD96B1"/>
        </a:accent6>
        <a:hlink>
          <a:srgbClr val="8585FF"/>
        </a:hlink>
        <a:folHlink>
          <a:srgbClr val="563E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5">
        <a:dk1>
          <a:srgbClr val="545472"/>
        </a:dk1>
        <a:lt1>
          <a:srgbClr val="FFFFFF"/>
        </a:lt1>
        <a:dk2>
          <a:srgbClr val="892D5B"/>
        </a:dk2>
        <a:lt2>
          <a:srgbClr val="515BA7"/>
        </a:lt2>
        <a:accent1>
          <a:srgbClr val="8BD8E7"/>
        </a:accent1>
        <a:accent2>
          <a:srgbClr val="A5AAD3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959ABF"/>
        </a:accent6>
        <a:hlink>
          <a:srgbClr val="B78AFA"/>
        </a:hlink>
        <a:folHlink>
          <a:srgbClr val="A0A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6">
        <a:dk1>
          <a:srgbClr val="545472"/>
        </a:dk1>
        <a:lt1>
          <a:srgbClr val="FFFFFF"/>
        </a:lt1>
        <a:dk2>
          <a:srgbClr val="37467F"/>
        </a:dk2>
        <a:lt2>
          <a:srgbClr val="547A3C"/>
        </a:lt2>
        <a:accent1>
          <a:srgbClr val="8BD8E7"/>
        </a:accent1>
        <a:accent2>
          <a:srgbClr val="B7D3A5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A6BF95"/>
        </a:accent6>
        <a:hlink>
          <a:srgbClr val="619147"/>
        </a:hlink>
        <a:folHlink>
          <a:srgbClr val="94BE7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7">
        <a:dk1>
          <a:srgbClr val="545472"/>
        </a:dk1>
        <a:lt1>
          <a:srgbClr val="FFFFFF"/>
        </a:lt1>
        <a:dk2>
          <a:srgbClr val="655851"/>
        </a:dk2>
        <a:lt2>
          <a:srgbClr val="B49234"/>
        </a:lt2>
        <a:accent1>
          <a:srgbClr val="F8C684"/>
        </a:accent1>
        <a:accent2>
          <a:srgbClr val="E1CE97"/>
        </a:accent2>
        <a:accent3>
          <a:srgbClr val="FFFFFF"/>
        </a:accent3>
        <a:accent4>
          <a:srgbClr val="464660"/>
        </a:accent4>
        <a:accent5>
          <a:srgbClr val="FBDFC2"/>
        </a:accent5>
        <a:accent6>
          <a:srgbClr val="CCBA88"/>
        </a:accent6>
        <a:hlink>
          <a:srgbClr val="7C6148"/>
        </a:hlink>
        <a:folHlink>
          <a:srgbClr val="8E856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Designs\Акварель.pot</Template>
  <TotalTime>543</TotalTime>
  <Words>1555</Words>
  <Application>Microsoft Office PowerPoint</Application>
  <PresentationFormat>Экран (4:3)</PresentationFormat>
  <Paragraphs>107</Paragraphs>
  <Slides>23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Courier New</vt:lpstr>
      <vt:lpstr>Lucida Sans Unicode</vt:lpstr>
      <vt:lpstr>Tahoma</vt:lpstr>
      <vt:lpstr>Times New Roman</vt:lpstr>
      <vt:lpstr>Акварель</vt:lpstr>
      <vt:lpstr>Точечный рисунок</vt:lpstr>
      <vt:lpstr>Осанка человека</vt:lpstr>
      <vt:lpstr>Содержание:</vt:lpstr>
      <vt:lpstr>Осанка</vt:lpstr>
      <vt:lpstr>Осанка</vt:lpstr>
      <vt:lpstr>Осанка</vt:lpstr>
      <vt:lpstr>Как обнаружить дефект</vt:lpstr>
      <vt:lpstr>Неправильная осанка</vt:lpstr>
      <vt:lpstr>Разновидности нарушений осанки</vt:lpstr>
      <vt:lpstr>Проявления боковых искривлений позвоночника</vt:lpstr>
      <vt:lpstr>Положение позвоночного столба</vt:lpstr>
      <vt:lpstr>Положение позвоночного столба</vt:lpstr>
      <vt:lpstr>При поднятии тяжести</vt:lpstr>
      <vt:lpstr>  Меры профилактики</vt:lpstr>
      <vt:lpstr>Коррекция осанки</vt:lpstr>
      <vt:lpstr>Коррекция осанки</vt:lpstr>
      <vt:lpstr>Упражнения для формирования правильной осанки</vt:lpstr>
      <vt:lpstr>Упражнения для формирования правильной осанки</vt:lpstr>
      <vt:lpstr>Упражнения для формирования правильной осанки</vt:lpstr>
      <vt:lpstr>Упражнения для формирования правильной осанки</vt:lpstr>
      <vt:lpstr>Упражнения для формирования правильной осанки</vt:lpstr>
      <vt:lpstr>Упражнения для формирования правильной осанки</vt:lpstr>
      <vt:lpstr>Подвижные игры для профилактики нарушения осанки</vt:lpstr>
      <vt:lpstr>Подвижные игры для профилактики нарушения осанки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Андрей</cp:lastModifiedBy>
  <cp:revision>32</cp:revision>
  <dcterms:created xsi:type="dcterms:W3CDTF">1601-01-01T00:00:00Z</dcterms:created>
  <dcterms:modified xsi:type="dcterms:W3CDTF">2017-01-08T13:28:31Z</dcterms:modified>
</cp:coreProperties>
</file>