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6" r:id="rId3"/>
    <p:sldId id="281" r:id="rId4"/>
    <p:sldId id="285" r:id="rId5"/>
    <p:sldId id="287" r:id="rId6"/>
    <p:sldId id="286" r:id="rId7"/>
    <p:sldId id="259" r:id="rId8"/>
    <p:sldId id="291" r:id="rId9"/>
    <p:sldId id="289" r:id="rId10"/>
    <p:sldId id="288" r:id="rId11"/>
    <p:sldId id="263" r:id="rId12"/>
    <p:sldId id="264" r:id="rId13"/>
    <p:sldId id="265" r:id="rId14"/>
    <p:sldId id="292" r:id="rId15"/>
    <p:sldId id="260" r:id="rId16"/>
    <p:sldId id="261" r:id="rId17"/>
    <p:sldId id="266" r:id="rId18"/>
    <p:sldId id="267" r:id="rId19"/>
    <p:sldId id="274" r:id="rId20"/>
    <p:sldId id="268" r:id="rId21"/>
    <p:sldId id="296" r:id="rId22"/>
    <p:sldId id="271" r:id="rId23"/>
    <p:sldId id="298" r:id="rId24"/>
    <p:sldId id="299" r:id="rId25"/>
    <p:sldId id="301" r:id="rId26"/>
    <p:sldId id="300" r:id="rId27"/>
    <p:sldId id="297" r:id="rId28"/>
    <p:sldId id="303" r:id="rId29"/>
    <p:sldId id="302" r:id="rId30"/>
    <p:sldId id="272" r:id="rId31"/>
    <p:sldId id="275" r:id="rId32"/>
    <p:sldId id="273" r:id="rId33"/>
    <p:sldId id="276" r:id="rId34"/>
    <p:sldId id="277" r:id="rId35"/>
    <p:sldId id="262" r:id="rId36"/>
    <p:sldId id="278" r:id="rId37"/>
    <p:sldId id="293" r:id="rId38"/>
    <p:sldId id="304" r:id="rId39"/>
    <p:sldId id="305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34559" autoAdjust="0"/>
    <p:restoredTop sz="86441" autoAdjust="0"/>
  </p:normalViewPr>
  <p:slideViewPr>
    <p:cSldViewPr>
      <p:cViewPr varScale="1">
        <p:scale>
          <a:sx n="62" d="100"/>
          <a:sy n="62" d="100"/>
        </p:scale>
        <p:origin x="-34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F92CA-3100-412C-8228-CE89DC60E096}" type="datetimeFigureOut">
              <a:rPr lang="ru-RU" smtClean="0"/>
              <a:pPr/>
              <a:t>09.01.2017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3B485-657E-441B-9B6B-57E24C65E7D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F92CA-3100-412C-8228-CE89DC60E096}" type="datetimeFigureOut">
              <a:rPr lang="ru-RU" smtClean="0"/>
              <a:pPr/>
              <a:t>09.01.2017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3B485-657E-441B-9B6B-57E24C65E7D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F92CA-3100-412C-8228-CE89DC60E096}" type="datetimeFigureOut">
              <a:rPr lang="ru-RU" smtClean="0"/>
              <a:pPr/>
              <a:t>09.01.2017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3B485-657E-441B-9B6B-57E24C65E7D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F92CA-3100-412C-8228-CE89DC60E096}" type="datetimeFigureOut">
              <a:rPr lang="ru-RU" smtClean="0"/>
              <a:pPr/>
              <a:t>09.01.2017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3B485-657E-441B-9B6B-57E24C65E7D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F92CA-3100-412C-8228-CE89DC60E096}" type="datetimeFigureOut">
              <a:rPr lang="ru-RU" smtClean="0"/>
              <a:pPr/>
              <a:t>09.01.2017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3B485-657E-441B-9B6B-57E24C65E7D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F92CA-3100-412C-8228-CE89DC60E096}" type="datetimeFigureOut">
              <a:rPr lang="ru-RU" smtClean="0"/>
              <a:pPr/>
              <a:t>09.01.2017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3B485-657E-441B-9B6B-57E24C65E7D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F92CA-3100-412C-8228-CE89DC60E096}" type="datetimeFigureOut">
              <a:rPr lang="ru-RU" smtClean="0"/>
              <a:pPr/>
              <a:t>09.01.2017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3B485-657E-441B-9B6B-57E24C65E7D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F92CA-3100-412C-8228-CE89DC60E096}" type="datetimeFigureOut">
              <a:rPr lang="ru-RU" smtClean="0"/>
              <a:pPr/>
              <a:t>09.01.2017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3B485-657E-441B-9B6B-57E24C65E7D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F92CA-3100-412C-8228-CE89DC60E096}" type="datetimeFigureOut">
              <a:rPr lang="ru-RU" smtClean="0"/>
              <a:pPr/>
              <a:t>09.01.2017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3B485-657E-441B-9B6B-57E24C65E7D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F92CA-3100-412C-8228-CE89DC60E096}" type="datetimeFigureOut">
              <a:rPr lang="ru-RU" smtClean="0"/>
              <a:pPr/>
              <a:t>09.01.2017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3B485-657E-441B-9B6B-57E24C65E7D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F92CA-3100-412C-8228-CE89DC60E096}" type="datetimeFigureOut">
              <a:rPr lang="ru-RU" smtClean="0"/>
              <a:pPr/>
              <a:t>09.01.2017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3B485-657E-441B-9B6B-57E24C65E7D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0F92CA-3100-412C-8228-CE89DC60E096}" type="datetimeFigureOut">
              <a:rPr lang="ru-RU" smtClean="0"/>
              <a:pPr/>
              <a:t>09.01.2017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43B485-657E-441B-9B6B-57E24C65E7D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900igr.net/datas/biologija/Matematika/0010-010-Rabota-2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428736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>Тема: </a:t>
            </a:r>
            <a:r>
              <a:rPr lang="ru-RU" dirty="0" smtClean="0"/>
              <a:t>«</a:t>
            </a:r>
            <a:r>
              <a:rPr lang="ru-RU" i="1" dirty="0" smtClean="0"/>
              <a:t>Плоскостопие у детей </a:t>
            </a:r>
            <a:br>
              <a:rPr lang="ru-RU" i="1" dirty="0" smtClean="0"/>
            </a:br>
            <a:r>
              <a:rPr lang="ru-RU" i="1" dirty="0" smtClean="0"/>
              <a:t> и эффективные методы его                        устранения </a:t>
            </a:r>
            <a:r>
              <a:rPr lang="ru-RU" i="1" dirty="0"/>
              <a:t>на </a:t>
            </a:r>
            <a:r>
              <a:rPr lang="ru-RU" i="1" dirty="0" smtClean="0"/>
              <a:t>уроках</a:t>
            </a:r>
            <a:br>
              <a:rPr lang="ru-RU" i="1" dirty="0" smtClean="0"/>
            </a:br>
            <a:r>
              <a:rPr lang="ru-RU" i="1" dirty="0" smtClean="0"/>
              <a:t> </a:t>
            </a:r>
            <a:r>
              <a:rPr lang="ru-RU" i="1" dirty="0"/>
              <a:t>физической </a:t>
            </a:r>
            <a:r>
              <a:rPr lang="ru-RU" i="1" dirty="0" smtClean="0"/>
              <a:t>культуры».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142976" y="5638799"/>
            <a:ext cx="6629424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2. </a:t>
            </a:r>
            <a:r>
              <a:rPr lang="ru-RU" sz="3600" b="1" dirty="0" smtClean="0"/>
              <a:t>ВЫЯВЛЕНИЕ ПЛОСКОСТОПИЯ У ДЕТЕЙ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142984"/>
            <a:ext cx="8115328" cy="557216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100" dirty="0" smtClean="0"/>
              <a:t>                    Распознавание заболеваний плоскостопия у детей имеет некоторые особенности, так как стопа растущего организма проходит определенные этапы формирования, которые следует учитывать.</a:t>
            </a:r>
          </a:p>
          <a:p>
            <a:pPr>
              <a:buNone/>
            </a:pPr>
            <a:r>
              <a:rPr lang="ru-RU" sz="1100" dirty="0" smtClean="0"/>
              <a:t>                    Анатомические исследования показывают, что у новорожденных своды стоп хорошо выражены. Однако сводчатое строение маскируется обильно развитой подкожной жировой клетчаткой, и при осмотре подошвы стопа кажется плоской.</a:t>
            </a:r>
          </a:p>
          <a:p>
            <a:pPr>
              <a:buNone/>
            </a:pPr>
            <a:r>
              <a:rPr lang="ru-RU" sz="1100" dirty="0" smtClean="0"/>
              <a:t>                   Со второго года жизни, когда ребенок начинает ходить и учится бегать, наблюдается истинное уменьшение продольного свода стопы под влиянием нагрузки на еще неокрепшую стопу. С 3-летнего возраста происходит значительное развитие и укрепление связок и мышц, благодаря чему отмечается постепенное увеличение высоты сводов. Тем самым сводчатая структура строения стопы все более и более получает свои внешние очертания. Чем старше ребенок, тем лучше при осмотре у него выражены своды стопы. Таким образом, внешне плоская форма стопы у младших детей не может быть отнесена к истинному заболеванию плоскостопием, а является лишь фазой нормального развития. Массовые обследования здоровых детей подтверждают </a:t>
            </a:r>
            <a:r>
              <a:rPr lang="ru-RU" sz="1100" dirty="0" err="1" smtClean="0"/>
              <a:t>фазность</a:t>
            </a:r>
            <a:r>
              <a:rPr lang="ru-RU" sz="1100" dirty="0" smtClean="0"/>
              <a:t> формирования сводов стопы. Например, по данным С.Ф. Годунова, основанным на изучении стоп у 4821 ребенка, внешне плоские стопы в возрасте 2 лет были у 97,6% обследованных, а в 9-летнем возрасте плоские стопы отмечены лишь в 5,1% случаев. Следует помнить, что плоская стопа как вариант нормы может сохраниться на всю жизнь и не вызывать при этом никаких функциональных расстройств (человек может выполнять любую работу на ногах, с подъемом тяжестей, и при этом боли отсутствуют).</a:t>
            </a:r>
          </a:p>
          <a:p>
            <a:pPr>
              <a:buNone/>
            </a:pPr>
            <a:r>
              <a:rPr lang="ru-RU" sz="1100" dirty="0" smtClean="0"/>
              <a:t>                   Развитию истинного плоскостопия у детей способствуют некоторые неблагоприятные факторы, ослабляющие в первую очередь мышцы и связки. Сюда могут быть отнесены: врожденная слабость связочного аппарата, снижение силы мышц после длительного пребывания в постели в результате болезни, вследствие перенесенных инфекций, при ожирении, диатезе, упадке питания и общем плохом физическом развитии; ослабление связочно-мышечного аппарата в результате перегрузки увеличенным весом тела в периоде усиленною роста, при поднятии тяжестей (например, ношение младших братьев и сестер), при усиленных занятиях балетом. На развитие плоскостопия оказывает влияние ношение нерациональной обуви: с чрезмерно жесткой или чрезмерно мягкой подошвой, при пользовании обувью без каблука, от перегрева тканей стопы в теплое время года в </a:t>
            </a:r>
            <a:r>
              <a:rPr lang="ru-RU" sz="1100" dirty="0" err="1" smtClean="0"/>
              <a:t>валеной</a:t>
            </a:r>
            <a:r>
              <a:rPr lang="ru-RU" sz="1100" dirty="0" smtClean="0"/>
              <a:t> обуви, кедах, резиновых туфлях, при </a:t>
            </a:r>
            <a:r>
              <a:rPr lang="ru-RU" sz="1100" dirty="0" err="1" smtClean="0"/>
              <a:t>стаптывании</a:t>
            </a:r>
            <a:r>
              <a:rPr lang="ru-RU" sz="1100" dirty="0" smtClean="0"/>
              <a:t> обуви и т. п. Неблагоприятным фактором является ходьба с излишне разведенными носками или широко расставленными ногами. Среди подростков иногда наблюдаются случаи так называемой мышечно-спастической стопы, которая развивается под влиянием перегрузки и гормональных воздействий: имеется резкое напряжение мышц, </a:t>
            </a:r>
            <a:r>
              <a:rPr lang="ru-RU" sz="1100" dirty="0" err="1" smtClean="0"/>
              <a:t>тугоподвижность</a:t>
            </a:r>
            <a:r>
              <a:rPr lang="ru-RU" sz="1100" dirty="0" smtClean="0"/>
              <a:t> и резкая болезненность в суставах предплюсны.</a:t>
            </a:r>
          </a:p>
          <a:p>
            <a:endParaRPr lang="ru-RU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42852"/>
            <a:ext cx="7901014" cy="796908"/>
          </a:xfrm>
        </p:spPr>
        <p:txBody>
          <a:bodyPr/>
          <a:lstStyle/>
          <a:p>
            <a:r>
              <a:rPr lang="ru-RU" dirty="0" smtClean="0"/>
              <a:t>Выявленное плоскостопие:</a:t>
            </a:r>
            <a:endParaRPr lang="ru-RU" dirty="0"/>
          </a:p>
        </p:txBody>
      </p:sp>
      <p:pic>
        <p:nvPicPr>
          <p:cNvPr id="1026" name="Picture 2" descr="C:\Users\пользоваатель\Pictures\Фото09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00233" y="1066294"/>
            <a:ext cx="4929222" cy="529166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пользоваатель\Pictures\Фото09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43042" y="357166"/>
            <a:ext cx="5786478" cy="607223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пользоваатель\Pictures\Фото09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28794" y="357166"/>
            <a:ext cx="5286412" cy="592935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3. ПРОФИЛАКТИКА ПЛОСКОСТОПИЯ У ДЕТЕЙ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357298"/>
            <a:ext cx="8258204" cy="4929222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5600" dirty="0" smtClean="0"/>
              <a:t>                 Предупреждение статического плоскостопия у детей проводится в направлении улучшения состояния мышц и связок, выработки правильного режима нагрузки и рационального снабжения обувью.</a:t>
            </a:r>
          </a:p>
          <a:p>
            <a:pPr>
              <a:buNone/>
            </a:pPr>
            <a:r>
              <a:rPr lang="ru-RU" sz="5600" dirty="0" smtClean="0"/>
              <a:t>                Прежде всего необходимо проводить общее закаливание организма, воспитывать у детей правильную осанку, научить ходить не разводя слишком широко носки стоп. Совершенно необоснованно стремление родителей рано обучать детей стоянию и ходьбе. Необходимо бороться со стремлением девочек-подростков рано носить обувь с высоким каблуком, а также с очень узким носком. При пользовании такой обувью происходит перегрузка переднего отдела стопы. В области головок плюсневых костей недостаточно крепкие еще связки не могут выдержать чрезмерную нагрузку, они </a:t>
            </a:r>
            <a:r>
              <a:rPr lang="ru-RU" sz="5600" dirty="0" err="1" smtClean="0"/>
              <a:t>перерастягиваются</a:t>
            </a:r>
            <a:r>
              <a:rPr lang="ru-RU" sz="5600" dirty="0" smtClean="0"/>
              <a:t> и ослабевают окончательно. В результате у девочек развивается так называемое поперечное плоскостопие с отклонением 1-го пальца стопы кнаружи. Последнее сопровождается подвывихом в первом плюсне - фаланговом сочленении, значительными болями, больные вынуждены, носить обувь на 2--3 размера больше. Излечение выраженного отклонения 1-го пальца кнаружи возможно уже только оперативным методом. В качестве профилактических мероприятий очень полезна ходьба детей босиком по мягкому грунту (рыхлая почва, песок), по неровной (галька, гравий) поверхности -- стопа при этом рефлекторно «подбирается», происходит активное формирование сводов, укрепляются мышцы-супинаторы стопы. Этому же способствуют ходьба босиком по бревну, лазание по канату или шесту, упражнения на равновесие с опорой на одну ногу и т. п. Занятия детей могут быть организованы в детских садах и в кабинетах лечебной физкультуры детских поликлиник. Специальные упражнения целесообразно включать в игры, что особенно важно при организации занятий с детьми младшего возраста.</a:t>
            </a:r>
          </a:p>
          <a:p>
            <a:pPr>
              <a:buNone/>
            </a:pPr>
            <a:r>
              <a:rPr lang="ru-RU" sz="5600" dirty="0" smtClean="0"/>
              <a:t>              Не меньшее значение в профилактике плоскостопия имеет правильный подбор обуви. Обувь должна плотно охватывать стопу (не быть тесной, и не болтаться), иметь небольшой каблук (1/14 длины стопы), с правильной продольной осью стопы (середина пятки -- второй межпальцевой промежуток). Обувь должна иметь умеренную плотную выкладку внутреннего свода, на которую стопа «садится» (отдыхает) в случае утомления мышечно-связочного аппарата.</a:t>
            </a:r>
          </a:p>
          <a:p>
            <a:pPr>
              <a:buNone/>
            </a:pPr>
            <a:r>
              <a:rPr lang="ru-RU" sz="5600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800" dirty="0" smtClean="0"/>
              <a:t>Упражнения,</a:t>
            </a:r>
            <a:br>
              <a:rPr lang="ru-RU" sz="3800" dirty="0" smtClean="0"/>
            </a:br>
            <a:r>
              <a:rPr lang="ru-RU" sz="3800" dirty="0" smtClean="0"/>
              <a:t>рекомендуемые  детям с плоскостопием: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                   Продолжительность занятий 10 минут. Перед упражнениями следует походить на носках, затем попрыгать на носках через скакалку - на одной и на двух ногах.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                  Упражнение "КАТОК" - ребенок катает вперед-назад мяч, скалку или бутылку. Упражнение выполняется сначала одной, затем другой ногой.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                 Упражнение "РАЗБОЙНИК" - ребенок сидит на полу с согнутыми ногами. Пятки плотно прижаты к полу и не отрываются в течение всего периода выполнения упражнения. Движениями пальцев ноги он старается подтащить под пятки разложенное на полу полотенце (или салфетку), на котором лежит какой-нибудь груз (например, камень). Упражнение выполняется сначала одной, затем другой ногой.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                 Упражнение "МАЛЯР" - ребенок, сидя на полу с вытянутыми ногами (колени выпрямлены), большим пальцем одной ноги проводит по подъему другой по направлению от большого пальца к колену. "Поглаживание" повторяется 3-4 раза. Упражнение выполняется сначала одной, затем другой ногой.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                Упражнение "СБОРЩИК" - ребенок, сидя на полу с согнутыми коленями, собирает пальцами одной ноги различные мелкие предметы, разложенные на полу (игрушки, прищепки для белья, елочные шишки и др.), и складывает их в кучки. Другой ногой он повторяет то же самое. Затем без помощи рук перекладывает эти предметы из одной кучки в другую. Следует не допускать падения предметов при переносе.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Упражнения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00108"/>
            <a:ext cx="8158162" cy="5429288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5200" dirty="0" smtClean="0"/>
              <a:t>               Упражнение "ХУДОЖНИК" -  ребенок, сидя на полу с согнутыми коленями, карандашом, зажатым пальцами ноги, рисует на листе бумаги различные фигуры, придерживая лист другой ногой. Упражнение выполняется сначала одной, затем другой ногой.</a:t>
            </a:r>
          </a:p>
          <a:p>
            <a:pPr>
              <a:buNone/>
            </a:pPr>
            <a:r>
              <a:rPr lang="ru-RU" sz="5200" dirty="0" smtClean="0"/>
              <a:t> </a:t>
            </a:r>
          </a:p>
          <a:p>
            <a:pPr>
              <a:buNone/>
            </a:pPr>
            <a:r>
              <a:rPr lang="ru-RU" sz="5200" dirty="0" smtClean="0"/>
              <a:t>                Упражнение "ГУСЕНИЦА" - ребенок сидит на полу с согнутыми коленями. Сгибая пальцы ног, он подтягивает пятку вперед (пятки прижаты к пальцам), затем пальцы снова распрямляются и движение повторяется (имитация движения гусеницы).</a:t>
            </a:r>
          </a:p>
          <a:p>
            <a:pPr>
              <a:buNone/>
            </a:pPr>
            <a:r>
              <a:rPr lang="ru-RU" sz="5200" dirty="0" smtClean="0"/>
              <a:t>                Передвижение пятки вперед за счет сгибания и выпрямления пальцев ног продолжается до тех пор, пока пальцы могут касаться пола. Упражнение выполняется обеими ногами одновременно.</a:t>
            </a:r>
          </a:p>
          <a:p>
            <a:pPr>
              <a:buNone/>
            </a:pPr>
            <a:r>
              <a:rPr lang="ru-RU" sz="5200" dirty="0" smtClean="0"/>
              <a:t> </a:t>
            </a:r>
          </a:p>
          <a:p>
            <a:pPr>
              <a:buNone/>
            </a:pPr>
            <a:r>
              <a:rPr lang="ru-RU" sz="5200" dirty="0" smtClean="0"/>
              <a:t>                 Упражнение "КОРАБЛИК" - ребенок, сидя на полу с согнутыми коленями и прижимая подошвы ног друг к другу, постепенно старается выпрямить колени до тех пор, пока пальцы и пятки ног могут быть прижаты друг к другу (старается придать ступням форму кораблика).</a:t>
            </a:r>
          </a:p>
          <a:p>
            <a:pPr>
              <a:buNone/>
            </a:pPr>
            <a:r>
              <a:rPr lang="ru-RU" sz="5200" dirty="0" smtClean="0"/>
              <a:t> </a:t>
            </a:r>
          </a:p>
          <a:p>
            <a:pPr>
              <a:buNone/>
            </a:pPr>
            <a:r>
              <a:rPr lang="ru-RU" sz="5200" dirty="0" smtClean="0"/>
              <a:t>                 Упражнение "СЕРП" - ребенок, сидя на полу с согнутыми коленями, ставит подошвы ног на пол (расстояние между ними 20 см). Согнутые пальцы ног сперва сближаются, а затем разводятся в разные стороны, при этом пятки остаются на одном месте. Упражнение повторяется несколько раз.</a:t>
            </a:r>
          </a:p>
          <a:p>
            <a:pPr>
              <a:buNone/>
            </a:pPr>
            <a:r>
              <a:rPr lang="ru-RU" sz="5200" dirty="0" smtClean="0"/>
              <a:t> </a:t>
            </a:r>
          </a:p>
          <a:p>
            <a:pPr>
              <a:buNone/>
            </a:pPr>
            <a:r>
              <a:rPr lang="ru-RU" sz="5200" dirty="0" smtClean="0"/>
              <a:t>                 Упражнение "МЕЛЬНИЦА" - ребенок, сидя на полу с выпрямленными ногами, описывает ступнями круги в разных направлениях.</a:t>
            </a:r>
          </a:p>
          <a:p>
            <a:pPr>
              <a:buNone/>
            </a:pPr>
            <a:r>
              <a:rPr lang="ru-RU" sz="5200" dirty="0" smtClean="0"/>
              <a:t> </a:t>
            </a:r>
          </a:p>
          <a:p>
            <a:pPr>
              <a:buNone/>
            </a:pPr>
            <a:r>
              <a:rPr lang="ru-RU" sz="5200" dirty="0" smtClean="0"/>
              <a:t>                 Упражнение "ОКНО" - ребенок, стоя на полу, разводит и сводит выпрямленные ноги, не отрывая подошв от пола.</a:t>
            </a:r>
          </a:p>
          <a:p>
            <a:pPr>
              <a:buNone/>
            </a:pPr>
            <a:r>
              <a:rPr lang="ru-RU" sz="5200" dirty="0" smtClean="0"/>
              <a:t> </a:t>
            </a:r>
          </a:p>
          <a:p>
            <a:pPr>
              <a:buNone/>
            </a:pPr>
            <a:r>
              <a:rPr lang="ru-RU" sz="5200" dirty="0" smtClean="0"/>
              <a:t>                 Упражнение "БАРАБАНЩИК" - ребенок, сидя на полу с согнутыми коленями, стучит по полу только пальцами ног, не касаясь его пятками. В процессе выполнения упражнения колени постепенно выпрямляются.</a:t>
            </a:r>
          </a:p>
          <a:p>
            <a:pPr>
              <a:buNone/>
            </a:pPr>
            <a:r>
              <a:rPr lang="ru-RU" sz="5200" dirty="0" smtClean="0"/>
              <a:t> </a:t>
            </a:r>
          </a:p>
          <a:p>
            <a:pPr>
              <a:buNone/>
            </a:pPr>
            <a:r>
              <a:rPr lang="ru-RU" sz="5200" dirty="0" smtClean="0"/>
              <a:t>                Упражнение "ХОЖДЕНИЕ НА ПЯТКАХ" - ребенок ходит на пятках, не касаясь пола пальцами и подошвой.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428604"/>
            <a:ext cx="7643866" cy="6429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«Каток»</a:t>
            </a:r>
            <a:endParaRPr lang="ru-RU" dirty="0"/>
          </a:p>
        </p:txBody>
      </p:sp>
      <p:pic>
        <p:nvPicPr>
          <p:cNvPr id="4098" name="Picture 2" descr="C:\Users\пользоваатель\Pictures\Фото089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85918" y="1357298"/>
            <a:ext cx="5214974" cy="521497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42852"/>
            <a:ext cx="7829576" cy="857256"/>
          </a:xfrm>
        </p:spPr>
        <p:txBody>
          <a:bodyPr/>
          <a:lstStyle/>
          <a:p>
            <a:r>
              <a:rPr lang="ru-RU" dirty="0" smtClean="0"/>
              <a:t>«Художник»</a:t>
            </a:r>
            <a:endParaRPr lang="ru-RU" dirty="0"/>
          </a:p>
        </p:txBody>
      </p:sp>
      <p:pic>
        <p:nvPicPr>
          <p:cNvPr id="5122" name="Picture 2" descr="C:\Users\пользоваатель\Pictures\Фото089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1428736"/>
            <a:ext cx="3901440" cy="2926080"/>
          </a:xfrm>
          <a:prstGeom prst="rect">
            <a:avLst/>
          </a:prstGeom>
          <a:noFill/>
        </p:spPr>
      </p:pic>
      <p:pic>
        <p:nvPicPr>
          <p:cNvPr id="5123" name="Picture 3" descr="C:\Users\пользоваатель\Pictures\Фото089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2928934"/>
            <a:ext cx="4187282" cy="314046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пользоваатель\Pictures\Фото07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9" y="642918"/>
            <a:ext cx="7000924" cy="548324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dirty="0" smtClean="0"/>
              <a:t>Гипотеза: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следствие чего возникает плоскостопие.</a:t>
            </a:r>
          </a:p>
          <a:p>
            <a:endParaRPr lang="ru-RU" dirty="0" smtClean="0"/>
          </a:p>
          <a:p>
            <a:r>
              <a:rPr lang="ru-RU" dirty="0" smtClean="0"/>
              <a:t>Какими методами можно корректировать дефекты  </a:t>
            </a:r>
            <a:r>
              <a:rPr lang="ru-RU" dirty="0" err="1" smtClean="0"/>
              <a:t>опорно</a:t>
            </a:r>
            <a:r>
              <a:rPr lang="ru-RU" dirty="0" smtClean="0"/>
              <a:t> – двигательного аппарата.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857256"/>
          </a:xfrm>
        </p:spPr>
        <p:txBody>
          <a:bodyPr/>
          <a:lstStyle/>
          <a:p>
            <a:r>
              <a:rPr lang="ru-RU" dirty="0" smtClean="0"/>
              <a:t>«Серп»</a:t>
            </a:r>
            <a:endParaRPr lang="ru-RU" dirty="0"/>
          </a:p>
        </p:txBody>
      </p:sp>
      <p:pic>
        <p:nvPicPr>
          <p:cNvPr id="6146" name="Picture 2" descr="C:\Users\пользоваатель\Pictures\Фото089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57422" y="1643050"/>
            <a:ext cx="4786346" cy="428628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каток</a:t>
            </a:r>
            <a:endParaRPr lang="ru-RU" dirty="0"/>
          </a:p>
        </p:txBody>
      </p:sp>
      <p:pic>
        <p:nvPicPr>
          <p:cNvPr id="3074" name="Picture 2" descr="E:\Новая папка\IMG_338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dirty="0" smtClean="0"/>
              <a:t>«Сборщик»</a:t>
            </a:r>
            <a:endParaRPr lang="ru-RU" dirty="0"/>
          </a:p>
        </p:txBody>
      </p:sp>
      <p:pic>
        <p:nvPicPr>
          <p:cNvPr id="1026" name="Picture 2" descr="C:\Users\пользоваатель\Pictures\Фото07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dirty="0" smtClean="0"/>
              <a:t>художники</a:t>
            </a:r>
            <a:endParaRPr lang="ru-RU" dirty="0"/>
          </a:p>
        </p:txBody>
      </p:sp>
      <p:pic>
        <p:nvPicPr>
          <p:cNvPr id="5122" name="Picture 2" descr="E:\Новая папка\IMG_338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 descr="E:\Новая папка\IMG_339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E:\Новая папка\IMG_339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1" name="Picture 3" descr="E:\Новая папка\IMG_339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098" name="Picture 2" descr="E:\Новая папка\IMG_338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E:\Новая папка\IMG_339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E:\Новая папка\IMG_339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443914" cy="714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85794"/>
            <a:ext cx="8501122" cy="584043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 </a:t>
            </a:r>
            <a:r>
              <a:rPr lang="ru-RU" b="1" dirty="0" smtClean="0"/>
              <a:t>Цель: </a:t>
            </a:r>
            <a:r>
              <a:rPr lang="ru-RU" i="1" dirty="0" smtClean="0"/>
              <a:t>выявить основные причины развития плоскостопия и наиболее действенное средство профилактики дефектов нижних конечностей.</a:t>
            </a:r>
          </a:p>
          <a:p>
            <a:pPr>
              <a:buNone/>
            </a:pPr>
            <a:r>
              <a:rPr lang="ru-RU" i="1" dirty="0" smtClean="0"/>
              <a:t> </a:t>
            </a:r>
          </a:p>
          <a:p>
            <a:pPr>
              <a:buNone/>
            </a:pPr>
            <a:r>
              <a:rPr lang="ru-RU" i="1" dirty="0" smtClean="0"/>
              <a:t>- Изучить строение стопы у ребёнка.</a:t>
            </a:r>
          </a:p>
          <a:p>
            <a:pPr>
              <a:buNone/>
            </a:pPr>
            <a:r>
              <a:rPr lang="ru-RU" i="1" dirty="0" smtClean="0"/>
              <a:t> - Выяснить причины и следствия заболевания </a:t>
            </a:r>
            <a:r>
              <a:rPr lang="ru-RU" i="1" dirty="0" err="1" smtClean="0"/>
              <a:t>опорно</a:t>
            </a:r>
            <a:r>
              <a:rPr lang="ru-RU" i="1" dirty="0" smtClean="0"/>
              <a:t> – двигательного аппарата. </a:t>
            </a:r>
          </a:p>
          <a:p>
            <a:pPr>
              <a:buNone/>
            </a:pPr>
            <a:r>
              <a:rPr lang="ru-RU" i="1" dirty="0" smtClean="0"/>
              <a:t> - Выявить эффективность методов и способов устранения плоскостопия у школьников на уроках физической культуры.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43890" cy="79690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пользоваатель\Pictures\Фото07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dirty="0" smtClean="0"/>
              <a:t>«Наши рисунки»</a:t>
            </a:r>
            <a:endParaRPr lang="ru-RU" dirty="0"/>
          </a:p>
        </p:txBody>
      </p:sp>
      <p:pic>
        <p:nvPicPr>
          <p:cNvPr id="5122" name="Picture 2" descr="C:\Users\пользоваатель\Pictures\Фото07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«Анна»</a:t>
            </a:r>
            <a:endParaRPr lang="ru-RU" dirty="0"/>
          </a:p>
        </p:txBody>
      </p:sp>
      <p:pic>
        <p:nvPicPr>
          <p:cNvPr id="1026" name="Picture 2" descr="C:\Users\пользоваатель\Pictures\Фото07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28926" y="1571612"/>
            <a:ext cx="3394472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«Ира»</a:t>
            </a:r>
            <a:endParaRPr lang="ru-RU" dirty="0"/>
          </a:p>
        </p:txBody>
      </p:sp>
      <p:pic>
        <p:nvPicPr>
          <p:cNvPr id="2050" name="Picture 2" descr="C:\Users\пользоваатель\Pictures\Фото07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86050" y="1643050"/>
            <a:ext cx="3894538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«Витя»</a:t>
            </a:r>
            <a:endParaRPr lang="ru-RU" dirty="0"/>
          </a:p>
        </p:txBody>
      </p:sp>
      <p:pic>
        <p:nvPicPr>
          <p:cNvPr id="3074" name="Picture 2" descr="C:\Users\пользоваатель\Pictures\Фото07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86050" y="1500174"/>
            <a:ext cx="4251728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7786742" cy="796908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Упражнения, используемые на уроках физической культуры:</a:t>
            </a:r>
            <a:endParaRPr lang="ru-RU" sz="2400" dirty="0"/>
          </a:p>
        </p:txBody>
      </p:sp>
      <p:pic>
        <p:nvPicPr>
          <p:cNvPr id="4" name="Содержимое 3" descr="http://www.sch578.edusite.ru/images/uprajneniya.jpg"/>
          <p:cNvPicPr>
            <a:picLocks noGrp="1"/>
          </p:cNvPicPr>
          <p:nvPr>
            <p:ph idx="1"/>
          </p:nvPr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357422" y="1428736"/>
            <a:ext cx="3823100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29576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543956" cy="6429420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r>
              <a:rPr lang="ru-RU" sz="1200" dirty="0" smtClean="0"/>
              <a:t>  Продолжаем исследовательскую работу с учениками теперь уже 2-ого класса, у которых было обнаружено плоскостопие.</a:t>
            </a:r>
          </a:p>
          <a:p>
            <a:pPr>
              <a:buNone/>
            </a:pPr>
            <a:r>
              <a:rPr lang="ru-RU" sz="1200" dirty="0" smtClean="0"/>
              <a:t>На уроках физической культуры им было предложено выполнять новые упражнения:</a:t>
            </a:r>
          </a:p>
          <a:p>
            <a:pPr lvl="1"/>
            <a:r>
              <a:rPr lang="ru-RU" sz="1200" dirty="0" smtClean="0"/>
              <a:t>«Каток»</a:t>
            </a:r>
          </a:p>
          <a:p>
            <a:pPr lvl="1"/>
            <a:r>
              <a:rPr lang="ru-RU" sz="1200" dirty="0" smtClean="0"/>
              <a:t>«Художник»</a:t>
            </a:r>
          </a:p>
          <a:p>
            <a:pPr lvl="1"/>
            <a:r>
              <a:rPr lang="ru-RU" sz="1200" dirty="0" smtClean="0"/>
              <a:t>«Гусеница»</a:t>
            </a:r>
          </a:p>
          <a:p>
            <a:pPr lvl="1"/>
            <a:r>
              <a:rPr lang="ru-RU" sz="1200" dirty="0" smtClean="0"/>
              <a:t>«Разбойник»</a:t>
            </a:r>
          </a:p>
          <a:p>
            <a:pPr lvl="1"/>
            <a:r>
              <a:rPr lang="ru-RU" sz="1200" dirty="0" smtClean="0"/>
              <a:t>«Сборщик»</a:t>
            </a:r>
          </a:p>
          <a:p>
            <a:pPr lvl="1"/>
            <a:r>
              <a:rPr lang="ru-RU" sz="1200" dirty="0" smtClean="0"/>
              <a:t>«Серп»</a:t>
            </a:r>
          </a:p>
          <a:p>
            <a:pPr lvl="1"/>
            <a:r>
              <a:rPr lang="ru-RU" sz="1200" dirty="0" smtClean="0"/>
              <a:t>«Мельница» и другие.</a:t>
            </a:r>
          </a:p>
          <a:p>
            <a:pPr>
              <a:buNone/>
            </a:pPr>
            <a:r>
              <a:rPr lang="ru-RU" sz="1200" dirty="0" smtClean="0"/>
              <a:t>    Данные упражнения выполнялись на каждом уроке  и результат был положительный:</a:t>
            </a:r>
          </a:p>
          <a:p>
            <a:pPr>
              <a:buNone/>
            </a:pPr>
            <a:r>
              <a:rPr lang="ru-RU" sz="1200" dirty="0" smtClean="0"/>
              <a:t>1. Анна – улучшение на 1 мм.</a:t>
            </a:r>
          </a:p>
          <a:p>
            <a:pPr>
              <a:buNone/>
            </a:pPr>
            <a:r>
              <a:rPr lang="ru-RU" sz="1200" dirty="0" smtClean="0"/>
              <a:t>2. Ира – улучшение на О,9 мм.</a:t>
            </a:r>
          </a:p>
          <a:p>
            <a:pPr>
              <a:buNone/>
            </a:pPr>
            <a:r>
              <a:rPr lang="ru-RU" sz="1200" dirty="0" smtClean="0"/>
              <a:t>3. Виктор - улучшение на 1 мм.</a:t>
            </a:r>
          </a:p>
          <a:p>
            <a:pPr>
              <a:buNone/>
            </a:pPr>
            <a:r>
              <a:rPr lang="ru-RU" sz="1200" dirty="0" smtClean="0"/>
              <a:t>4. Елизавета -  улучшение на 0,9 мм.</a:t>
            </a:r>
          </a:p>
          <a:p>
            <a:pPr>
              <a:buNone/>
            </a:pPr>
            <a:r>
              <a:rPr lang="ru-RU" sz="1200" dirty="0" smtClean="0"/>
              <a:t> </a:t>
            </a:r>
            <a:r>
              <a:rPr lang="ru-RU" sz="1800" b="1" dirty="0" smtClean="0"/>
              <a:t>Вывод:</a:t>
            </a:r>
            <a:r>
              <a:rPr lang="ru-RU" sz="1400" b="1" dirty="0" smtClean="0"/>
              <a:t> </a:t>
            </a:r>
            <a:r>
              <a:rPr lang="ru-RU" sz="1400" i="1" dirty="0" smtClean="0"/>
              <a:t>в ходе исследований было выявлено, что у 6 из 14 детей имеются дефекты нижних конечностей</a:t>
            </a:r>
            <a:r>
              <a:rPr lang="ru-RU" sz="1400" b="1" i="1" dirty="0" smtClean="0"/>
              <a:t>. </a:t>
            </a:r>
            <a:r>
              <a:rPr lang="ru-RU" sz="1400" i="1" dirty="0" smtClean="0"/>
              <a:t>Плоскостопие зависит от состояния мускулатуры ног, поддерживающий свод стопы; оно может возникнуть в результате преждевременной постановки ребенка (в возрасте до 1года) на ножки и обучение его ходьбе, когда он еще не окреп физически, вследствие перенесенных инфекций, при ожирении, диатезе, упадке питания и общем плохом физическом развитии. </a:t>
            </a:r>
            <a:r>
              <a:rPr lang="ru-RU" sz="1400" dirty="0" smtClean="0"/>
              <a:t>. </a:t>
            </a:r>
            <a:r>
              <a:rPr lang="ru-RU" sz="1400" i="1" dirty="0" smtClean="0"/>
              <a:t>В качестве профилактических мероприятий очень полезна ходьба детей босиком по мягкому грунту, по неровной, поверхности -- стопа при этом рефлекторно «подбирается», происходит активное формирование сводов, укрепляются мышцы-супинаторы стопы. Этому же способствуют ходьба босиком по бревну, лазание по канату или шесту, упражнения на равновесие с опорой на одну ногу и специальные упражнения: «художники», «сборщик», «каток». У обучающихся 2 класса после выполнения регулярных занятий в течение 1 месяца, был отмечен положительный результат. </a:t>
            </a:r>
            <a:endParaRPr lang="ru-RU" sz="1400" b="1" i="1" dirty="0" smtClean="0"/>
          </a:p>
          <a:p>
            <a:pPr>
              <a:buNone/>
            </a:pPr>
            <a:r>
              <a:rPr lang="ru-RU" sz="1200" dirty="0" smtClean="0"/>
              <a:t> </a:t>
            </a:r>
          </a:p>
          <a:p>
            <a:pPr>
              <a:buNone/>
            </a:pPr>
            <a:r>
              <a:rPr lang="ru-RU" sz="1200" dirty="0" smtClean="0"/>
              <a:t> </a:t>
            </a:r>
          </a:p>
          <a:p>
            <a:pPr>
              <a:buNone/>
            </a:pPr>
            <a:r>
              <a:rPr lang="ru-RU" sz="1200" dirty="0" smtClean="0"/>
              <a:t> </a:t>
            </a:r>
          </a:p>
          <a:p>
            <a:endParaRPr lang="ru-RU" sz="1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78583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ЗАКЛЮЧЕНИЕ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71546"/>
            <a:ext cx="8329642" cy="52864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/>
              <a:t>              Чтобы избавиться от плоскостопия, следует восстановить нормальный тонус мышц, которые поддерживают своды стоп и удерживают кости ног в их естественном положении. Массаж и пассивные движения для этого недостаточно эффективны.</a:t>
            </a:r>
          </a:p>
          <a:p>
            <a:pPr>
              <a:buNone/>
            </a:pPr>
            <a:r>
              <a:rPr lang="ru-RU" sz="1600" dirty="0" smtClean="0"/>
              <a:t>              Восстановить нормальный тонус мышц можно только их активным сокращением и расслаблением. Для этого существуют специальные коррекционные физические упражнения.</a:t>
            </a:r>
          </a:p>
          <a:p>
            <a:pPr>
              <a:buNone/>
            </a:pPr>
            <a:r>
              <a:rPr lang="ru-RU" sz="1600" dirty="0" smtClean="0"/>
              <a:t>             Для профилактики и лечения плоскостопия приемы массажа необходимо сочетать с рядом упражнений.</a:t>
            </a:r>
          </a:p>
          <a:p>
            <a:pPr>
              <a:buNone/>
            </a:pPr>
            <a:r>
              <a:rPr lang="ru-RU" sz="1600" dirty="0" smtClean="0"/>
              <a:t>              При занятиях с детьми следует применять упражнения, оказывающие воздействие на укрепление всего организма, так и мускулатуры ног.</a:t>
            </a:r>
          </a:p>
          <a:p>
            <a:pPr>
              <a:buNone/>
            </a:pPr>
            <a:r>
              <a:rPr lang="ru-RU" sz="1600" dirty="0" smtClean="0"/>
              <a:t>              Профилактикой плоскостопия также считается и закаливание. Т.е. ходьба босиком по траве, песку, гальке или гравию - все это является укреплением стопы ребенка и служит мерой профилактики плоскостопия.</a:t>
            </a:r>
          </a:p>
          <a:p>
            <a:pPr>
              <a:buNone/>
            </a:pPr>
            <a:r>
              <a:rPr lang="ru-RU" sz="1600" dirty="0" smtClean="0"/>
              <a:t>             Наибольший эффект оказывают упражнения, если их  выполнять босиком и по возможности несколько раз в день: утром, как только ребенок встал с постели, и после дневного сна. Врачи рекомендуют ежедневно перед сном в течение 5минут держать стопы ног в воде комнатной температуры.</a:t>
            </a:r>
          </a:p>
          <a:p>
            <a:pPr>
              <a:buNone/>
            </a:pPr>
            <a:r>
              <a:rPr lang="ru-RU" sz="1600" dirty="0" smtClean="0"/>
              <a:t>              Зарядка должна занимать не менее 30 минут  ежедневно. При выполнении упражнений следите, чтобы активно тренировались обе ноги, но избегайте перенапряжения и сильного дискомфорта.</a:t>
            </a:r>
          </a:p>
          <a:p>
            <a:endParaRPr lang="ru-RU" sz="1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ЛИТЕРАТУРА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5600" dirty="0" smtClean="0"/>
              <a:t>1. </a:t>
            </a:r>
            <a:r>
              <a:rPr lang="ru-RU" sz="5600" dirty="0" err="1" smtClean="0"/>
              <a:t>Боген</a:t>
            </a:r>
            <a:r>
              <a:rPr lang="ru-RU" sz="5600" dirty="0" smtClean="0"/>
              <a:t> М.М. Обучение двигательным действиям - М Физкультура и спорт 1985.</a:t>
            </a:r>
          </a:p>
          <a:p>
            <a:pPr>
              <a:buNone/>
            </a:pPr>
            <a:r>
              <a:rPr lang="ru-RU" sz="5600" dirty="0" smtClean="0"/>
              <a:t>2. Вавилова Е.Н. Укрепляйте здоровье детей. М. 1986г.</a:t>
            </a:r>
          </a:p>
          <a:p>
            <a:pPr>
              <a:buNone/>
            </a:pPr>
            <a:r>
              <a:rPr lang="ru-RU" sz="5600" dirty="0" smtClean="0"/>
              <a:t>3. </a:t>
            </a:r>
            <a:r>
              <a:rPr lang="ru-RU" sz="5600" dirty="0" err="1" smtClean="0"/>
              <a:t>Васичкин</a:t>
            </a:r>
            <a:r>
              <a:rPr lang="ru-RU" sz="5600" dirty="0" smtClean="0"/>
              <a:t> В.И. Справочник по массажу. - Л.: Медицина, 1991.</a:t>
            </a:r>
          </a:p>
          <a:p>
            <a:pPr>
              <a:buNone/>
            </a:pPr>
            <a:r>
              <a:rPr lang="ru-RU" sz="5600" dirty="0" smtClean="0"/>
              <a:t>4. Введение в теорию физической культуры. Под редакцией Л.П. Матвеева - М Физкультура и спорт 1983.</a:t>
            </a:r>
          </a:p>
          <a:p>
            <a:pPr>
              <a:buNone/>
            </a:pPr>
            <a:r>
              <a:rPr lang="ru-RU" sz="5600" dirty="0" smtClean="0"/>
              <a:t>5. </a:t>
            </a:r>
            <a:r>
              <a:rPr lang="ru-RU" sz="5600" dirty="0" err="1" smtClean="0"/>
              <a:t>Велитченко</a:t>
            </a:r>
            <a:r>
              <a:rPr lang="ru-RU" sz="5600" dirty="0" smtClean="0"/>
              <a:t> В.К. Физкультура для ослабленных детей. - М.: </a:t>
            </a:r>
            <a:r>
              <a:rPr lang="ru-RU" sz="5600" dirty="0" err="1" smtClean="0"/>
              <a:t>ФиС</a:t>
            </a:r>
            <a:r>
              <a:rPr lang="ru-RU" sz="5600" dirty="0" smtClean="0"/>
              <a:t>, 1989.</a:t>
            </a:r>
          </a:p>
          <a:p>
            <a:pPr>
              <a:buNone/>
            </a:pPr>
            <a:r>
              <a:rPr lang="ru-RU" sz="5600" dirty="0" smtClean="0"/>
              <a:t>6. </a:t>
            </a:r>
            <a:r>
              <a:rPr lang="ru-RU" sz="5600" dirty="0" err="1" smtClean="0"/>
              <a:t>Доленко</a:t>
            </a:r>
            <a:r>
              <a:rPr lang="ru-RU" sz="5600" dirty="0" smtClean="0"/>
              <a:t> Ф.Л. Берегите суставы. - 2 из п.- М.: </a:t>
            </a:r>
            <a:r>
              <a:rPr lang="ru-RU" sz="5600" dirty="0" err="1" smtClean="0"/>
              <a:t>ФиС</a:t>
            </a:r>
            <a:r>
              <a:rPr lang="ru-RU" sz="5600" dirty="0" smtClean="0"/>
              <a:t>, 1990.</a:t>
            </a:r>
          </a:p>
          <a:p>
            <a:pPr>
              <a:buNone/>
            </a:pPr>
            <a:r>
              <a:rPr lang="ru-RU" sz="5600" dirty="0" smtClean="0"/>
              <a:t>7. </a:t>
            </a:r>
            <a:r>
              <a:rPr lang="ru-RU" sz="5600" dirty="0" err="1" smtClean="0"/>
              <a:t>Куничев</a:t>
            </a:r>
            <a:r>
              <a:rPr lang="ru-RU" sz="5600" dirty="0" smtClean="0"/>
              <a:t> Л.А. Лечебный массаж. - Л.: Медицина, 1979.</a:t>
            </a:r>
          </a:p>
          <a:p>
            <a:pPr>
              <a:buNone/>
            </a:pPr>
            <a:r>
              <a:rPr lang="ru-RU" sz="5600" dirty="0" smtClean="0"/>
              <a:t>8. </a:t>
            </a:r>
            <a:r>
              <a:rPr lang="ru-RU" sz="5600" dirty="0" err="1" smtClean="0"/>
              <a:t>Ловейко</a:t>
            </a:r>
            <a:r>
              <a:rPr lang="ru-RU" sz="5600" dirty="0" smtClean="0"/>
              <a:t> И.Д. Лечебная физическая культура у детей при плоскостопии. Л. 1982.</a:t>
            </a:r>
          </a:p>
          <a:p>
            <a:pPr>
              <a:buNone/>
            </a:pPr>
            <a:r>
              <a:rPr lang="ru-RU" sz="5600" dirty="0" smtClean="0"/>
              <a:t>9. Лосева В.С Плоскостопие у детей 6-7 лет: Профилактика и лечение. Издательство: "Сфера", 2004.</a:t>
            </a:r>
          </a:p>
          <a:p>
            <a:pPr>
              <a:buNone/>
            </a:pPr>
            <a:r>
              <a:rPr lang="ru-RU" sz="5600" dirty="0" smtClean="0"/>
              <a:t>10. Основы теории и методики физической культуры: Учебник для </a:t>
            </a:r>
            <a:r>
              <a:rPr lang="ru-RU" sz="5600" dirty="0" err="1" smtClean="0"/>
              <a:t>техн</a:t>
            </a:r>
            <a:r>
              <a:rPr lang="ru-RU" sz="5600" dirty="0" smtClean="0"/>
              <a:t>. Физ. Культ. Под редакцией А.А. </a:t>
            </a:r>
            <a:r>
              <a:rPr lang="ru-RU" sz="5600" dirty="0" err="1" smtClean="0"/>
              <a:t>Гужаловского</a:t>
            </a:r>
            <a:r>
              <a:rPr lang="ru-RU" sz="5600" dirty="0" smtClean="0"/>
              <a:t>. - М Физкультура и спорт 1986.</a:t>
            </a:r>
          </a:p>
          <a:p>
            <a:pPr>
              <a:buNone/>
            </a:pPr>
            <a:r>
              <a:rPr lang="ru-RU" sz="5600" dirty="0" smtClean="0"/>
              <a:t>11. Спортивная медицина, лечебная физическая культура и массаж: Учебник для </a:t>
            </a:r>
            <a:r>
              <a:rPr lang="ru-RU" sz="5600" dirty="0" err="1" smtClean="0"/>
              <a:t>техн</a:t>
            </a:r>
            <a:r>
              <a:rPr lang="ru-RU" sz="5600" dirty="0" smtClean="0"/>
              <a:t>. </a:t>
            </a:r>
            <a:r>
              <a:rPr lang="ru-RU" sz="5600" dirty="0" err="1" smtClean="0"/>
              <a:t>Физкульт</a:t>
            </a:r>
            <a:r>
              <a:rPr lang="ru-RU" sz="5600" dirty="0" smtClean="0"/>
              <a:t>. Под редакцией С.Н. Попова - М Физкультура и спорт 1985.</a:t>
            </a:r>
          </a:p>
          <a:p>
            <a:pPr>
              <a:buNone/>
            </a:pPr>
            <a:r>
              <a:rPr lang="ru-RU" sz="5600" dirty="0" smtClean="0"/>
              <a:t>12. Справочник по детской лечебной физической культуре / Под. ред. М.И.Фонарева. - Л.: Медицина, 1983.</a:t>
            </a:r>
          </a:p>
          <a:p>
            <a:pPr>
              <a:buNone/>
            </a:pPr>
            <a:r>
              <a:rPr lang="ru-RU" sz="5600" dirty="0" smtClean="0"/>
              <a:t>13. Теория и методики физического воспитания: Учебник для студентов факультета физической культуры </a:t>
            </a:r>
            <a:r>
              <a:rPr lang="ru-RU" sz="5600" dirty="0" err="1" smtClean="0"/>
              <a:t>пед</a:t>
            </a:r>
            <a:r>
              <a:rPr lang="ru-RU" sz="5600" dirty="0" smtClean="0"/>
              <a:t>. Институтов по специальности 03.03 “Физ. Культура” Б.А. </a:t>
            </a:r>
            <a:r>
              <a:rPr lang="ru-RU" sz="5600" dirty="0" err="1" smtClean="0"/>
              <a:t>Ашмарин</a:t>
            </a:r>
            <a:r>
              <a:rPr lang="ru-RU" sz="5600" dirty="0" smtClean="0"/>
              <a:t>, Ю.А. Виноградов, З.Н. </a:t>
            </a:r>
            <a:r>
              <a:rPr lang="ru-RU" sz="5600" dirty="0" err="1" smtClean="0"/>
              <a:t>Вяткина</a:t>
            </a:r>
            <a:r>
              <a:rPr lang="ru-RU" sz="5600" dirty="0" smtClean="0"/>
              <a:t> и др. Под редакцией Б.А. </a:t>
            </a:r>
            <a:r>
              <a:rPr lang="ru-RU" sz="5600" dirty="0" err="1" smtClean="0"/>
              <a:t>Ашмарина</a:t>
            </a:r>
            <a:r>
              <a:rPr lang="ru-RU" sz="5600" dirty="0" smtClean="0"/>
              <a:t>. - М Просвещение 1990.</a:t>
            </a:r>
          </a:p>
          <a:p>
            <a:pPr>
              <a:buNone/>
            </a:pPr>
            <a:r>
              <a:rPr lang="ru-RU" sz="5600" dirty="0" smtClean="0"/>
              <a:t>14. Теория и методика физического воспитания: Учебник пособие для студентов </a:t>
            </a:r>
            <a:r>
              <a:rPr lang="ru-RU" sz="5600" dirty="0" err="1" smtClean="0"/>
              <a:t>пед</a:t>
            </a:r>
            <a:r>
              <a:rPr lang="ru-RU" sz="5600" dirty="0" smtClean="0"/>
              <a:t>. Институтов и педучилищ по специальности № 2115 “Начальная военная подготовка и физ. Воспитание” № 9; № 10</a:t>
            </a:r>
          </a:p>
          <a:p>
            <a:pPr>
              <a:buNone/>
            </a:pPr>
            <a:r>
              <a:rPr lang="ru-RU" sz="5600" dirty="0" smtClean="0"/>
              <a:t>15. Физическая культура. Б.М. </a:t>
            </a:r>
            <a:r>
              <a:rPr lang="ru-RU" sz="5600" dirty="0" err="1" smtClean="0"/>
              <a:t>Шиян</a:t>
            </a:r>
            <a:r>
              <a:rPr lang="ru-RU" sz="5600" dirty="0" smtClean="0"/>
              <a:t>, Б.А. </a:t>
            </a:r>
            <a:r>
              <a:rPr lang="ru-RU" sz="5600" dirty="0" err="1" smtClean="0"/>
              <a:t>Ашмарин</a:t>
            </a:r>
            <a:r>
              <a:rPr lang="ru-RU" sz="5600" dirty="0" smtClean="0"/>
              <a:t>, Б.Н Минаев и др. Под редакцией Б.М. </a:t>
            </a:r>
            <a:r>
              <a:rPr lang="ru-RU" sz="5600" dirty="0" err="1" smtClean="0"/>
              <a:t>Шияна</a:t>
            </a:r>
            <a:r>
              <a:rPr lang="ru-RU" sz="5600" dirty="0" smtClean="0"/>
              <a:t> - М Просвещение 1988.</a:t>
            </a:r>
          </a:p>
          <a:p>
            <a:pPr>
              <a:buNone/>
            </a:pPr>
            <a:r>
              <a:rPr lang="ru-RU" sz="5600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642918"/>
            <a:ext cx="8158162" cy="545465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8000" dirty="0" smtClean="0"/>
              <a:t>Будьте здоровы!</a:t>
            </a:r>
            <a:endParaRPr lang="ru-RU" sz="8000" dirty="0"/>
          </a:p>
        </p:txBody>
      </p:sp>
      <p:pic>
        <p:nvPicPr>
          <p:cNvPr id="4" name="Содержимое 3" descr="Плоскостопие. Плоскостопие у детей и взрослых — следствие врожденных дефектов опорно-двигательного аппарата, а также результат воздействия длительной работы в положении стоя, хождения на высоких каблуках и в узких туфлях, избыточного веса. 20.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071678"/>
            <a:ext cx="367541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ВВЕДЕНИЕ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32500" lnSpcReduction="20000"/>
          </a:bodyPr>
          <a:lstStyle/>
          <a:p>
            <a:endParaRPr lang="ru-RU" sz="3700" dirty="0" smtClean="0"/>
          </a:p>
          <a:p>
            <a:pPr>
              <a:buNone/>
            </a:pPr>
            <a:r>
              <a:rPr lang="ru-RU" sz="3700" dirty="0" smtClean="0"/>
              <a:t>                 В отечественной и зарубежной литературе опубликовано много научных трудов по вопросу профилактики и лечения отклонения опорно-двигательного аппарата с помощью физических упражнений.</a:t>
            </a:r>
          </a:p>
          <a:p>
            <a:pPr>
              <a:buNone/>
            </a:pPr>
            <a:r>
              <a:rPr lang="ru-RU" sz="3700" dirty="0" smtClean="0"/>
              <a:t>                Так И.Д. </a:t>
            </a:r>
            <a:r>
              <a:rPr lang="ru-RU" sz="3700" dirty="0" err="1" smtClean="0"/>
              <a:t>Ловейко</a:t>
            </a:r>
            <a:r>
              <a:rPr lang="ru-RU" sz="3700" dirty="0" smtClean="0"/>
              <a:t>, ориентируется на метод движения, как наиболее мощное терапевтическое средство в комплексном лечении деформации позвоночника и нижних конечностей. Главным и действенным средством профилактики дефектов является физическое воспитание ребенка. Поэтому уже в раннем детстве физическое воспитание должно войти составным компонентом в его воспитании. </a:t>
            </a:r>
            <a:r>
              <a:rPr lang="ru-RU" sz="3700" dirty="0" err="1" smtClean="0"/>
              <a:t>Ловейко</a:t>
            </a:r>
            <a:r>
              <a:rPr lang="ru-RU" sz="3700" dirty="0" smtClean="0"/>
              <a:t> И.Д. '' Лечебная физическая культура у детей при плоскостопии ''</a:t>
            </a:r>
          </a:p>
          <a:p>
            <a:pPr>
              <a:buNone/>
            </a:pPr>
            <a:r>
              <a:rPr lang="ru-RU" sz="3700" dirty="0" smtClean="0"/>
              <a:t> </a:t>
            </a:r>
          </a:p>
          <a:p>
            <a:pPr>
              <a:buNone/>
            </a:pPr>
            <a:r>
              <a:rPr lang="ru-RU" sz="3700" dirty="0" smtClean="0"/>
              <a:t>                 Так К. </a:t>
            </a:r>
            <a:r>
              <a:rPr lang="ru-RU" sz="3700" dirty="0" err="1" smtClean="0"/>
              <a:t>Рино</a:t>
            </a:r>
            <a:r>
              <a:rPr lang="ru-RU" sz="3700" dirty="0" smtClean="0"/>
              <a:t> и С. </a:t>
            </a:r>
            <a:r>
              <a:rPr lang="ru-RU" sz="3700" dirty="0" err="1" smtClean="0"/>
              <a:t>Лемираль</a:t>
            </a:r>
            <a:r>
              <a:rPr lang="ru-RU" sz="3700" dirty="0" smtClean="0"/>
              <a:t> определяющую роль в оздоровлении детей дошкольного возраста видят в проведении закаливающих мероприятий.</a:t>
            </a:r>
          </a:p>
          <a:p>
            <a:pPr>
              <a:buNone/>
            </a:pPr>
            <a:r>
              <a:rPr lang="ru-RU" sz="3700" dirty="0" smtClean="0"/>
              <a:t>                 Развивая данную мысль, Е.Н. Вавилова уточняет, что главным средством предупреждений нарушений осанки в дошкольном возрасте являются физические упражнения, которые, вызывают активную работу мышц - разгибателей спины и мышц живота. Вавилова Е.Н.'' Укрепляйте здоровье детей '' М. 1986г. с. 8 Говорит о том, что большое значение в процессе выработки хорошей осанки имеют строго соблюдаемый режим дня, размер мебели.</a:t>
            </a:r>
          </a:p>
          <a:p>
            <a:pPr>
              <a:buNone/>
            </a:pPr>
            <a:r>
              <a:rPr lang="ru-RU" sz="3700" dirty="0" smtClean="0"/>
              <a:t>                  Плоскостопие зависит от состояния мускулатуры ног, поддерживающий свод стопы; оно может возникнуть в результате преждевременной постановки ребенка (в возрасте до 1года) на ножки и обучение его ходьбе, когда и еще не окреп физически.</a:t>
            </a:r>
          </a:p>
          <a:p>
            <a:pPr>
              <a:buNone/>
            </a:pPr>
            <a:r>
              <a:rPr lang="ru-RU" sz="3700" dirty="0" smtClean="0"/>
              <a:t>                  Родители должны знать, что не всякое уплощение стопы признак плоскостопия. У детей младшего возраста (1-2 года) нередко хорошо развита подкожно-жировая клетчатка в области подошвенной поверхности стопы, и это обычно может быть принято за плоскостопие. Большое значение имеет своевременное выявление родителями небольших изменений в стопе ребенка, так как применение даже простых мер профилактики может привести к благоприятному результату.</a:t>
            </a:r>
          </a:p>
          <a:p>
            <a:pPr>
              <a:buNone/>
            </a:pPr>
            <a:r>
              <a:rPr lang="ru-RU" sz="3700" dirty="0" smtClean="0"/>
              <a:t>                 Причинами плоскостопия обычно бывают слабость мышечных стоп и чрезмерное их утомление в связи с длительным пребыванием на ногах, поэтому необходимо включить в занятия специальные упражнения и чередовать их пребывание ребенка на ногах с отдыхом. А также причиной плоскостопия может служить плохой выбор обуви.</a:t>
            </a:r>
          </a:p>
          <a:p>
            <a:pPr>
              <a:buNone/>
            </a:pPr>
            <a:r>
              <a:rPr lang="ru-RU" sz="3700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58162" cy="928694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1. ПЛОСКОСТОПИЕ. ХАРАКТЕРИСТИКА ЗАБОЛЕВАНИЯ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428736"/>
            <a:ext cx="8401080" cy="500066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4400" dirty="0" smtClean="0"/>
              <a:t>                 Плоскостопие- уплощение продольного или поперечного свода одной или обеих стоп; возможны сочетания обеих видов деформации стопы. При этом стопа соприкасается с полом (землёй) почти всей своей поверхностью, а её отпечаток лишен характерной внутренней выемки. Плоскостопие развивается чаще в детстве, когда нагрузка на стопу не соответствует выносливости её мышц. Наиболее ранние признаки плоскостопия - ноющая боль в стопе, мышцах голени, бедра, в пояснице. К вечеру может появиться отёк стопы, исчезающий за ночь. В дальнейшем стопа деформируется, удлиняется и расширяется в средней части. При тяжёлых степенях плоскостопия значительно изменяется походка: становиться неуклюжей, скованной.</a:t>
            </a:r>
          </a:p>
          <a:p>
            <a:pPr>
              <a:buNone/>
            </a:pPr>
            <a:r>
              <a:rPr lang="ru-RU" sz="4400" dirty="0" smtClean="0"/>
              <a:t>                Чем же характеризуется плоскостопие как заболевание?</a:t>
            </a:r>
          </a:p>
          <a:p>
            <a:pPr>
              <a:buNone/>
            </a:pPr>
            <a:r>
              <a:rPr lang="ru-RU" sz="4400" dirty="0" smtClean="0"/>
              <a:t>                 Кости скелета стопы, соединенные многочисленными связками, создают единое по форме образование, напоминающее арку. Опорными участками являются: сзади -- пяточный бугор, а спереди -- головки плюсневых костей. Выпуклая часть арки обращена в тыльную сторону стопы. Она образует продольный свод, который при ходьбе, беге, прыжках сглаживает толчки и сотрясения всего тела, придает мягкость и эластичность походке, делает ее легкой и пружинящей.</a:t>
            </a:r>
          </a:p>
          <a:p>
            <a:pPr>
              <a:buNone/>
            </a:pPr>
            <a:r>
              <a:rPr lang="ru-RU" sz="4400" dirty="0" smtClean="0"/>
              <a:t>                Кроме того, различают еще и поперечный свод стопы, который в области головок плюсневых костей очень легко изменяет свою форму при ходьбе: в момент нагрузки всякий раз уплощается до полного исчезновения.</a:t>
            </a:r>
          </a:p>
          <a:p>
            <a:pPr>
              <a:buNone/>
            </a:pPr>
            <a:r>
              <a:rPr lang="ru-RU" sz="4400" dirty="0" smtClean="0"/>
              <a:t>                 Арочная форма строения скелета стопы с выраженным продольным сводом поддерживается не только связками. В укреплении сводов большое значение имеют мышцы, которые расположены на подошвенной поверхности стопы, а также мышцы голени, имеющие прикрепление в среднем отделе стопы или на ее подошвенной поверхности. Мышцы вместе со связками образуют так называемую динамическую силу, которая препятствует уплощению стопы под влиянием нагрузки.</a:t>
            </a:r>
          </a:p>
          <a:p>
            <a:pPr>
              <a:buNone/>
            </a:pPr>
            <a:r>
              <a:rPr lang="ru-RU" sz="4400" dirty="0" smtClean="0"/>
              <a:t>                  Стопа функционирует нормально как единый анатомо-физиологический комплекс тогда, когда нагрузка, действующая на нее (статическая сила), полностью уравновешивается динамическими силами (крепкими связками и мышцами). Если под влиянием каких-то причин происходит ослабление мышечно-связочного аппарата, то начинает нарушаться нормальная форма -- стопа оседает, становится плоской. При этом возникают и другие деформации: расширяется передний отдел стопы, а пятка отклоняется кнаружи. Стопа приобретает вид распластанной, утрачивается одна из основных ее функций-- пружинящая (рессорная). Такая деформация называется плоскостопием.</a:t>
            </a:r>
          </a:p>
          <a:p>
            <a:pPr>
              <a:buNone/>
            </a:pPr>
            <a:r>
              <a:rPr lang="ru-RU" sz="4400" dirty="0" smtClean="0"/>
              <a:t>                 Тяжесть заболевания плоскостопием может быть различной.</a:t>
            </a:r>
          </a:p>
          <a:p>
            <a:pPr>
              <a:buNone/>
            </a:pPr>
            <a:r>
              <a:rPr lang="ru-RU" sz="4400" dirty="0" smtClean="0"/>
              <a:t>                  Несостоятельность связочного аппарата -- наиболее ранняя стадия заболевания. Форма стопы при этом не изменена, но в результате </a:t>
            </a:r>
            <a:r>
              <a:rPr lang="ru-RU" sz="4400" dirty="0" err="1" smtClean="0"/>
              <a:t>перерастяжения</a:t>
            </a:r>
            <a:r>
              <a:rPr lang="ru-RU" sz="4400" dirty="0" smtClean="0"/>
              <a:t> связок возникают боли, которые появляются после длительной ходьбы или к концу дня. После отдыха боли в стопах проходят.</a:t>
            </a:r>
          </a:p>
          <a:p>
            <a:pPr>
              <a:buNone/>
            </a:pPr>
            <a:r>
              <a:rPr lang="ru-RU" sz="4400" dirty="0" smtClean="0"/>
              <a:t>                  Простое плоскостопие -- это 1-я стадия заболевания. Стопа представляется уплощенной, что хорошо бывает видно со стороны внутреннего продольного свода. Боли становятся более постоянными, отмечается усталость при ходьбе, утрачивается эластичность походки.</a:t>
            </a:r>
          </a:p>
          <a:p>
            <a:pPr>
              <a:buNone/>
            </a:pPr>
            <a:r>
              <a:rPr lang="ru-RU" sz="4400" dirty="0" smtClean="0"/>
              <a:t>                  Комбинированное плоскостопие -- следующая, 2-я стадия болезни. Своды стопы исчезают, стопа распластана. Боли в стопах постоянные, они распространяются на голень (от перенапряжения мышц) и коленный сустав (от неправильной нагрузки при ходьбе). Отмечается значительное затруднение ходьбы.</a:t>
            </a:r>
          </a:p>
          <a:p>
            <a:pPr>
              <a:buNone/>
            </a:pPr>
            <a:r>
              <a:rPr lang="ru-RU" sz="4400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dirty="0" smtClean="0"/>
              <a:t>Причины и следствия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 </a:t>
            </a:r>
          </a:p>
          <a:p>
            <a:r>
              <a:rPr lang="ru-RU" dirty="0" smtClean="0"/>
              <a:t>   </a:t>
            </a:r>
          </a:p>
          <a:p>
            <a:r>
              <a:rPr lang="ru-RU" dirty="0" smtClean="0"/>
              <a:t> 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1357298"/>
            <a:ext cx="6667456" cy="500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dirty="0" smtClean="0"/>
              <a:t>Последствия плоскостопия</a:t>
            </a:r>
            <a:endParaRPr lang="ru-RU" dirty="0"/>
          </a:p>
        </p:txBody>
      </p:sp>
      <p:pic>
        <p:nvPicPr>
          <p:cNvPr id="4" name="Содержимое 3" descr="Плоскостопие изменяет походку, вызывает развитие утомления, при незначительных пеших нагрузках, вследствие чего ухудшается кровоснабжение в мелких суставах стопы, мышцах голени и способствует нарушению осанки, развитию остеохондроза. 21.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1500174"/>
            <a:ext cx="7286676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43890" cy="654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Выявление плоскостопия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i-main-pic" descr="Картинка 68 из 9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00166" y="1500174"/>
            <a:ext cx="6357982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 </a:t>
            </a:r>
            <a:br>
              <a:rPr lang="ru-RU" i="1" dirty="0" smtClean="0"/>
            </a:br>
            <a:r>
              <a:rPr lang="ru-RU" dirty="0" smtClean="0"/>
              <a:t>Отпечатки стоп: а — стопа здорового человека, б — стопа больного плоскостопием.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071678"/>
            <a:ext cx="8401080" cy="405448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3" descr="http://www.daowellness.ru/Library/Library/images/305.gif"/>
          <p:cNvPicPr>
            <a:picLocks/>
          </p:cNvPicPr>
          <p:nvPr/>
        </p:nvPicPr>
        <p:blipFill>
          <a:blip r:embed="rId2">
            <a:lum bright="15000"/>
          </a:blip>
          <a:srcRect/>
          <a:stretch>
            <a:fillRect/>
          </a:stretch>
        </p:blipFill>
        <p:spPr bwMode="auto">
          <a:xfrm>
            <a:off x="1928794" y="2786058"/>
            <a:ext cx="5286413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</TotalTime>
  <Words>1602</Words>
  <Application>Microsoft Office PowerPoint</Application>
  <PresentationFormat>Экран (4:3)</PresentationFormat>
  <Paragraphs>142</Paragraphs>
  <Slides>39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Тема Office</vt:lpstr>
      <vt:lpstr>Тема: «Плоскостопие у детей   и эффективные методы его                        устранения на уроках  физической культуры». </vt:lpstr>
      <vt:lpstr>Гипотеза:</vt:lpstr>
      <vt:lpstr>Слайд 3</vt:lpstr>
      <vt:lpstr> ВВЕДЕНИЕ </vt:lpstr>
      <vt:lpstr>  1. ПЛОСКОСТОПИЕ. ХАРАКТЕРИСТИКА ЗАБОЛЕВАНИЯ </vt:lpstr>
      <vt:lpstr>Причины и следствия</vt:lpstr>
      <vt:lpstr>Последствия плоскостопия</vt:lpstr>
      <vt:lpstr>Выявление плоскостопия</vt:lpstr>
      <vt:lpstr>  Отпечатки стоп: а — стопа здорового человека, б — стопа больного плоскостопием. </vt:lpstr>
      <vt:lpstr>2. ВЫЯВЛЕНИЕ ПЛОСКОСТОПИЯ У ДЕТЕЙ </vt:lpstr>
      <vt:lpstr>Выявленное плоскостопие:</vt:lpstr>
      <vt:lpstr>Слайд 12</vt:lpstr>
      <vt:lpstr>Слайд 13</vt:lpstr>
      <vt:lpstr> 3. ПРОФИЛАКТИКА ПЛОСКОСТОПИЯ У ДЕТЕЙ </vt:lpstr>
      <vt:lpstr>Упражнения, рекомендуемые  детям с плоскостопием:   </vt:lpstr>
      <vt:lpstr>Упражнения</vt:lpstr>
      <vt:lpstr>«Каток»</vt:lpstr>
      <vt:lpstr>«Художник»</vt:lpstr>
      <vt:lpstr>Слайд 19</vt:lpstr>
      <vt:lpstr>«Серп»</vt:lpstr>
      <vt:lpstr>каток</vt:lpstr>
      <vt:lpstr>«Сборщик»</vt:lpstr>
      <vt:lpstr>художники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«Наши рисунки»</vt:lpstr>
      <vt:lpstr>«Анна»</vt:lpstr>
      <vt:lpstr>«Ира»</vt:lpstr>
      <vt:lpstr>«Витя»</vt:lpstr>
      <vt:lpstr>Упражнения, используемые на уроках физической культуры:</vt:lpstr>
      <vt:lpstr>Слайд 36</vt:lpstr>
      <vt:lpstr> ЗАКЛЮЧЕНИЕ </vt:lpstr>
      <vt:lpstr>ЛИТЕРАТУРА </vt:lpstr>
      <vt:lpstr>Слайд 39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Плоскостопие у младших школьников и дальнейшие способы его устранения на уроках физической культуры.</dc:title>
  <dc:creator>Пользователь</dc:creator>
  <cp:lastModifiedBy>admin</cp:lastModifiedBy>
  <cp:revision>46</cp:revision>
  <dcterms:created xsi:type="dcterms:W3CDTF">2012-02-05T14:44:09Z</dcterms:created>
  <dcterms:modified xsi:type="dcterms:W3CDTF">2017-01-09T07:25:23Z</dcterms:modified>
</cp:coreProperties>
</file>