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76" r:id="rId7"/>
    <p:sldId id="264" r:id="rId8"/>
    <p:sldId id="267" r:id="rId9"/>
    <p:sldId id="270" r:id="rId10"/>
    <p:sldId id="268" r:id="rId11"/>
    <p:sldId id="274" r:id="rId12"/>
    <p:sldId id="271" r:id="rId13"/>
    <p:sldId id="272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8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B89BA3B-C75A-4E79-AF03-258FCD08B9E6}" type="datetimeFigureOut">
              <a:rPr lang="ru-RU" smtClean="0"/>
              <a:pPr/>
              <a:t>09.01.2017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A1E2284-AD9B-4DD2-8978-CA07167D30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285728"/>
            <a:ext cx="6457968" cy="2714644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ru-RU" sz="5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Почему мне интересно ходить в библиотеку</a:t>
            </a:r>
            <a:endParaRPr lang="ru-RU" sz="54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4000504"/>
            <a:ext cx="2671754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err="1" smtClean="0"/>
              <a:t>Вивдюк</a:t>
            </a:r>
            <a:r>
              <a:rPr lang="ru-RU" dirty="0" smtClean="0"/>
              <a:t> Анастасия</a:t>
            </a:r>
          </a:p>
          <a:p>
            <a:r>
              <a:rPr lang="ru-RU" dirty="0" smtClean="0"/>
              <a:t>Ученица 2 класса А</a:t>
            </a:r>
          </a:p>
          <a:p>
            <a:r>
              <a:rPr lang="ru-RU" dirty="0" smtClean="0"/>
              <a:t>МБОУ Школа №128</a:t>
            </a:r>
          </a:p>
          <a:p>
            <a:endParaRPr lang="ru-RU" dirty="0"/>
          </a:p>
        </p:txBody>
      </p:sp>
      <p:pic>
        <p:nvPicPr>
          <p:cNvPr id="6" name="Рисунок 5" descr="20160905_1809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93140" y="3607596"/>
            <a:ext cx="3143273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500034" y="2214554"/>
            <a:ext cx="4786346" cy="1785950"/>
          </a:xfrm>
          <a:prstGeom prst="rect">
            <a:avLst/>
          </a:prstGeom>
        </p:spPr>
        <p:txBody>
          <a:bodyPr vert="horz" numCol="1">
            <a:prstTxWarp prst="textPlain">
              <a:avLst/>
            </a:prstTxWarp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/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solidFill>
                    <a:srgbClr val="CF1F7B"/>
                  </a:solidFill>
                </a:ln>
                <a:solidFill>
                  <a:srgbClr val="F3180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Чтобы выбрать интересную книгу нужно знать о чем она.</a:t>
            </a:r>
            <a:endParaRPr kumimoji="0" lang="ru-RU" sz="2400" b="1" i="1" u="none" strike="noStrike" kern="1200" cap="none" spc="0" normalizeH="0" baseline="0" noProof="0" dirty="0" smtClean="0">
              <a:ln/>
              <a:solidFill>
                <a:schemeClr val="accent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4357694"/>
            <a:ext cx="4503444" cy="2286016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CF1F7B"/>
                  </a:solidFill>
                </a:ln>
                <a:solidFill>
                  <a:srgbClr val="F31807"/>
                </a:solidFill>
              </a:rPr>
              <a:t>Обычно в каждой книге есть краткая информация о её содержании, которая находится либо в начале, либо в конце книги.</a:t>
            </a:r>
            <a:endParaRPr lang="ru-RU" sz="2400" b="1" dirty="0">
              <a:ln>
                <a:solidFill>
                  <a:srgbClr val="CF1F7B"/>
                </a:solidFill>
              </a:ln>
              <a:solidFill>
                <a:srgbClr val="F31807"/>
              </a:solidFill>
            </a:endParaRPr>
          </a:p>
        </p:txBody>
      </p:sp>
      <p:pic>
        <p:nvPicPr>
          <p:cNvPr id="4" name="Picture 8" descr="DSC0453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214818"/>
            <a:ext cx="2684380" cy="2460990"/>
          </a:xfrm>
          <a:prstGeom prst="rect">
            <a:avLst/>
          </a:prstGeom>
          <a:noFill/>
          <a:ln w="254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5" name="Содержимое 4" descr="book.jpg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2214554"/>
            <a:ext cx="3429024" cy="2143140"/>
          </a:xfrm>
          <a:prstGeom prst="rect">
            <a:avLst/>
          </a:prstGeom>
        </p:spPr>
      </p:pic>
      <p:sp>
        <p:nvSpPr>
          <p:cNvPr id="8" name="Горизонтальный свиток 7"/>
          <p:cNvSpPr/>
          <p:nvPr/>
        </p:nvSpPr>
        <p:spPr>
          <a:xfrm>
            <a:off x="357158" y="-285776"/>
            <a:ext cx="8358246" cy="278608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Известно, что История хранения любой книги находится в библиотеке. Это хранилище различных книг, где можно по вкладышам определить, какая нужна информация.</a:t>
            </a:r>
          </a:p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Библиотека и есть «Книга» в которой храниться множество книг.</a:t>
            </a:r>
            <a:endParaRPr lang="ru-RU" b="1" i="1" dirty="0">
              <a:ln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7786742" cy="830997"/>
          </a:xfrm>
          <a:prstGeom prst="rect">
            <a:avLst/>
          </a:prstGeom>
          <a:solidFill>
            <a:srgbClr val="FF3399"/>
          </a:solidFill>
        </p:spPr>
        <p:txBody>
          <a:bodyPr wrap="square">
            <a:spAutoFit/>
          </a:bodyPr>
          <a:lstStyle/>
          <a:p>
            <a:pPr algn="ctr">
              <a:buClr>
                <a:srgbClr val="800000"/>
              </a:buClr>
              <a:buFont typeface="Wingdings" pitchFamily="2" charset="2"/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Познакомиться с книгами можно с помощью книжных выставок: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5"/>
          <p:cNvSpPr txBox="1">
            <a:spLocks/>
          </p:cNvSpPr>
          <p:nvPr/>
        </p:nvSpPr>
        <p:spPr>
          <a:xfrm>
            <a:off x="0" y="1357298"/>
            <a:ext cx="8572528" cy="642942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 165-летию образования Самарской губернии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20160905_18150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2071678"/>
            <a:ext cx="5357818" cy="4018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160905_18023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2904" y="1500170"/>
            <a:ext cx="3428992" cy="2571744"/>
          </a:xfrm>
          <a:prstGeom prst="rect">
            <a:avLst/>
          </a:prstGeom>
        </p:spPr>
      </p:pic>
      <p:sp>
        <p:nvSpPr>
          <p:cNvPr id="8" name="Текст 5"/>
          <p:cNvSpPr txBox="1">
            <a:spLocks/>
          </p:cNvSpPr>
          <p:nvPr/>
        </p:nvSpPr>
        <p:spPr>
          <a:xfrm>
            <a:off x="142844" y="428604"/>
            <a:ext cx="2857488" cy="500066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</a:t>
            </a:r>
            <a:r>
              <a:rPr kumimoji="0" lang="ru-RU" sz="2400" b="0" i="1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Дню Знаний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357818" y="4500570"/>
            <a:ext cx="3500438" cy="571504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Этикет сквозь века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 descr="20160905_1805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857232"/>
            <a:ext cx="3357586" cy="2518190"/>
          </a:xfrm>
          <a:prstGeom prst="rect">
            <a:avLst/>
          </a:prstGeom>
        </p:spPr>
      </p:pic>
      <p:sp>
        <p:nvSpPr>
          <p:cNvPr id="11" name="Текст 5"/>
          <p:cNvSpPr txBox="1">
            <a:spLocks/>
          </p:cNvSpPr>
          <p:nvPr/>
        </p:nvSpPr>
        <p:spPr>
          <a:xfrm>
            <a:off x="4214810" y="214290"/>
            <a:ext cx="3786214" cy="500066"/>
          </a:xfrm>
          <a:prstGeom prst="roundRect">
            <a:avLst>
              <a:gd name="adj" fmla="val 16667"/>
            </a:avLst>
          </a:prstGeom>
        </p:spPr>
        <p:txBody>
          <a:bodyPr anchor="t"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Году Российского кино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Рисунок 11" descr="20160905_18073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33609" y="3952879"/>
            <a:ext cx="3048021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5"/>
          <p:cNvSpPr txBox="1">
            <a:spLocks/>
          </p:cNvSpPr>
          <p:nvPr/>
        </p:nvSpPr>
        <p:spPr>
          <a:xfrm>
            <a:off x="928662" y="428604"/>
            <a:ext cx="4572032" cy="571504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ru-RU" sz="2400" b="1" dirty="0" smtClean="0">
                <a:solidFill>
                  <a:srgbClr val="FF0000"/>
                </a:solidFill>
              </a:rPr>
              <a:t>Выставка к 70 лет Победы!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Рисунок 2" descr="20160905_1807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62607" y="1009039"/>
            <a:ext cx="3500463" cy="34826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3504" y="1142984"/>
            <a:ext cx="3515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 </a:t>
            </a:r>
            <a:r>
              <a:rPr lang="ru-RU" dirty="0"/>
              <a:t>ч</a:t>
            </a:r>
            <a:r>
              <a:rPr lang="ru-RU" dirty="0" smtClean="0"/>
              <a:t>емпионату мира по футболу</a:t>
            </a:r>
            <a:endParaRPr lang="ru-RU" dirty="0"/>
          </a:p>
        </p:txBody>
      </p:sp>
      <p:pic>
        <p:nvPicPr>
          <p:cNvPr id="5" name="Рисунок 4" descr="20160905_18232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57818" y="1500177"/>
            <a:ext cx="3000396" cy="3000396"/>
          </a:xfrm>
          <a:prstGeom prst="rect">
            <a:avLst/>
          </a:prstGeom>
        </p:spPr>
      </p:pic>
      <p:sp>
        <p:nvSpPr>
          <p:cNvPr id="6" name="Блок-схема: дисплей 5"/>
          <p:cNvSpPr/>
          <p:nvPr/>
        </p:nvSpPr>
        <p:spPr>
          <a:xfrm>
            <a:off x="500034" y="4643446"/>
            <a:ext cx="7358114" cy="1714512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каждому определенному событию проводятся свои тематические выставки книги , в нашей библиотеки были следующие:«Внимание на светофор!» ,«СВЕЧА ПАМЯТИ»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642910" y="500042"/>
            <a:ext cx="770413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</a:t>
            </a: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Библиотека</a:t>
            </a: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это очень важное место для детей. Мне интересно ходить в библиотеку, потому что:</a:t>
            </a: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3357554" y="1785926"/>
            <a:ext cx="5349875" cy="452596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можно найти книгу, которой нет в домашней библиотеке;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найти интересный журнал, газету;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подготовиться к урокам;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познакомиться с тематическими выставками;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принять участие в мероприятиях</a:t>
            </a:r>
            <a:r>
              <a:rPr lang="ru-RU" sz="2400" dirty="0" smtClean="0"/>
              <a:t>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20160905_18010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7189" y="2750339"/>
            <a:ext cx="4071966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72452" cy="869934"/>
          </a:xfrm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Библиотека в которую я хожу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Содержимое 6" descr="20160905_175933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9031" y="2738432"/>
            <a:ext cx="4191029" cy="314327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000108"/>
            <a:ext cx="8043890" cy="1227980"/>
          </a:xfrm>
        </p:spPr>
        <p:txBody>
          <a:bodyPr/>
          <a:lstStyle/>
          <a:p>
            <a:pPr algn="ctr"/>
            <a:r>
              <a:rPr lang="ru-RU" dirty="0" smtClean="0"/>
              <a:t>«Самарская муниципальная информационно-библиотечная система»</a:t>
            </a:r>
          </a:p>
          <a:p>
            <a:pPr algn="ctr"/>
            <a:r>
              <a:rPr lang="ru-RU" dirty="0" smtClean="0"/>
              <a:t>Библиотека филиал №21</a:t>
            </a:r>
          </a:p>
        </p:txBody>
      </p:sp>
      <p:pic>
        <p:nvPicPr>
          <p:cNvPr id="10" name="Содержимое 9" descr="VgTLho3kiv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2214554"/>
            <a:ext cx="4868124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071546"/>
            <a:ext cx="3000396" cy="1714512"/>
          </a:xfrm>
        </p:spPr>
        <p:txBody>
          <a:bodyPr anchor="ctr">
            <a:normAutofit/>
          </a:bodyPr>
          <a:lstStyle/>
          <a:p>
            <a:r>
              <a:rPr lang="ru-RU" sz="2000" dirty="0" smtClean="0"/>
              <a:t>Здесь я могу взять</a:t>
            </a:r>
            <a:br>
              <a:rPr lang="ru-RU" sz="2000" dirty="0" smtClean="0"/>
            </a:br>
            <a:r>
              <a:rPr lang="ru-RU" sz="2000" dirty="0" smtClean="0"/>
              <a:t>заинтересовавшую меня</a:t>
            </a:r>
            <a:br>
              <a:rPr lang="ru-RU" sz="2000" dirty="0" smtClean="0"/>
            </a:br>
            <a:r>
              <a:rPr lang="ru-RU" sz="2000" dirty="0" smtClean="0"/>
              <a:t>книгу на дом.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3286124"/>
            <a:ext cx="2886068" cy="3088798"/>
          </a:xfrm>
        </p:spPr>
        <p:txBody>
          <a:bodyPr anchor="ctr">
            <a:normAutofit/>
          </a:bodyPr>
          <a:lstStyle/>
          <a:p>
            <a:pPr>
              <a:buClr>
                <a:srgbClr val="800000"/>
              </a:buClr>
            </a:pPr>
            <a:r>
              <a:rPr lang="ru-RU" dirty="0" smtClean="0"/>
              <a:t>Книги, которые я беру</a:t>
            </a:r>
          </a:p>
          <a:p>
            <a:pPr>
              <a:buClr>
                <a:srgbClr val="800000"/>
              </a:buClr>
            </a:pPr>
            <a:r>
              <a:rPr lang="ru-RU" dirty="0" smtClean="0"/>
              <a:t>домой, нужно</a:t>
            </a:r>
          </a:p>
          <a:p>
            <a:pPr>
              <a:buClr>
                <a:srgbClr val="800000"/>
              </a:buClr>
            </a:pPr>
            <a:r>
              <a:rPr lang="ru-RU" dirty="0" smtClean="0"/>
              <a:t>обязательно вернуть</a:t>
            </a:r>
          </a:p>
          <a:p>
            <a:pPr>
              <a:buClr>
                <a:srgbClr val="800000"/>
              </a:buClr>
            </a:pPr>
            <a:r>
              <a:rPr lang="ru-RU" dirty="0" smtClean="0"/>
              <a:t>через </a:t>
            </a:r>
            <a:r>
              <a:rPr lang="ru-RU" dirty="0" smtClean="0">
                <a:solidFill>
                  <a:srgbClr val="FF3300"/>
                </a:solidFill>
              </a:rPr>
              <a:t>10 дней</a:t>
            </a:r>
            <a:r>
              <a:rPr lang="ru-RU" dirty="0" smtClean="0"/>
              <a:t>, так как</a:t>
            </a:r>
          </a:p>
          <a:p>
            <a:pPr>
              <a:buClr>
                <a:srgbClr val="800000"/>
              </a:buClr>
            </a:pPr>
            <a:r>
              <a:rPr lang="ru-RU" dirty="0" smtClean="0"/>
              <a:t>их ждут другие ребята.</a:t>
            </a:r>
          </a:p>
          <a:p>
            <a:endParaRPr lang="ru-RU" dirty="0"/>
          </a:p>
        </p:txBody>
      </p:sp>
      <p:pic>
        <p:nvPicPr>
          <p:cNvPr id="4" name="Рисунок 3" descr="20160905_18055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428604"/>
            <a:ext cx="3143240" cy="2357430"/>
          </a:xfrm>
          <a:prstGeom prst="rect">
            <a:avLst/>
          </a:prstGeom>
        </p:spPr>
      </p:pic>
      <p:pic>
        <p:nvPicPr>
          <p:cNvPr id="5" name="Рисунок 4" descr="20160905_18125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16887" y="3702845"/>
            <a:ext cx="3524275" cy="2643206"/>
          </a:xfrm>
          <a:prstGeom prst="rect">
            <a:avLst/>
          </a:prstGeom>
        </p:spPr>
      </p:pic>
      <p:sp>
        <p:nvSpPr>
          <p:cNvPr id="7" name="Текст 5"/>
          <p:cNvSpPr txBox="1">
            <a:spLocks/>
          </p:cNvSpPr>
          <p:nvPr/>
        </p:nvSpPr>
        <p:spPr>
          <a:xfrm>
            <a:off x="1785918" y="285728"/>
            <a:ext cx="2571768" cy="92869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/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Детский абонемент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60905_180119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13547" y="2813821"/>
            <a:ext cx="3627426" cy="2143140"/>
          </a:xfrm>
        </p:spPr>
      </p:pic>
      <p:pic>
        <p:nvPicPr>
          <p:cNvPr id="8" name="Содержимое 7" descr="20160905_180342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2285992"/>
            <a:ext cx="2928958" cy="371477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28596" y="500042"/>
            <a:ext cx="2257412" cy="1370856"/>
          </a:xfrm>
        </p:spPr>
        <p:txBody>
          <a:bodyPr/>
          <a:lstStyle/>
          <a:p>
            <a:r>
              <a:rPr lang="ru-RU" dirty="0" smtClean="0"/>
              <a:t>Для детей среднего школьного возраста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857488" y="714356"/>
            <a:ext cx="2571768" cy="1285884"/>
          </a:xfrm>
        </p:spPr>
        <p:txBody>
          <a:bodyPr/>
          <a:lstStyle/>
          <a:p>
            <a:r>
              <a:rPr lang="ru-RU" dirty="0" smtClean="0"/>
              <a:t>Взрослый Абонемент</a:t>
            </a:r>
            <a:endParaRPr lang="ru-RU" dirty="0"/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572132" y="285728"/>
            <a:ext cx="3071810" cy="128588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Нотно</a:t>
            </a:r>
            <a:r>
              <a:rPr lang="ru-RU" sz="2000" b="1" baseline="0" dirty="0">
                <a:solidFill>
                  <a:srgbClr val="FFFFFF"/>
                </a:solidFill>
              </a:rPr>
              <a:t>-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музыкальный зал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Рисунок 10" descr="20160905_18175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65039" y="1535895"/>
            <a:ext cx="2571771" cy="2928958"/>
          </a:xfrm>
          <a:prstGeom prst="rect">
            <a:avLst/>
          </a:prstGeom>
        </p:spPr>
      </p:pic>
      <p:pic>
        <p:nvPicPr>
          <p:cNvPr id="12" name="Рисунок 11" descr="20160905_18174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40029" y="4589864"/>
            <a:ext cx="2428860" cy="1821645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 flipH="1">
            <a:off x="357158" y="-642966"/>
            <a:ext cx="5643602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anchor="ctr"/>
          <a:lstStyle/>
          <a:p>
            <a:pPr algn="ctr"/>
            <a:r>
              <a:rPr lang="ru-RU" dirty="0" smtClean="0"/>
              <a:t>Читальный Зал</a:t>
            </a:r>
            <a:endParaRPr lang="ru-RU" dirty="0"/>
          </a:p>
        </p:txBody>
      </p:sp>
      <p:pic>
        <p:nvPicPr>
          <p:cNvPr id="5" name="Содержимое 4" descr="20160905_18233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2" y="1785926"/>
            <a:ext cx="2286016" cy="1714512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5043510"/>
          </a:xfrm>
        </p:spPr>
        <p:txBody>
          <a:bodyPr>
            <a:normAutofit/>
          </a:bodyPr>
          <a:lstStyle/>
          <a:p>
            <a:pPr>
              <a:buClr>
                <a:srgbClr val="800000"/>
              </a:buClr>
              <a:buNone/>
            </a:pPr>
            <a:r>
              <a:rPr lang="ru-RU" dirty="0" smtClean="0"/>
              <a:t>Энциклопедии, словари и справочники находятся в читальном зале.</a:t>
            </a:r>
            <a:endParaRPr lang="ru-RU" dirty="0" smtClean="0">
              <a:solidFill>
                <a:srgbClr val="B000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>
                <a:solidFill>
                  <a:srgbClr val="B00000"/>
                </a:solidFill>
              </a:rPr>
              <a:t>В читальном зале книги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>
                <a:solidFill>
                  <a:srgbClr val="B00000"/>
                </a:solidFill>
              </a:rPr>
              <a:t>вам на дом не дадут.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>
                <a:solidFill>
                  <a:srgbClr val="B00000"/>
                </a:solidFill>
              </a:rPr>
              <a:t>Словари и справочники все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>
                <a:solidFill>
                  <a:srgbClr val="B00000"/>
                </a:solidFill>
              </a:rPr>
              <a:t>читают тут.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>
                <a:solidFill>
                  <a:srgbClr val="B00000"/>
                </a:solidFill>
              </a:rPr>
              <a:t>Издания такие спросить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>
                <a:solidFill>
                  <a:srgbClr val="B00000"/>
                </a:solidFill>
              </a:rPr>
              <a:t>может любой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>
                <a:solidFill>
                  <a:srgbClr val="B00000"/>
                </a:solidFill>
              </a:rPr>
              <a:t>А значит, эти книги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sz="1600" dirty="0" smtClean="0">
                <a:solidFill>
                  <a:srgbClr val="B00000"/>
                </a:solidFill>
              </a:rPr>
              <a:t>должны быть под рукой.</a:t>
            </a:r>
            <a:endParaRPr lang="ru-RU" sz="1600" dirty="0"/>
          </a:p>
        </p:txBody>
      </p:sp>
      <p:pic>
        <p:nvPicPr>
          <p:cNvPr id="6" name="Рисунок 5" descr="20160905_18144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2071678"/>
            <a:ext cx="1952607" cy="1464455"/>
          </a:xfrm>
          <a:prstGeom prst="rect">
            <a:avLst/>
          </a:prstGeom>
        </p:spPr>
      </p:pic>
      <p:pic>
        <p:nvPicPr>
          <p:cNvPr id="7" name="Рисунок 6" descr="20160905_18231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9298" y="3589737"/>
            <a:ext cx="2428893" cy="1821670"/>
          </a:xfrm>
          <a:prstGeom prst="rect">
            <a:avLst/>
          </a:prstGeom>
        </p:spPr>
      </p:pic>
      <p:pic>
        <p:nvPicPr>
          <p:cNvPr id="9" name="Рисунок 8" descr="20160905_18084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09166" y="4420198"/>
            <a:ext cx="2214546" cy="1660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0"/>
            <a:ext cx="52149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>
                <a:solidFill>
                  <a:srgbClr val="B00000"/>
                </a:solidFill>
              </a:rPr>
              <a:t>Энциклопедии бывают универсальные –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/>
              <a:t>Например: </a:t>
            </a:r>
            <a:r>
              <a:rPr lang="ru-RU" dirty="0" smtClean="0">
                <a:solidFill>
                  <a:srgbClr val="FF3300"/>
                </a:solidFill>
              </a:rPr>
              <a:t>«Обо всём на свете».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/>
              <a:t>В ней можно найти ответы на разные вопросы.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928670"/>
            <a:ext cx="3143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>
                <a:solidFill>
                  <a:srgbClr val="B00000"/>
                </a:solidFill>
              </a:rPr>
              <a:t>Ещё бывают энциклопедии отраслевые (то есть по определенным темам)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/>
              <a:t>Например: </a:t>
            </a:r>
            <a:r>
              <a:rPr lang="ru-RU" dirty="0" smtClean="0">
                <a:solidFill>
                  <a:srgbClr val="FF3300"/>
                </a:solidFill>
              </a:rPr>
              <a:t>«Энциклопедия поделок», «Автомобили», «Животные» и т.д.</a:t>
            </a:r>
            <a:endParaRPr lang="ru-RU" dirty="0">
              <a:solidFill>
                <a:srgbClr val="FF33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6380" y="1000108"/>
            <a:ext cx="3214710" cy="145569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285749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/>
              <a:t> В мире издается огромное количество периодических изданий (газет и журналов).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/>
              <a:t>    В нашей библиотеке мы можем почитать некоторые из них.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>
                <a:solidFill>
                  <a:srgbClr val="FF3300"/>
                </a:solidFill>
              </a:rPr>
              <a:t>Журналы для детей: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8000"/>
                </a:solidFill>
              </a:rPr>
              <a:t>«</a:t>
            </a:r>
            <a:r>
              <a:rPr lang="ru-RU" dirty="0" err="1" smtClean="0">
                <a:solidFill>
                  <a:srgbClr val="008000"/>
                </a:solidFill>
              </a:rPr>
              <a:t>Винни</a:t>
            </a:r>
            <a:r>
              <a:rPr lang="ru-RU" dirty="0" smtClean="0">
                <a:solidFill>
                  <a:srgbClr val="008000"/>
                </a:solidFill>
              </a:rPr>
              <a:t> и его друзья», «Фея», «</a:t>
            </a:r>
            <a:r>
              <a:rPr lang="ru-RU" dirty="0" err="1" smtClean="0">
                <a:solidFill>
                  <a:srgbClr val="008000"/>
                </a:solidFill>
              </a:rPr>
              <a:t>Тошка</a:t>
            </a:r>
            <a:r>
              <a:rPr lang="ru-RU" dirty="0" smtClean="0">
                <a:solidFill>
                  <a:srgbClr val="008000"/>
                </a:solidFill>
              </a:rPr>
              <a:t>», «</a:t>
            </a:r>
            <a:r>
              <a:rPr lang="ru-RU" dirty="0" err="1" smtClean="0">
                <a:solidFill>
                  <a:srgbClr val="008000"/>
                </a:solidFill>
              </a:rPr>
              <a:t>Смешарики</a:t>
            </a:r>
            <a:r>
              <a:rPr lang="ru-RU" dirty="0" smtClean="0">
                <a:solidFill>
                  <a:srgbClr val="008000"/>
                </a:solidFill>
              </a:rPr>
              <a:t> », «Миша», «Дисней» и др.</a:t>
            </a:r>
          </a:p>
        </p:txBody>
      </p:sp>
      <p:pic>
        <p:nvPicPr>
          <p:cNvPr id="6146" name="Picture 2" descr="Картинки по запросу детские газеты и журналы 20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"/>
          <a:stretch>
            <a:fillRect/>
          </a:stretch>
        </p:blipFill>
        <p:spPr bwMode="auto">
          <a:xfrm>
            <a:off x="4786314" y="2928934"/>
            <a:ext cx="3786214" cy="2357454"/>
          </a:xfrm>
          <a:prstGeom prst="rect">
            <a:avLst/>
          </a:prstGeom>
          <a:noFill/>
        </p:spPr>
      </p:pic>
      <p:pic>
        <p:nvPicPr>
          <p:cNvPr id="6148" name="Picture 4" descr="Картинки по запросу энциклопедия обо всем на свет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1574493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21537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/>
              <a:t>Книги в нашей библиотеке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/>
              <a:t>расположены по тематическим разделам.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/>
              <a:t>Например:</a:t>
            </a:r>
            <a:r>
              <a:rPr lang="ru-RU" dirty="0" smtClean="0">
                <a:solidFill>
                  <a:srgbClr val="FF3300"/>
                </a:solidFill>
              </a:rPr>
              <a:t> «Сказки», «Приключения», «Русская литература», «Техника», «Математика» и т.д.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endParaRPr lang="ru-RU" dirty="0" smtClean="0">
              <a:solidFill>
                <a:schemeClr val="accent2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dirty="0" smtClean="0"/>
              <a:t>В разделах книги расставлены по алфавиту: От </a:t>
            </a:r>
            <a:r>
              <a:rPr lang="ru-RU" b="1" dirty="0" smtClean="0">
                <a:solidFill>
                  <a:srgbClr val="FF3300"/>
                </a:solidFill>
              </a:rPr>
              <a:t>А</a:t>
            </a:r>
            <a:r>
              <a:rPr lang="ru-RU" dirty="0" smtClean="0"/>
              <a:t> до </a:t>
            </a:r>
            <a:r>
              <a:rPr lang="ru-RU" b="1" dirty="0" smtClean="0">
                <a:solidFill>
                  <a:srgbClr val="FF3300"/>
                </a:solidFill>
              </a:rPr>
              <a:t>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20160905_1811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442" y="1428736"/>
            <a:ext cx="3762368" cy="4500593"/>
          </a:xfrm>
          <a:prstGeom prst="rect">
            <a:avLst/>
          </a:prstGeom>
        </p:spPr>
      </p:pic>
      <p:pic>
        <p:nvPicPr>
          <p:cNvPr id="8" name="Рисунок 7" descr="20160905_1803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30835" y="1884149"/>
            <a:ext cx="4786314" cy="3589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0160905_180758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57430"/>
            <a:ext cx="3657600" cy="3929090"/>
          </a:xfrm>
        </p:spPr>
      </p:pic>
      <p:pic>
        <p:nvPicPr>
          <p:cNvPr id="9" name="Содержимое 8" descr="20160905_180433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26730" y="2559824"/>
            <a:ext cx="3905249" cy="350046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142984"/>
            <a:ext cx="3657600" cy="1085104"/>
          </a:xfrm>
        </p:spPr>
        <p:txBody>
          <a:bodyPr/>
          <a:lstStyle/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Если Вы знаете автора книги – вам поможет </a:t>
            </a:r>
            <a:r>
              <a:rPr lang="ru-RU" i="1" dirty="0" smtClean="0">
                <a:solidFill>
                  <a:srgbClr val="FF0000"/>
                </a:solidFill>
              </a:rPr>
              <a:t>алфавитный каталог.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142984"/>
            <a:ext cx="3657600" cy="1085104"/>
          </a:xfrm>
        </p:spPr>
        <p:txBody>
          <a:bodyPr/>
          <a:lstStyle/>
          <a:p>
            <a:r>
              <a:rPr lang="en-US" i="1" dirty="0" err="1" smtClean="0">
                <a:solidFill>
                  <a:schemeClr val="accent5">
                    <a:lumMod val="50000"/>
                  </a:schemeClr>
                </a:solidFill>
              </a:rPr>
              <a:t>Если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5">
                    <a:lumMod val="50000"/>
                  </a:schemeClr>
                </a:solidFill>
              </a:rPr>
              <a:t>поиск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5">
                    <a:lumMod val="50000"/>
                  </a:schemeClr>
                </a:solidFill>
              </a:rPr>
              <a:t>ведется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5">
                    <a:lumMod val="50000"/>
                  </a:schemeClr>
                </a:solidFill>
              </a:rPr>
              <a:t>по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5">
                    <a:lumMod val="50000"/>
                  </a:schemeClr>
                </a:solidFill>
              </a:rPr>
              <a:t>теме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</a:rPr>
              <a:t> – </a:t>
            </a:r>
            <a:r>
              <a:rPr lang="en-US" i="1" dirty="0" err="1" smtClean="0">
                <a:solidFill>
                  <a:schemeClr val="accent5">
                    <a:lumMod val="50000"/>
                  </a:schemeClr>
                </a:solidFill>
              </a:rPr>
              <a:t>то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систематический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каталог</a:t>
            </a:r>
            <a:r>
              <a:rPr lang="en-US" i="1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941372"/>
          </a:xfrm>
        </p:spPr>
        <p:txBody>
          <a:bodyPr anchor="t"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Для того, чтобы найти нужную книгу можно воспользоваться каталогами: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ru-RU" sz="3200" dirty="0" smtClean="0"/>
              <a:t>Но лучше всего в поиске необходимой книги обратиться к библиотекарю:</a:t>
            </a:r>
            <a:br>
              <a:rPr lang="ru-RU" sz="3200" dirty="0" smtClean="0"/>
            </a:br>
            <a:endParaRPr lang="ru-RU" dirty="0"/>
          </a:p>
        </p:txBody>
      </p:sp>
      <p:pic>
        <p:nvPicPr>
          <p:cNvPr id="4" name="Содержимое 3" descr="20160905_18034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346</TotalTime>
  <Words>481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Почему мне интересно ходить в библиотеку</vt:lpstr>
      <vt:lpstr>Библиотека в которую я хожу</vt:lpstr>
      <vt:lpstr>Здесь я могу взять заинтересовавшую меня книгу на дом.</vt:lpstr>
      <vt:lpstr>Презентация PowerPoint</vt:lpstr>
      <vt:lpstr>Читальный Зал</vt:lpstr>
      <vt:lpstr>Презентация PowerPoint</vt:lpstr>
      <vt:lpstr>Презентация PowerPoint</vt:lpstr>
      <vt:lpstr>Для того, чтобы найти нужную книгу можно воспользоваться каталогами:</vt:lpstr>
      <vt:lpstr>Но лучше всего в поиске необходимой книги обратиться к библиотекарю: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мне интересно ходить в библиотеку</dc:title>
  <dc:creator>Анастасия Вивдюк</dc:creator>
  <cp:lastModifiedBy>Учитель</cp:lastModifiedBy>
  <cp:revision>40</cp:revision>
  <dcterms:created xsi:type="dcterms:W3CDTF">2016-09-05T16:47:40Z</dcterms:created>
  <dcterms:modified xsi:type="dcterms:W3CDTF">2017-01-09T06:56:59Z</dcterms:modified>
</cp:coreProperties>
</file>