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81" r:id="rId2"/>
    <p:sldId id="266" r:id="rId3"/>
    <p:sldId id="268" r:id="rId4"/>
    <p:sldId id="267" r:id="rId5"/>
    <p:sldId id="269" r:id="rId6"/>
    <p:sldId id="270" r:id="rId7"/>
    <p:sldId id="263" r:id="rId8"/>
    <p:sldId id="272" r:id="rId9"/>
    <p:sldId id="273" r:id="rId10"/>
    <p:sldId id="274" r:id="rId11"/>
    <p:sldId id="275" r:id="rId12"/>
    <p:sldId id="276" r:id="rId13"/>
    <p:sldId id="277" r:id="rId14"/>
    <p:sldId id="278" r:id="rId15"/>
    <p:sldId id="279" r:id="rId16"/>
    <p:sldId id="280" r:id="rId17"/>
    <p:sldId id="282" r:id="rId18"/>
    <p:sldId id="283" r:id="rId19"/>
    <p:sldId id="284" r:id="rId20"/>
    <p:sldId id="256" r:id="rId21"/>
    <p:sldId id="257" r:id="rId22"/>
    <p:sldId id="258" r:id="rId23"/>
    <p:sldId id="259" r:id="rId24"/>
    <p:sldId id="260" r:id="rId25"/>
    <p:sldId id="261" r:id="rId26"/>
    <p:sldId id="262" r:id="rId27"/>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16" y="-9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15" name="Скругленный прямоугольник 14"/>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Скругленный прямоугольник 9"/>
          <p:cNvSpPr/>
          <p:nvPr/>
        </p:nvSpPr>
        <p:spPr>
          <a:xfrm>
            <a:off x="418596" y="434162"/>
            <a:ext cx="8306809" cy="3108960"/>
          </a:xfrm>
          <a:prstGeom prst="roundRect">
            <a:avLst>
              <a:gd name="adj" fmla="val 4578"/>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Заголовок 4"/>
          <p:cNvSpPr>
            <a:spLocks noGrp="1"/>
          </p:cNvSpPr>
          <p:nvPr>
            <p:ph type="ctrTitle"/>
          </p:nvPr>
        </p:nvSpPr>
        <p:spPr>
          <a:xfrm>
            <a:off x="722376" y="1820206"/>
            <a:ext cx="7772400" cy="1828800"/>
          </a:xfrm>
        </p:spPr>
        <p:txBody>
          <a:bodyPr lIns="45720" rIns="45720" bIns="45720"/>
          <a:lstStyle>
            <a:lvl1pPr algn="r">
              <a:defRPr sz="4500" b="1">
                <a:solidFill>
                  <a:schemeClr val="accent1">
                    <a:tint val="88000"/>
                    <a:satMod val="150000"/>
                  </a:schemeClr>
                </a:solidFill>
                <a:effectLst>
                  <a:outerShdw blurRad="53975" dist="22860" dir="5400000" algn="tl" rotWithShape="0">
                    <a:srgbClr val="000000">
                      <a:alpha val="55000"/>
                    </a:srgbClr>
                  </a:outerShdw>
                </a:effectLst>
              </a:defRPr>
            </a:lvl1pPr>
            <a:extLst/>
          </a:lstStyle>
          <a:p>
            <a:r>
              <a:rPr kumimoji="0" lang="ru-RU" smtClean="0"/>
              <a:t>Образец заголовка</a:t>
            </a:r>
            <a:endParaRPr kumimoji="0" lang="en-US"/>
          </a:p>
        </p:txBody>
      </p:sp>
      <p:sp>
        <p:nvSpPr>
          <p:cNvPr id="20" name="Подзаголовок 19"/>
          <p:cNvSpPr>
            <a:spLocks noGrp="1"/>
          </p:cNvSpPr>
          <p:nvPr>
            <p:ph type="subTitle" idx="1"/>
          </p:nvPr>
        </p:nvSpPr>
        <p:spPr>
          <a:xfrm>
            <a:off x="722376" y="3685032"/>
            <a:ext cx="7772400" cy="914400"/>
          </a:xfrm>
        </p:spPr>
        <p:txBody>
          <a:bodyPr lIns="182880" tIns="0"/>
          <a:lstStyle>
            <a:lvl1pPr marL="36576" indent="0" algn="r">
              <a:spcBef>
                <a:spcPts val="0"/>
              </a:spcBef>
              <a:buNone/>
              <a:defRPr sz="2000">
                <a:solidFill>
                  <a:schemeClr val="bg2">
                    <a:shade val="2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ru-RU" smtClean="0"/>
              <a:t>Образец подзаголовка</a:t>
            </a:r>
            <a:endParaRPr kumimoji="0" lang="en-US"/>
          </a:p>
        </p:txBody>
      </p:sp>
      <p:sp>
        <p:nvSpPr>
          <p:cNvPr id="19" name="Дата 18"/>
          <p:cNvSpPr>
            <a:spLocks noGrp="1"/>
          </p:cNvSpPr>
          <p:nvPr>
            <p:ph type="dt" sz="half" idx="10"/>
          </p:nvPr>
        </p:nvSpPr>
        <p:spPr/>
        <p:txBody>
          <a:bodyPr/>
          <a:lstStyle>
            <a:extLst/>
          </a:lstStyle>
          <a:p>
            <a:fld id="{2D29D932-D3C2-4AA7-950C-E5BBE439BC47}" type="datetimeFigureOut">
              <a:rPr lang="ru-RU" smtClean="0"/>
              <a:t>21.01.2014</a:t>
            </a:fld>
            <a:endParaRPr lang="ru-RU"/>
          </a:p>
        </p:txBody>
      </p:sp>
      <p:sp>
        <p:nvSpPr>
          <p:cNvPr id="8" name="Нижний колонтитул 7"/>
          <p:cNvSpPr>
            <a:spLocks noGrp="1"/>
          </p:cNvSpPr>
          <p:nvPr>
            <p:ph type="ftr" sz="quarter" idx="11"/>
          </p:nvPr>
        </p:nvSpPr>
        <p:spPr/>
        <p:txBody>
          <a:bodyPr/>
          <a:lstStyle>
            <a:extLst/>
          </a:lstStyle>
          <a:p>
            <a:endParaRPr lang="ru-RU"/>
          </a:p>
        </p:txBody>
      </p:sp>
      <p:sp>
        <p:nvSpPr>
          <p:cNvPr id="11" name="Номер слайда 10"/>
          <p:cNvSpPr>
            <a:spLocks noGrp="1"/>
          </p:cNvSpPr>
          <p:nvPr>
            <p:ph type="sldNum" sz="quarter" idx="12"/>
          </p:nvPr>
        </p:nvSpPr>
        <p:spPr/>
        <p:txBody>
          <a:bodyPr/>
          <a:lstStyle>
            <a:extLst/>
          </a:lstStyle>
          <a:p>
            <a:fld id="{C8C235C5-BAD0-40A7-9ED2-F1B837C7FCD2}" type="slidenum">
              <a:rPr lang="ru-RU" smtClean="0"/>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2920" y="4983480"/>
            <a:ext cx="8183880" cy="1051560"/>
          </a:xfrm>
        </p:spPr>
        <p:txBody>
          <a:bodyPr/>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502920" y="530352"/>
            <a:ext cx="8183880" cy="4187952"/>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2D29D932-D3C2-4AA7-950C-E5BBE439BC47}" type="datetimeFigureOut">
              <a:rPr lang="ru-RU" smtClean="0"/>
              <a:t>21.01.2014</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C8C235C5-BAD0-40A7-9ED2-F1B837C7FCD2}"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533404"/>
            <a:ext cx="1981200" cy="5257799"/>
          </a:xfrm>
        </p:spPr>
        <p:txBody>
          <a:bodyPr vert="eaVert"/>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533400" y="533402"/>
            <a:ext cx="5943600" cy="5257801"/>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2D29D932-D3C2-4AA7-950C-E5BBE439BC47}" type="datetimeFigureOut">
              <a:rPr lang="ru-RU" smtClean="0"/>
              <a:t>21.01.2014</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C8C235C5-BAD0-40A7-9ED2-F1B837C7FCD2}"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2920" y="4983480"/>
            <a:ext cx="8183880" cy="1051560"/>
          </a:xfrm>
        </p:spPr>
        <p:txBody>
          <a:bodyPr/>
          <a:lstStyle>
            <a:extLst/>
          </a:lstStyle>
          <a:p>
            <a:r>
              <a:rPr kumimoji="0" lang="ru-RU" smtClean="0"/>
              <a:t>Образец заголовка</a:t>
            </a:r>
            <a:endParaRPr kumimoji="0" lang="en-US"/>
          </a:p>
        </p:txBody>
      </p:sp>
      <p:sp>
        <p:nvSpPr>
          <p:cNvPr id="3" name="Объект 2"/>
          <p:cNvSpPr>
            <a:spLocks noGrp="1"/>
          </p:cNvSpPr>
          <p:nvPr>
            <p:ph idx="1"/>
          </p:nvPr>
        </p:nvSpPr>
        <p:spPr>
          <a:xfrm>
            <a:off x="502920" y="530352"/>
            <a:ext cx="8183880" cy="4187952"/>
          </a:xfrm>
        </p:spPr>
        <p:txBody>
          <a:bodyPr/>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2D29D932-D3C2-4AA7-950C-E5BBE439BC47}" type="datetimeFigureOut">
              <a:rPr lang="ru-RU" smtClean="0"/>
              <a:t>21.01.2014</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C8C235C5-BAD0-40A7-9ED2-F1B837C7FCD2}" type="slidenum">
              <a:rPr lang="ru-RU" smtClean="0"/>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sp>
        <p:nvSpPr>
          <p:cNvPr id="14" name="Скругленный прямоугольник 13"/>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Скругленный прямоугольник 10"/>
          <p:cNvSpPr/>
          <p:nvPr/>
        </p:nvSpPr>
        <p:spPr>
          <a:xfrm>
            <a:off x="418596" y="434162"/>
            <a:ext cx="8306809" cy="4341329"/>
          </a:xfrm>
          <a:prstGeom prst="roundRect">
            <a:avLst>
              <a:gd name="adj" fmla="val 2127"/>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Заголовок 1"/>
          <p:cNvSpPr>
            <a:spLocks noGrp="1"/>
          </p:cNvSpPr>
          <p:nvPr>
            <p:ph type="title"/>
          </p:nvPr>
        </p:nvSpPr>
        <p:spPr>
          <a:xfrm>
            <a:off x="468344" y="4928616"/>
            <a:ext cx="8183880" cy="676656"/>
          </a:xfrm>
        </p:spPr>
        <p:txBody>
          <a:bodyPr lIns="91440" bIns="0" anchor="b"/>
          <a:lstStyle>
            <a:lvl1pPr algn="l">
              <a:buNone/>
              <a:defRPr sz="3600" b="0" cap="none" baseline="0">
                <a:solidFill>
                  <a:schemeClr val="bg2">
                    <a:shade val="25000"/>
                  </a:schemeClr>
                </a:solidFill>
                <a:effectLst/>
              </a:defRPr>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468344" y="5624484"/>
            <a:ext cx="8183880" cy="420624"/>
          </a:xfrm>
        </p:spPr>
        <p:txBody>
          <a:bodyPr lIns="118872" tIns="0" anchor="t"/>
          <a:lstStyle>
            <a:lvl1pPr marL="0" marR="36576" indent="0" algn="l">
              <a:spcBef>
                <a:spcPts val="0"/>
              </a:spcBef>
              <a:spcAft>
                <a:spcPts val="0"/>
              </a:spcAft>
              <a:buNone/>
              <a:defRPr sz="1800" b="0">
                <a:solidFill>
                  <a:schemeClr val="accent1">
                    <a:shade val="50000"/>
                    <a:satMod val="110000"/>
                  </a:schemeClr>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extLst/>
          </a:lstStyle>
          <a:p>
            <a:fld id="{2D29D932-D3C2-4AA7-950C-E5BBE439BC47}" type="datetimeFigureOut">
              <a:rPr lang="ru-RU" smtClean="0"/>
              <a:t>21.01.2014</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C8C235C5-BAD0-40A7-9ED2-F1B837C7FCD2}" type="slidenum">
              <a:rPr lang="ru-RU" smtClean="0"/>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Объект 2"/>
          <p:cNvSpPr>
            <a:spLocks noGrp="1"/>
          </p:cNvSpPr>
          <p:nvPr>
            <p:ph sz="half" idx="1"/>
          </p:nvPr>
        </p:nvSpPr>
        <p:spPr>
          <a:xfrm>
            <a:off x="514352" y="530352"/>
            <a:ext cx="3931920" cy="4389120"/>
          </a:xfrm>
        </p:spPr>
        <p:txBody>
          <a:bodyPr/>
          <a:lstStyle>
            <a:lvl1pPr>
              <a:defRPr sz="2600"/>
            </a:lvl1pPr>
            <a:lvl2pPr>
              <a:defRPr sz="22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Объект 3"/>
          <p:cNvSpPr>
            <a:spLocks noGrp="1"/>
          </p:cNvSpPr>
          <p:nvPr>
            <p:ph sz="half" idx="2"/>
          </p:nvPr>
        </p:nvSpPr>
        <p:spPr>
          <a:xfrm>
            <a:off x="4755360" y="530352"/>
            <a:ext cx="3931920" cy="4389120"/>
          </a:xfrm>
        </p:spPr>
        <p:txBody>
          <a:bodyPr/>
          <a:lstStyle>
            <a:lvl1pPr>
              <a:defRPr sz="2600"/>
            </a:lvl1pPr>
            <a:lvl2pPr>
              <a:defRPr sz="22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2D29D932-D3C2-4AA7-950C-E5BBE439BC47}" type="datetimeFigureOut">
              <a:rPr lang="ru-RU" smtClean="0"/>
              <a:t>21.01.2014</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C8C235C5-BAD0-40A7-9ED2-F1B837C7FCD2}" type="slidenum">
              <a:rPr lang="ru-RU" smtClean="0"/>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2920" y="4983480"/>
            <a:ext cx="8183880" cy="1051560"/>
          </a:xfrm>
        </p:spPr>
        <p:txBody>
          <a:bodyPr anchor="b"/>
          <a:lstStyle>
            <a:lvl1pPr>
              <a:defRPr b="1"/>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607224" y="579438"/>
            <a:ext cx="3931920" cy="792162"/>
          </a:xfrm>
        </p:spPr>
        <p:txBody>
          <a:bodyPr lIns="146304" anchor="ctr"/>
          <a:lstStyle>
            <a:lvl1pPr marL="0" indent="0" algn="l">
              <a:buNone/>
              <a:defRPr sz="2400" b="1">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52169" y="579438"/>
            <a:ext cx="3931920" cy="792162"/>
          </a:xfrm>
        </p:spPr>
        <p:txBody>
          <a:bodyPr lIns="137160" anchor="ctr"/>
          <a:lstStyle>
            <a:lvl1pPr marL="0" indent="0" algn="l">
              <a:buNone/>
              <a:defRPr sz="2400" b="1">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5" name="Объект 4"/>
          <p:cNvSpPr>
            <a:spLocks noGrp="1"/>
          </p:cNvSpPr>
          <p:nvPr>
            <p:ph sz="quarter" idx="2"/>
          </p:nvPr>
        </p:nvSpPr>
        <p:spPr>
          <a:xfrm>
            <a:off x="607224" y="1447800"/>
            <a:ext cx="3931920" cy="3489960"/>
          </a:xfrm>
        </p:spPr>
        <p:txBody>
          <a:bodyPr anchor="t"/>
          <a:lstStyle>
            <a:lvl1pPr algn="l">
              <a:defRPr sz="2400"/>
            </a:lvl1pPr>
            <a:lvl2pPr algn="l">
              <a:defRPr sz="2000"/>
            </a:lvl2pPr>
            <a:lvl3pPr algn="l">
              <a:defRPr sz="1800"/>
            </a:lvl3pPr>
            <a:lvl4pPr algn="l">
              <a:defRPr sz="1600"/>
            </a:lvl4pPr>
            <a:lvl5pPr algn="l">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Объект 5"/>
          <p:cNvSpPr>
            <a:spLocks noGrp="1"/>
          </p:cNvSpPr>
          <p:nvPr>
            <p:ph sz="quarter" idx="4"/>
          </p:nvPr>
        </p:nvSpPr>
        <p:spPr>
          <a:xfrm>
            <a:off x="4652169" y="1447800"/>
            <a:ext cx="3931920" cy="3489960"/>
          </a:xfrm>
        </p:spPr>
        <p:txBody>
          <a:bodyPr anchor="t"/>
          <a:lstStyle>
            <a:lvl1pPr algn="l">
              <a:defRPr sz="2400"/>
            </a:lvl1pPr>
            <a:lvl2pPr algn="l">
              <a:defRPr sz="2000"/>
            </a:lvl2pPr>
            <a:lvl3pPr algn="l">
              <a:defRPr sz="1800"/>
            </a:lvl3pPr>
            <a:lvl4pPr algn="l">
              <a:defRPr sz="1600"/>
            </a:lvl4pPr>
            <a:lvl5pPr algn="l">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extLst/>
          </a:lstStyle>
          <a:p>
            <a:fld id="{2D29D932-D3C2-4AA7-950C-E5BBE439BC47}" type="datetimeFigureOut">
              <a:rPr lang="ru-RU" smtClean="0"/>
              <a:t>21.01.2014</a:t>
            </a:fld>
            <a:endParaRPr lang="ru-RU"/>
          </a:p>
        </p:txBody>
      </p:sp>
      <p:sp>
        <p:nvSpPr>
          <p:cNvPr id="8" name="Нижний колонтитул 7"/>
          <p:cNvSpPr>
            <a:spLocks noGrp="1"/>
          </p:cNvSpPr>
          <p:nvPr>
            <p:ph type="ftr" sz="quarter" idx="11"/>
          </p:nvPr>
        </p:nvSpPr>
        <p:spPr/>
        <p:txBody>
          <a:bodyPr/>
          <a:lstStyle>
            <a:extLst/>
          </a:lstStyle>
          <a:p>
            <a:endParaRPr lang="ru-RU"/>
          </a:p>
        </p:txBody>
      </p:sp>
      <p:sp>
        <p:nvSpPr>
          <p:cNvPr id="9" name="Номер слайда 8"/>
          <p:cNvSpPr>
            <a:spLocks noGrp="1"/>
          </p:cNvSpPr>
          <p:nvPr>
            <p:ph type="sldNum" sz="quarter" idx="12"/>
          </p:nvPr>
        </p:nvSpPr>
        <p:spPr/>
        <p:txBody>
          <a:bodyPr/>
          <a:lstStyle>
            <a:extLst/>
          </a:lstStyle>
          <a:p>
            <a:fld id="{C8C235C5-BAD0-40A7-9ED2-F1B837C7FCD2}" type="slidenum">
              <a:rPr lang="ru-RU" smtClean="0"/>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extLst/>
          </a:lstStyle>
          <a:p>
            <a:fld id="{2D29D932-D3C2-4AA7-950C-E5BBE439BC47}" type="datetimeFigureOut">
              <a:rPr lang="ru-RU" smtClean="0"/>
              <a:t>21.01.2014</a:t>
            </a:fld>
            <a:endParaRPr lang="ru-RU"/>
          </a:p>
        </p:txBody>
      </p:sp>
      <p:sp>
        <p:nvSpPr>
          <p:cNvPr id="4" name="Нижний колонтитул 3"/>
          <p:cNvSpPr>
            <a:spLocks noGrp="1"/>
          </p:cNvSpPr>
          <p:nvPr>
            <p:ph type="ftr" sz="quarter" idx="11"/>
          </p:nvPr>
        </p:nvSpPr>
        <p:spPr/>
        <p:txBody>
          <a:bodyPr/>
          <a:lstStyle>
            <a:extLst/>
          </a:lstStyle>
          <a:p>
            <a:endParaRPr lang="ru-RU"/>
          </a:p>
        </p:txBody>
      </p:sp>
      <p:sp>
        <p:nvSpPr>
          <p:cNvPr id="5" name="Номер слайда 4"/>
          <p:cNvSpPr>
            <a:spLocks noGrp="1"/>
          </p:cNvSpPr>
          <p:nvPr>
            <p:ph type="sldNum" sz="quarter" idx="12"/>
          </p:nvPr>
        </p:nvSpPr>
        <p:spPr/>
        <p:txBody>
          <a:bodyPr/>
          <a:lstStyle>
            <a:extLst/>
          </a:lstStyle>
          <a:p>
            <a:fld id="{C8C235C5-BAD0-40A7-9ED2-F1B837C7FCD2}" type="slidenum">
              <a:rPr lang="ru-RU" smtClean="0"/>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7" name="Скругленный прямоугольник 6"/>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Дата 1"/>
          <p:cNvSpPr>
            <a:spLocks noGrp="1"/>
          </p:cNvSpPr>
          <p:nvPr>
            <p:ph type="dt" sz="half" idx="10"/>
          </p:nvPr>
        </p:nvSpPr>
        <p:spPr/>
        <p:txBody>
          <a:bodyPr/>
          <a:lstStyle>
            <a:extLst/>
          </a:lstStyle>
          <a:p>
            <a:fld id="{2D29D932-D3C2-4AA7-950C-E5BBE439BC47}" type="datetimeFigureOut">
              <a:rPr lang="ru-RU" smtClean="0"/>
              <a:t>21.01.2014</a:t>
            </a:fld>
            <a:endParaRPr lang="ru-RU"/>
          </a:p>
        </p:txBody>
      </p:sp>
      <p:sp>
        <p:nvSpPr>
          <p:cNvPr id="3" name="Нижний колонтитул 2"/>
          <p:cNvSpPr>
            <a:spLocks noGrp="1"/>
          </p:cNvSpPr>
          <p:nvPr>
            <p:ph type="ftr" sz="quarter" idx="11"/>
          </p:nvPr>
        </p:nvSpPr>
        <p:spPr/>
        <p:txBody>
          <a:bodyPr/>
          <a:lstStyle>
            <a:extLst/>
          </a:lstStyle>
          <a:p>
            <a:endParaRPr lang="ru-RU"/>
          </a:p>
        </p:txBody>
      </p:sp>
      <p:sp>
        <p:nvSpPr>
          <p:cNvPr id="4" name="Номер слайда 3"/>
          <p:cNvSpPr>
            <a:spLocks noGrp="1"/>
          </p:cNvSpPr>
          <p:nvPr>
            <p:ph type="sldNum" sz="quarter" idx="12"/>
          </p:nvPr>
        </p:nvSpPr>
        <p:spPr/>
        <p:txBody>
          <a:bodyPr/>
          <a:lstStyle>
            <a:extLst/>
          </a:lstStyle>
          <a:p>
            <a:fld id="{C8C235C5-BAD0-40A7-9ED2-F1B837C7FCD2}"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538784" y="533400"/>
            <a:ext cx="2971800" cy="914400"/>
          </a:xfrm>
        </p:spPr>
        <p:txBody>
          <a:bodyPr anchor="b"/>
          <a:lstStyle>
            <a:lvl1pPr algn="l">
              <a:buNone/>
              <a:defRPr sz="2200" b="1">
                <a:solidFill>
                  <a:schemeClr val="accent1"/>
                </a:solidFill>
              </a:defRPr>
            </a:lvl1pPr>
            <a:extLst/>
          </a:lstStyle>
          <a:p>
            <a:r>
              <a:rPr kumimoji="0" lang="ru-RU" smtClean="0"/>
              <a:t>Образец заголовка</a:t>
            </a:r>
            <a:endParaRPr kumimoji="0" lang="en-US"/>
          </a:p>
        </p:txBody>
      </p:sp>
      <p:sp>
        <p:nvSpPr>
          <p:cNvPr id="3" name="Текст 2"/>
          <p:cNvSpPr>
            <a:spLocks noGrp="1"/>
          </p:cNvSpPr>
          <p:nvPr>
            <p:ph type="body" idx="2"/>
          </p:nvPr>
        </p:nvSpPr>
        <p:spPr>
          <a:xfrm>
            <a:off x="5538847" y="1447802"/>
            <a:ext cx="2971800" cy="4206112"/>
          </a:xfrm>
        </p:spPr>
        <p:txBody>
          <a:bodyPr lIns="91440"/>
          <a:lstStyle>
            <a:lvl1pPr marL="18288" marR="18288" indent="0">
              <a:spcBef>
                <a:spcPts val="0"/>
              </a:spcBef>
              <a:buNone/>
              <a:defRPr sz="1400">
                <a:solidFill>
                  <a:schemeClr val="tx1"/>
                </a:solidFill>
              </a:defRPr>
            </a:lvl1pPr>
            <a:lvl2pPr>
              <a:buNone/>
              <a:defRPr sz="1200">
                <a:solidFill>
                  <a:schemeClr val="tx1"/>
                </a:solidFill>
              </a:defRPr>
            </a:lvl2pPr>
            <a:lvl3pPr>
              <a:buNone/>
              <a:defRPr sz="1000">
                <a:solidFill>
                  <a:schemeClr val="tx1"/>
                </a:solidFill>
              </a:defRPr>
            </a:lvl3pPr>
            <a:lvl4pPr>
              <a:buNone/>
              <a:defRPr sz="900">
                <a:solidFill>
                  <a:schemeClr val="tx1"/>
                </a:solidFill>
              </a:defRPr>
            </a:lvl4pPr>
            <a:lvl5pPr>
              <a:buNone/>
              <a:defRPr sz="900">
                <a:solidFill>
                  <a:schemeClr val="tx1"/>
                </a:solidFill>
              </a:defRPr>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Объект 3"/>
          <p:cNvSpPr>
            <a:spLocks noGrp="1"/>
          </p:cNvSpPr>
          <p:nvPr>
            <p:ph sz="half" idx="1"/>
          </p:nvPr>
        </p:nvSpPr>
        <p:spPr>
          <a:xfrm>
            <a:off x="761372" y="930144"/>
            <a:ext cx="4626159" cy="4724402"/>
          </a:xfrm>
        </p:spPr>
        <p:txBody>
          <a:bodyPr/>
          <a:lstStyle>
            <a:lvl1pPr>
              <a:defRPr sz="2800">
                <a:solidFill>
                  <a:schemeClr val="tx1"/>
                </a:solidFill>
              </a:defRPr>
            </a:lvl1pPr>
            <a:lvl2pPr>
              <a:defRPr sz="2600">
                <a:solidFill>
                  <a:schemeClr val="tx1"/>
                </a:solidFill>
              </a:defRPr>
            </a:lvl2pPr>
            <a:lvl3pPr>
              <a:defRPr sz="2400">
                <a:solidFill>
                  <a:schemeClr val="tx1"/>
                </a:solidFill>
              </a:defRPr>
            </a:lvl3pPr>
            <a:lvl4pPr>
              <a:defRPr sz="2000">
                <a:solidFill>
                  <a:schemeClr val="tx1"/>
                </a:solidFill>
              </a:defRPr>
            </a:lvl4pPr>
            <a:lvl5pPr>
              <a:defRPr sz="2000">
                <a:solidFill>
                  <a:schemeClr val="tx1"/>
                </a:solidFill>
              </a:defRPr>
            </a:lvl5pPr>
            <a:lvl6pPr>
              <a:buNone/>
              <a:defRPr/>
            </a:lvl6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2D29D932-D3C2-4AA7-950C-E5BBE439BC47}" type="datetimeFigureOut">
              <a:rPr lang="ru-RU" smtClean="0"/>
              <a:t>21.01.2014</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C8C235C5-BAD0-40A7-9ED2-F1B837C7FCD2}" type="slidenum">
              <a:rPr lang="ru-RU" smtClean="0"/>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15" name="Скругленный прямоугольник 14"/>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Прямоугольник с одним скругленным углом 10"/>
          <p:cNvSpPr/>
          <p:nvPr/>
        </p:nvSpPr>
        <p:spPr>
          <a:xfrm>
            <a:off x="6400800" y="434162"/>
            <a:ext cx="2324605" cy="4343400"/>
          </a:xfrm>
          <a:prstGeom prst="round1Rect">
            <a:avLst>
              <a:gd name="adj" fmla="val 2748"/>
            </a:avLst>
          </a:prstGeom>
          <a:solidFill>
            <a:srgbClr val="1C1C1C"/>
          </a:soli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Заголовок 1"/>
          <p:cNvSpPr>
            <a:spLocks noGrp="1"/>
          </p:cNvSpPr>
          <p:nvPr>
            <p:ph type="title"/>
          </p:nvPr>
        </p:nvSpPr>
        <p:spPr>
          <a:xfrm>
            <a:off x="457200" y="5012056"/>
            <a:ext cx="8229600" cy="1051560"/>
          </a:xfrm>
        </p:spPr>
        <p:txBody>
          <a:bodyPr anchor="t"/>
          <a:lstStyle>
            <a:lvl1pPr algn="l">
              <a:buNone/>
              <a:defRPr sz="3600" b="0">
                <a:solidFill>
                  <a:schemeClr val="bg2">
                    <a:shade val="25000"/>
                  </a:schemeClr>
                </a:solidFill>
                <a:effectLst/>
              </a:defRPr>
            </a:lvl1pPr>
            <a:extLst/>
          </a:lstStyle>
          <a:p>
            <a:r>
              <a:rPr kumimoji="0" lang="ru-RU" smtClean="0"/>
              <a:t>Образец заголовка</a:t>
            </a:r>
            <a:endParaRPr kumimoji="0" lang="en-US"/>
          </a:p>
        </p:txBody>
      </p:sp>
      <p:sp>
        <p:nvSpPr>
          <p:cNvPr id="4" name="Текст 3"/>
          <p:cNvSpPr>
            <a:spLocks noGrp="1"/>
          </p:cNvSpPr>
          <p:nvPr>
            <p:ph type="body" sz="half" idx="2"/>
          </p:nvPr>
        </p:nvSpPr>
        <p:spPr bwMode="grayWhite">
          <a:xfrm>
            <a:off x="6462712" y="533400"/>
            <a:ext cx="2240280" cy="4211480"/>
          </a:xfrm>
        </p:spPr>
        <p:txBody>
          <a:bodyPr lIns="91440"/>
          <a:lstStyle>
            <a:lvl1pPr marL="45720" indent="0" algn="l">
              <a:spcBef>
                <a:spcPts val="0"/>
              </a:spcBef>
              <a:buNone/>
              <a:defRPr sz="1400">
                <a:solidFill>
                  <a:srgbClr val="FFFFFF"/>
                </a:solidFill>
              </a:defRPr>
            </a:lvl1pPr>
            <a:lvl2pPr>
              <a:defRPr sz="1200">
                <a:solidFill>
                  <a:srgbClr val="FFFFFF"/>
                </a:solidFill>
              </a:defRPr>
            </a:lvl2pPr>
            <a:lvl3pPr>
              <a:defRPr sz="1000">
                <a:solidFill>
                  <a:srgbClr val="FFFFFF"/>
                </a:solidFill>
              </a:defRPr>
            </a:lvl3pPr>
            <a:lvl4pPr>
              <a:defRPr sz="900">
                <a:solidFill>
                  <a:srgbClr val="FFFFFF"/>
                </a:solidFill>
              </a:defRPr>
            </a:lvl4pPr>
            <a:lvl5pPr>
              <a:defRPr sz="900">
                <a:solidFill>
                  <a:srgbClr val="FFFFFF"/>
                </a:solidFill>
              </a:defRPr>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2D29D932-D3C2-4AA7-950C-E5BBE439BC47}" type="datetimeFigureOut">
              <a:rPr lang="ru-RU" smtClean="0"/>
              <a:t>21.01.2014</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C8C235C5-BAD0-40A7-9ED2-F1B837C7FCD2}" type="slidenum">
              <a:rPr lang="ru-RU" smtClean="0"/>
              <a:t>‹#›</a:t>
            </a:fld>
            <a:endParaRPr lang="ru-RU"/>
          </a:p>
        </p:txBody>
      </p:sp>
      <p:sp>
        <p:nvSpPr>
          <p:cNvPr id="3" name="Рисунок 2"/>
          <p:cNvSpPr>
            <a:spLocks noGrp="1"/>
          </p:cNvSpPr>
          <p:nvPr>
            <p:ph type="pic" idx="1"/>
          </p:nvPr>
        </p:nvSpPr>
        <p:spPr>
          <a:xfrm>
            <a:off x="421480" y="435768"/>
            <a:ext cx="5925312" cy="4343400"/>
          </a:xfrm>
          <a:prstGeom prst="snipRoundRect">
            <a:avLst>
              <a:gd name="adj1" fmla="val 1040"/>
              <a:gd name="adj2" fmla="val 0"/>
            </a:avLst>
          </a:prstGeom>
          <a:solidFill>
            <a:schemeClr val="bg2">
              <a:shade val="10000"/>
            </a:schemeClr>
          </a:solidFill>
        </p:spPr>
        <p:txBody>
          <a:bodyPr/>
          <a:lstStyle>
            <a:lvl1pPr marL="0" indent="0">
              <a:buNone/>
              <a:defRPr sz="3200"/>
            </a:lvl1pPr>
            <a:extLst/>
          </a:lstStyle>
          <a:p>
            <a:r>
              <a:rPr kumimoji="0" lang="ru-RU" smtClean="0"/>
              <a:t>Вставка рисунка</a:t>
            </a:r>
            <a:endParaRPr kumimoji="0"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7" name="Скругленный прямоугольник 6"/>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Скругленный прямоугольник 8"/>
          <p:cNvSpPr/>
          <p:nvPr/>
        </p:nvSpPr>
        <p:spPr>
          <a:xfrm>
            <a:off x="418596" y="434162"/>
            <a:ext cx="8306809" cy="5486400"/>
          </a:xfrm>
          <a:prstGeom prst="roundRect">
            <a:avLst>
              <a:gd name="adj" fmla="val 2127"/>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3" name="Заголовок 12"/>
          <p:cNvSpPr>
            <a:spLocks noGrp="1"/>
          </p:cNvSpPr>
          <p:nvPr>
            <p:ph type="title"/>
          </p:nvPr>
        </p:nvSpPr>
        <p:spPr>
          <a:xfrm>
            <a:off x="502920" y="4985590"/>
            <a:ext cx="8183880" cy="1051560"/>
          </a:xfrm>
          <a:prstGeom prst="rect">
            <a:avLst/>
          </a:prstGeom>
        </p:spPr>
        <p:txBody>
          <a:bodyPr vert="horz" anchor="b">
            <a:normAutofit/>
          </a:bodyPr>
          <a:lstStyle>
            <a:extLst/>
          </a:lstStyle>
          <a:p>
            <a:r>
              <a:rPr kumimoji="0" lang="ru-RU" smtClean="0"/>
              <a:t>Образец заголовка</a:t>
            </a:r>
            <a:endParaRPr kumimoji="0" lang="en-US"/>
          </a:p>
        </p:txBody>
      </p:sp>
      <p:sp>
        <p:nvSpPr>
          <p:cNvPr id="4" name="Текст 3"/>
          <p:cNvSpPr>
            <a:spLocks noGrp="1"/>
          </p:cNvSpPr>
          <p:nvPr>
            <p:ph type="body" idx="1"/>
          </p:nvPr>
        </p:nvSpPr>
        <p:spPr>
          <a:xfrm>
            <a:off x="502920" y="530352"/>
            <a:ext cx="8183880" cy="4187952"/>
          </a:xfrm>
          <a:prstGeom prst="rect">
            <a:avLst/>
          </a:prstGeom>
        </p:spPr>
        <p:txBody>
          <a:bodyPr vert="horz" lIns="182880" tIns="91440">
            <a:normAutofit/>
          </a:bodyPr>
          <a:lstStyle>
            <a:extLst/>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25" name="Дата 24"/>
          <p:cNvSpPr>
            <a:spLocks noGrp="1"/>
          </p:cNvSpPr>
          <p:nvPr>
            <p:ph type="dt" sz="half" idx="2"/>
          </p:nvPr>
        </p:nvSpPr>
        <p:spPr>
          <a:xfrm>
            <a:off x="3776328" y="6111875"/>
            <a:ext cx="2286000" cy="365125"/>
          </a:xfrm>
          <a:prstGeom prst="rect">
            <a:avLst/>
          </a:prstGeom>
        </p:spPr>
        <p:txBody>
          <a:bodyPr vert="horz" anchor="b"/>
          <a:lstStyle>
            <a:lvl1pPr algn="r" eaLnBrk="1" latinLnBrk="0" hangingPunct="1">
              <a:defRPr kumimoji="0" sz="1000">
                <a:solidFill>
                  <a:schemeClr val="bg2">
                    <a:shade val="50000"/>
                  </a:schemeClr>
                </a:solidFill>
              </a:defRPr>
            </a:lvl1pPr>
            <a:extLst/>
          </a:lstStyle>
          <a:p>
            <a:fld id="{2D29D932-D3C2-4AA7-950C-E5BBE439BC47}" type="datetimeFigureOut">
              <a:rPr lang="ru-RU" smtClean="0"/>
              <a:t>21.01.2014</a:t>
            </a:fld>
            <a:endParaRPr lang="ru-RU"/>
          </a:p>
        </p:txBody>
      </p:sp>
      <p:sp>
        <p:nvSpPr>
          <p:cNvPr id="18" name="Нижний колонтитул 17"/>
          <p:cNvSpPr>
            <a:spLocks noGrp="1"/>
          </p:cNvSpPr>
          <p:nvPr>
            <p:ph type="ftr" sz="quarter" idx="3"/>
          </p:nvPr>
        </p:nvSpPr>
        <p:spPr>
          <a:xfrm>
            <a:off x="6062328" y="6111875"/>
            <a:ext cx="2286000" cy="365125"/>
          </a:xfrm>
          <a:prstGeom prst="rect">
            <a:avLst/>
          </a:prstGeom>
        </p:spPr>
        <p:txBody>
          <a:bodyPr vert="horz" anchor="b"/>
          <a:lstStyle>
            <a:lvl1pPr algn="l" eaLnBrk="1" latinLnBrk="0" hangingPunct="1">
              <a:defRPr kumimoji="0" sz="1000">
                <a:solidFill>
                  <a:schemeClr val="bg2">
                    <a:shade val="50000"/>
                  </a:schemeClr>
                </a:solidFill>
              </a:defRPr>
            </a:lvl1pPr>
            <a:extLst/>
          </a:lstStyle>
          <a:p>
            <a:endParaRPr lang="ru-RU"/>
          </a:p>
        </p:txBody>
      </p:sp>
      <p:sp>
        <p:nvSpPr>
          <p:cNvPr id="5" name="Номер слайда 4"/>
          <p:cNvSpPr>
            <a:spLocks noGrp="1"/>
          </p:cNvSpPr>
          <p:nvPr>
            <p:ph type="sldNum" sz="quarter" idx="4"/>
          </p:nvPr>
        </p:nvSpPr>
        <p:spPr>
          <a:xfrm>
            <a:off x="8348328" y="6111875"/>
            <a:ext cx="457200" cy="365125"/>
          </a:xfrm>
          <a:prstGeom prst="rect">
            <a:avLst/>
          </a:prstGeom>
        </p:spPr>
        <p:txBody>
          <a:bodyPr vert="horz" anchor="b"/>
          <a:lstStyle>
            <a:lvl1pPr algn="r" eaLnBrk="1" latinLnBrk="0" hangingPunct="1">
              <a:defRPr kumimoji="0" sz="1000">
                <a:solidFill>
                  <a:schemeClr val="bg2">
                    <a:shade val="50000"/>
                  </a:schemeClr>
                </a:solidFill>
              </a:defRPr>
            </a:lvl1pPr>
            <a:extLst/>
          </a:lstStyle>
          <a:p>
            <a:fld id="{C8C235C5-BAD0-40A7-9ED2-F1B837C7FCD2}" type="slidenum">
              <a:rPr lang="ru-RU" smtClean="0"/>
              <a:t>‹#›</a:t>
            </a:fld>
            <a:endParaRPr lang="ru-RU"/>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sz="3600" b="1" kern="1200">
          <a:solidFill>
            <a:schemeClr val="accent1">
              <a:tint val="88000"/>
              <a:satMod val="150000"/>
            </a:schemeClr>
          </a:solidFill>
          <a:effectLst>
            <a:outerShdw blurRad="53975" dist="22860" dir="5400000" algn="tl" rotWithShape="0">
              <a:srgbClr val="000000">
                <a:alpha val="55000"/>
              </a:srgbClr>
            </a:outerShdw>
          </a:effectLst>
          <a:latin typeface="+mj-lt"/>
          <a:ea typeface="+mj-ea"/>
          <a:cs typeface="+mj-cs"/>
        </a:defRPr>
      </a:lvl1pPr>
      <a:extLst/>
    </p:titleStyle>
    <p:bodyStyle>
      <a:lvl1pPr marL="265176" indent="-265176" algn="l" rtl="0" eaLnBrk="1" latinLnBrk="0" hangingPunct="1">
        <a:spcBef>
          <a:spcPts val="250"/>
        </a:spcBef>
        <a:buClr>
          <a:schemeClr val="accent1"/>
        </a:buClr>
        <a:buSzPct val="80000"/>
        <a:buFont typeface="Wingdings 2"/>
        <a:buChar char=""/>
        <a:defRPr kumimoji="0" sz="2800" kern="1200">
          <a:solidFill>
            <a:schemeClr val="tx1"/>
          </a:solidFill>
          <a:effectLst/>
          <a:latin typeface="+mn-lt"/>
          <a:ea typeface="+mn-ea"/>
          <a:cs typeface="+mn-cs"/>
        </a:defRPr>
      </a:lvl1pPr>
      <a:lvl2pPr marL="548640" indent="-201168" algn="l" rtl="0" eaLnBrk="1" latinLnBrk="0" hangingPunct="1">
        <a:spcBef>
          <a:spcPts val="250"/>
        </a:spcBef>
        <a:buClr>
          <a:schemeClr val="accent1"/>
        </a:buClr>
        <a:buSzPct val="100000"/>
        <a:buFont typeface="Verdana"/>
        <a:buChar char="◦"/>
        <a:defRPr kumimoji="0" sz="2400" kern="1200">
          <a:solidFill>
            <a:schemeClr val="tx1"/>
          </a:solidFill>
          <a:latin typeface="+mn-lt"/>
          <a:ea typeface="+mn-ea"/>
          <a:cs typeface="+mn-cs"/>
        </a:defRPr>
      </a:lvl2pPr>
      <a:lvl3pPr marL="786384" indent="-182880" algn="l" rtl="0" eaLnBrk="1" latinLnBrk="0" hangingPunct="1">
        <a:spcBef>
          <a:spcPts val="250"/>
        </a:spcBef>
        <a:buClr>
          <a:schemeClr val="accent2">
            <a:tint val="85000"/>
            <a:satMod val="285000"/>
          </a:schemeClr>
        </a:buClr>
        <a:buSzPct val="100000"/>
        <a:buFont typeface="Wingdings 2"/>
        <a:buChar char=""/>
        <a:defRPr kumimoji="0" sz="2200" kern="1200">
          <a:solidFill>
            <a:schemeClr val="tx1"/>
          </a:solidFill>
          <a:latin typeface="+mn-lt"/>
          <a:ea typeface="+mn-ea"/>
          <a:cs typeface="+mn-cs"/>
        </a:defRPr>
      </a:lvl3pPr>
      <a:lvl4pPr marL="1024128" indent="-182880" algn="l" rtl="0" eaLnBrk="1" latinLnBrk="0" hangingPunct="1">
        <a:spcBef>
          <a:spcPts val="230"/>
        </a:spcBef>
        <a:buClr>
          <a:schemeClr val="accent2">
            <a:tint val="85000"/>
            <a:satMod val="285000"/>
          </a:schemeClr>
        </a:buClr>
        <a:buSzPct val="112000"/>
        <a:buFont typeface="Verdana"/>
        <a:buChar char="◦"/>
        <a:defRPr kumimoji="0" sz="1900" kern="1200">
          <a:solidFill>
            <a:schemeClr val="tx1"/>
          </a:solidFill>
          <a:latin typeface="+mn-lt"/>
          <a:ea typeface="+mn-ea"/>
          <a:cs typeface="+mn-cs"/>
        </a:defRPr>
      </a:lvl4pPr>
      <a:lvl5pPr marL="1280160" indent="-182880" algn="l" rtl="0" eaLnBrk="1" latinLnBrk="0" hangingPunct="1">
        <a:spcBef>
          <a:spcPts val="250"/>
        </a:spcBef>
        <a:buClr>
          <a:schemeClr val="accent3">
            <a:tint val="85000"/>
            <a:satMod val="275000"/>
          </a:schemeClr>
        </a:buClr>
        <a:buSzPct val="100000"/>
        <a:buFont typeface="Wingdings 2"/>
        <a:buChar char=""/>
        <a:defRPr kumimoji="0" sz="1800" kern="1200">
          <a:solidFill>
            <a:schemeClr val="tx1"/>
          </a:solidFill>
          <a:latin typeface="+mn-lt"/>
          <a:ea typeface="+mn-ea"/>
          <a:cs typeface="+mn-cs"/>
        </a:defRPr>
      </a:lvl5pPr>
      <a:lvl6pPr marL="1490472" indent="-182880" algn="l" rtl="0" eaLnBrk="1" latinLnBrk="0" hangingPunct="1">
        <a:spcBef>
          <a:spcPts val="250"/>
        </a:spcBef>
        <a:buClr>
          <a:schemeClr val="accent3">
            <a:tint val="85000"/>
            <a:satMod val="275000"/>
          </a:schemeClr>
        </a:buClr>
        <a:buSzPct val="100000"/>
        <a:buFont typeface="Verdana"/>
        <a:buChar char="◦"/>
        <a:defRPr kumimoji="0" sz="1700" kern="1200" baseline="0">
          <a:solidFill>
            <a:schemeClr val="tx1"/>
          </a:solidFill>
          <a:latin typeface="+mn-lt"/>
          <a:ea typeface="+mn-ea"/>
          <a:cs typeface="+mn-cs"/>
        </a:defRPr>
      </a:lvl6pPr>
      <a:lvl7pPr marL="1700784"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7pPr>
      <a:lvl8pPr marL="1920240" indent="-182880" algn="l" rtl="0" eaLnBrk="1" latinLnBrk="0" hangingPunct="1">
        <a:spcBef>
          <a:spcPts val="257"/>
        </a:spcBef>
        <a:buClr>
          <a:schemeClr val="accent3">
            <a:tint val="85000"/>
            <a:satMod val="275000"/>
          </a:schemeClr>
        </a:buClr>
        <a:buSzPct val="100000"/>
        <a:buFont typeface="Verdana"/>
        <a:buChar char="◦"/>
        <a:defRPr kumimoji="0" sz="1500" kern="1200" baseline="0">
          <a:solidFill>
            <a:schemeClr val="tx1"/>
          </a:solidFill>
          <a:latin typeface="+mn-lt"/>
          <a:ea typeface="+mn-ea"/>
          <a:cs typeface="+mn-cs"/>
        </a:defRPr>
      </a:lvl8pPr>
      <a:lvl9pPr marL="2148840"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lstStyle/>
          <a:p>
            <a:r>
              <a:rPr lang="ru-RU" dirty="0" smtClean="0"/>
              <a:t>Типичные орфографические </a:t>
            </a:r>
            <a:r>
              <a:rPr lang="ru-RU" smtClean="0"/>
              <a:t>ошибки по </a:t>
            </a:r>
            <a:r>
              <a:rPr lang="ru-RU" dirty="0" smtClean="0"/>
              <a:t>русскому языку у учащихся 8а класса МОБУ лицей №4 города Баймак </a:t>
            </a:r>
            <a:r>
              <a:rPr lang="ru-RU" dirty="0" err="1" smtClean="0"/>
              <a:t>Баймакского</a:t>
            </a:r>
            <a:r>
              <a:rPr lang="ru-RU" dirty="0" smtClean="0"/>
              <a:t> района Республики Башкортостан</a:t>
            </a:r>
            <a:endParaRPr lang="ru-RU" dirty="0"/>
          </a:p>
        </p:txBody>
      </p:sp>
    </p:spTree>
    <p:extLst>
      <p:ext uri="{BB962C8B-B14F-4D97-AF65-F5344CB8AC3E}">
        <p14:creationId xmlns:p14="http://schemas.microsoft.com/office/powerpoint/2010/main" val="404774079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normAutofit fontScale="70000" lnSpcReduction="20000"/>
          </a:bodyPr>
          <a:lstStyle/>
          <a:p>
            <a:r>
              <a:rPr lang="ru-RU" dirty="0"/>
              <a:t>В последних пунктах реформа, вообще говоря, затрагивала не только орфографию, но и орфоэпию и грамматику, так как написания </a:t>
            </a:r>
            <a:r>
              <a:rPr lang="ru-RU" dirty="0" err="1"/>
              <a:t>онѣ</a:t>
            </a:r>
            <a:r>
              <a:rPr lang="ru-RU" dirty="0"/>
              <a:t>, </a:t>
            </a:r>
            <a:r>
              <a:rPr lang="ru-RU" dirty="0" err="1"/>
              <a:t>однѣ</a:t>
            </a:r>
            <a:r>
              <a:rPr lang="ru-RU" dirty="0"/>
              <a:t>, </a:t>
            </a:r>
            <a:r>
              <a:rPr lang="ru-RU" dirty="0" err="1"/>
              <a:t>ея</a:t>
            </a:r>
            <a:r>
              <a:rPr lang="ru-RU" dirty="0"/>
              <a:t> (воспроизводившие церковнославянскую орфографию) в некоторой степени успели войти в русское произношение, особенно в поэзию (там, где участвовали в рифме: </a:t>
            </a:r>
            <a:r>
              <a:rPr lang="ru-RU" dirty="0" err="1"/>
              <a:t>онѣ</a:t>
            </a:r>
            <a:r>
              <a:rPr lang="ru-RU" dirty="0"/>
              <a:t>/</a:t>
            </a:r>
            <a:r>
              <a:rPr lang="ru-RU" dirty="0" err="1"/>
              <a:t>женѣ</a:t>
            </a:r>
            <a:r>
              <a:rPr lang="ru-RU" dirty="0"/>
              <a:t> у Пушкина, моя/</a:t>
            </a:r>
            <a:r>
              <a:rPr lang="ru-RU" dirty="0" err="1"/>
              <a:t>нея</a:t>
            </a:r>
            <a:r>
              <a:rPr lang="ru-RU" dirty="0"/>
              <a:t> у Тютчева и т. п.).</a:t>
            </a:r>
          </a:p>
          <a:p>
            <a:endParaRPr lang="ru-RU" dirty="0"/>
          </a:p>
          <a:p>
            <a:r>
              <a:rPr lang="ru-RU" dirty="0"/>
              <a:t>В документах орфографической реформы 1917—1918 гг. ничего не говорилось о судьбе редкой и выходящей из практического употребления ещё до 1917 года буквы Ѵ (ижицы); на практике после реформы она также окончательно исчезла из алфавита.</a:t>
            </a:r>
          </a:p>
        </p:txBody>
      </p:sp>
    </p:spTree>
    <p:extLst>
      <p:ext uri="{BB962C8B-B14F-4D97-AF65-F5344CB8AC3E}">
        <p14:creationId xmlns:p14="http://schemas.microsoft.com/office/powerpoint/2010/main" val="243994047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normAutofit fontScale="77500" lnSpcReduction="20000"/>
          </a:bodyPr>
          <a:lstStyle/>
          <a:p>
            <a:r>
              <a:rPr lang="ru-RU" dirty="0"/>
              <a:t>В России на протяжении последних лет (конец 1990-х - начало 2000-х) обсуждался очередной вариант улучшения русской орфографии. Он не был реализован, но до сих пор не снят с обсуждения: после бурных дебатов начала 2000-х и последующего «отката» работа над предложениями вернулась к специалистам. В наступившей паузе появилась возможность рассмотреть различные проекты не только в прагматической плоскости (хотя обычно ретроспективные работы на эту тему появляются, когда вопрос о реформах снова встает на повестку дня[1]). При обсуждении этих нововведений используется два значения понятия «орфографическая реформа».</a:t>
            </a:r>
          </a:p>
        </p:txBody>
      </p:sp>
    </p:spTree>
    <p:extLst>
      <p:ext uri="{BB962C8B-B14F-4D97-AF65-F5344CB8AC3E}">
        <p14:creationId xmlns:p14="http://schemas.microsoft.com/office/powerpoint/2010/main" val="56320721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normAutofit fontScale="62500" lnSpcReduction="20000"/>
          </a:bodyPr>
          <a:lstStyle/>
          <a:p>
            <a:r>
              <a:rPr lang="ru-RU" dirty="0"/>
              <a:t>Более узкое, когда реформой называют только значительные изменения правописания (тогда реформой в ХХ веке может считаться лишь проект, принятый в 1917-1918 годах), и более широкое, когда реформой называют любые предложения по изменению уже принятых норм правописания (в этом случае реформой можно назвать и другие проекты). Обычному грамотному носителю языка реформой кажется все то, что меняет привычные написания и правила.</a:t>
            </a:r>
          </a:p>
          <a:p>
            <a:endParaRPr lang="ru-RU" dirty="0"/>
          </a:p>
          <a:p>
            <a:r>
              <a:rPr lang="ru-RU" dirty="0"/>
              <a:t>В дальнейших рассуждениях о возможностях и факторах успешной орфографической реформы последовательно будут рассмотрены позиции лингвистов, механизмы выработки и принятия изменений правописания, роль государства и социальных факторов, отношения к реформе разных групп пользователей и прогнозы будущих изменений.</a:t>
            </a:r>
          </a:p>
        </p:txBody>
      </p:sp>
    </p:spTree>
    <p:extLst>
      <p:ext uri="{BB962C8B-B14F-4D97-AF65-F5344CB8AC3E}">
        <p14:creationId xmlns:p14="http://schemas.microsoft.com/office/powerpoint/2010/main" val="133989017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normAutofit fontScale="55000" lnSpcReduction="20000"/>
          </a:bodyPr>
          <a:lstStyle/>
          <a:p>
            <a:r>
              <a:rPr lang="ru-RU" dirty="0"/>
              <a:t>3. Проект 1964 года</a:t>
            </a:r>
          </a:p>
          <a:p>
            <a:endParaRPr lang="ru-RU" dirty="0"/>
          </a:p>
          <a:p>
            <a:r>
              <a:rPr lang="ru-RU" dirty="0"/>
              <a:t>После упорядочения 1956 года стало заметнее, какие улучшения могут быть еще внесены в русскую орфографию. Собственно, проект был посвящен тому, чтобы использовать во всей возможной полноте принцип, который лежит в основе всех изменений русской орфографии в ХХ веке и присутствует в большинстве написаний. В мае 1963 года, по решению президиума Академии наук, была организована новая орфографическая комиссия для ликвидации «противоречий, неоправданных исключений, трудно объяснимых правил» правописания, председателем которой стал директор Института русского языка АН СССР Виктор Виноградов, а заместителями - фактический автор реформы Михаил Панов и Иван </a:t>
            </a:r>
            <a:r>
              <a:rPr lang="ru-RU" dirty="0" err="1"/>
              <a:t>Протченко</a:t>
            </a:r>
            <a:r>
              <a:rPr lang="ru-RU" dirty="0"/>
              <a:t>, - своего рода представитель партийных органов в лингвистике. Необычным было то, что в состав комиссии, кроме ученых, учителей и преподавателей вузов, вошли писатели: Корней Чуковский, позже Константин Федин, Леонид Леонов, Александр Твардовский и Михаил Исаковский.</a:t>
            </a:r>
          </a:p>
        </p:txBody>
      </p:sp>
    </p:spTree>
    <p:extLst>
      <p:ext uri="{BB962C8B-B14F-4D97-AF65-F5344CB8AC3E}">
        <p14:creationId xmlns:p14="http://schemas.microsoft.com/office/powerpoint/2010/main" val="186336993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normAutofit fontScale="55000" lnSpcReduction="20000"/>
          </a:bodyPr>
          <a:lstStyle/>
          <a:p>
            <a:r>
              <a:rPr lang="ru-RU" dirty="0"/>
              <a:t>В подготовленный за два года проект вошли многие из разработанных ранее, но не принятых предложений, в частности:</a:t>
            </a:r>
          </a:p>
          <a:p>
            <a:endParaRPr lang="ru-RU" dirty="0"/>
          </a:p>
          <a:p>
            <a:r>
              <a:rPr lang="ru-RU" dirty="0"/>
              <a:t>1. Оставить один разделительный знак ь: вьюга, </a:t>
            </a:r>
            <a:r>
              <a:rPr lang="ru-RU" dirty="0" err="1"/>
              <a:t>адьютант</a:t>
            </a:r>
            <a:r>
              <a:rPr lang="ru-RU" dirty="0"/>
              <a:t>, </a:t>
            </a:r>
            <a:r>
              <a:rPr lang="ru-RU" dirty="0" err="1"/>
              <a:t>обьем</a:t>
            </a:r>
            <a:r>
              <a:rPr lang="ru-RU" dirty="0"/>
              <a:t>.</a:t>
            </a:r>
          </a:p>
          <a:p>
            <a:r>
              <a:rPr lang="ru-RU" dirty="0"/>
              <a:t>2. После ц писать всегда и: цирк, </a:t>
            </a:r>
            <a:r>
              <a:rPr lang="ru-RU" dirty="0" err="1"/>
              <a:t>циган</a:t>
            </a:r>
            <a:r>
              <a:rPr lang="ru-RU" dirty="0"/>
              <a:t>, </a:t>
            </a:r>
            <a:r>
              <a:rPr lang="ru-RU" dirty="0" err="1"/>
              <a:t>огурци</a:t>
            </a:r>
            <a:r>
              <a:rPr lang="ru-RU" dirty="0"/>
              <a:t>.</a:t>
            </a:r>
          </a:p>
          <a:p>
            <a:endParaRPr lang="ru-RU" dirty="0"/>
          </a:p>
          <a:p>
            <a:r>
              <a:rPr lang="ru-RU" dirty="0"/>
              <a:t>3. После ж, ч, ш, щ, ц писать под ударением о, без ударения - е: </a:t>
            </a:r>
            <a:r>
              <a:rPr lang="ru-RU" dirty="0" err="1"/>
              <a:t>жолтый</a:t>
            </a:r>
            <a:r>
              <a:rPr lang="ru-RU" dirty="0"/>
              <a:t>, желтеть.</a:t>
            </a:r>
          </a:p>
          <a:p>
            <a:r>
              <a:rPr lang="ru-RU" dirty="0"/>
              <a:t>4. После ж, ш, ч, щ не писать ь: </a:t>
            </a:r>
            <a:r>
              <a:rPr lang="ru-RU" dirty="0" err="1"/>
              <a:t>настеж</a:t>
            </a:r>
            <a:r>
              <a:rPr lang="ru-RU" dirty="0"/>
              <a:t>, </a:t>
            </a:r>
            <a:r>
              <a:rPr lang="ru-RU" dirty="0" err="1"/>
              <a:t>слышиш</a:t>
            </a:r>
            <a:r>
              <a:rPr lang="ru-RU" dirty="0"/>
              <a:t>, </a:t>
            </a:r>
            <a:r>
              <a:rPr lang="ru-RU" dirty="0" err="1"/>
              <a:t>ноч</a:t>
            </a:r>
            <a:r>
              <a:rPr lang="ru-RU" dirty="0"/>
              <a:t>, вещ.</a:t>
            </a:r>
          </a:p>
          <a:p>
            <a:endParaRPr lang="ru-RU" dirty="0"/>
          </a:p>
          <a:p>
            <a:r>
              <a:rPr lang="ru-RU" dirty="0"/>
              <a:t>5. Отменить двойные согласные в иноязычных словах: </a:t>
            </a:r>
            <a:r>
              <a:rPr lang="ru-RU" dirty="0" err="1"/>
              <a:t>тенис</a:t>
            </a:r>
            <a:r>
              <a:rPr lang="ru-RU" dirty="0"/>
              <a:t>, </a:t>
            </a:r>
            <a:r>
              <a:rPr lang="ru-RU" dirty="0" err="1"/>
              <a:t>корозия</a:t>
            </a:r>
            <a:r>
              <a:rPr lang="ru-RU" dirty="0"/>
              <a:t>.</a:t>
            </a:r>
          </a:p>
          <a:p>
            <a:r>
              <a:rPr lang="ru-RU" dirty="0"/>
              <a:t>6. Упростить написание н - </a:t>
            </a:r>
            <a:r>
              <a:rPr lang="ru-RU" dirty="0" err="1"/>
              <a:t>нн</a:t>
            </a:r>
            <a:r>
              <a:rPr lang="ru-RU" dirty="0"/>
              <a:t> в причастиях.</a:t>
            </a:r>
          </a:p>
          <a:p>
            <a:r>
              <a:rPr lang="ru-RU" dirty="0"/>
              <a:t>7. Сочетания с пол- писать всегда через дефис.</a:t>
            </a:r>
          </a:p>
          <a:p>
            <a:endParaRPr lang="ru-RU" dirty="0"/>
          </a:p>
          <a:p>
            <a:r>
              <a:rPr lang="ru-RU" dirty="0"/>
              <a:t>8. Изъять исключения и писать впредь: жури, </a:t>
            </a:r>
            <a:r>
              <a:rPr lang="ru-RU" dirty="0" err="1"/>
              <a:t>брошура</a:t>
            </a:r>
            <a:r>
              <a:rPr lang="ru-RU" dirty="0"/>
              <a:t>, </a:t>
            </a:r>
            <a:r>
              <a:rPr lang="ru-RU" dirty="0" err="1"/>
              <a:t>парашут</a:t>
            </a:r>
            <a:r>
              <a:rPr lang="ru-RU" dirty="0"/>
              <a:t>; </a:t>
            </a:r>
            <a:r>
              <a:rPr lang="ru-RU" dirty="0" err="1"/>
              <a:t>заенька</a:t>
            </a:r>
            <a:r>
              <a:rPr lang="ru-RU" dirty="0"/>
              <a:t>, </a:t>
            </a:r>
            <a:r>
              <a:rPr lang="ru-RU" dirty="0" err="1"/>
              <a:t>паенька</a:t>
            </a:r>
            <a:r>
              <a:rPr lang="ru-RU" dirty="0"/>
              <a:t>, </a:t>
            </a:r>
            <a:r>
              <a:rPr lang="ru-RU" dirty="0" err="1"/>
              <a:t>баеньки</a:t>
            </a:r>
            <a:r>
              <a:rPr lang="ru-RU" dirty="0"/>
              <a:t>; </a:t>
            </a:r>
            <a:r>
              <a:rPr lang="ru-RU" dirty="0" err="1"/>
              <a:t>достоен</a:t>
            </a:r>
            <a:r>
              <a:rPr lang="ru-RU" dirty="0"/>
              <a:t>, </a:t>
            </a:r>
            <a:r>
              <a:rPr lang="ru-RU" dirty="0" err="1"/>
              <a:t>заец</a:t>
            </a:r>
            <a:r>
              <a:rPr lang="ru-RU" dirty="0"/>
              <a:t>, </a:t>
            </a:r>
            <a:r>
              <a:rPr lang="ru-RU" dirty="0" err="1"/>
              <a:t>заечий</a:t>
            </a:r>
            <a:r>
              <a:rPr lang="ru-RU" dirty="0"/>
              <a:t>; </a:t>
            </a:r>
            <a:r>
              <a:rPr lang="ru-RU" dirty="0" err="1"/>
              <a:t>деревяный</a:t>
            </a:r>
            <a:r>
              <a:rPr lang="ru-RU" dirty="0"/>
              <a:t>, </a:t>
            </a:r>
            <a:r>
              <a:rPr lang="ru-RU" dirty="0" err="1"/>
              <a:t>оловяный</a:t>
            </a:r>
            <a:r>
              <a:rPr lang="ru-RU" dirty="0"/>
              <a:t>, </a:t>
            </a:r>
            <a:r>
              <a:rPr lang="ru-RU" dirty="0" err="1"/>
              <a:t>стекляный</a:t>
            </a:r>
            <a:r>
              <a:rPr lang="ru-RU" dirty="0"/>
              <a:t>.</a:t>
            </a:r>
          </a:p>
        </p:txBody>
      </p:sp>
    </p:spTree>
    <p:extLst>
      <p:ext uri="{BB962C8B-B14F-4D97-AF65-F5344CB8AC3E}">
        <p14:creationId xmlns:p14="http://schemas.microsoft.com/office/powerpoint/2010/main" val="370976195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normAutofit fontScale="55000" lnSpcReduction="20000"/>
          </a:bodyPr>
          <a:lstStyle/>
          <a:p>
            <a:r>
              <a:rPr lang="ru-RU" dirty="0"/>
              <a:t>Проект 2000 года</a:t>
            </a:r>
          </a:p>
          <a:p>
            <a:endParaRPr lang="ru-RU" dirty="0"/>
          </a:p>
          <a:p>
            <a:r>
              <a:rPr lang="ru-RU" dirty="0"/>
              <a:t>В 1988 году распоряжением отделения литературы и языка Академии наук СССР была воссоздана в новом составе орфографическая комиссия. С конца 2000 года ее председателем стал профессор Владимир Лопатин. Основной задачей комиссии стала подготовка нового свода правил русского правописания, который должен был заменить «Правила русской орфографии и пунктуации» 1956 года. Еще в 1991-м под руководством Лопатина появилось 29-е, исправленное и дополненное, издание «Орфографического словаря русского языка», который до того на протяжении 15 лет не дополнялся и выходил только стереотипными изданиями (последним дополненным было 13-е издание 1974 года). Но уже с самого начала 1990-х была поставлена задача подготовки принципиально нового - и по объему, и по характеру вводимого материала - большого орфографического словаря. Он был опубликован в 1999 году под названием «Русский орфографический словарь» и включил 160 тысяч словарных единиц, превзойдя по объему прежний более чем в полтора раза. Годом позже был выпущен «Проект “Свод правил русского правописания. Орфография. Пунктуация”».</a:t>
            </a:r>
          </a:p>
        </p:txBody>
      </p:sp>
    </p:spTree>
    <p:extLst>
      <p:ext uri="{BB962C8B-B14F-4D97-AF65-F5344CB8AC3E}">
        <p14:creationId xmlns:p14="http://schemas.microsoft.com/office/powerpoint/2010/main" val="255392433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normAutofit fontScale="62500" lnSpcReduction="20000"/>
          </a:bodyPr>
          <a:lstStyle/>
          <a:p>
            <a:r>
              <a:rPr lang="ru-RU" dirty="0"/>
              <a:t>Вот несколько нововведений:</a:t>
            </a:r>
          </a:p>
          <a:p>
            <a:endParaRPr lang="ru-RU" dirty="0"/>
          </a:p>
          <a:p>
            <a:r>
              <a:rPr lang="ru-RU" dirty="0"/>
              <a:t>1. Писать без буквы Й перед Е нарицательные имена существительные с компонентом ЕР: </a:t>
            </a:r>
            <a:r>
              <a:rPr lang="ru-RU" dirty="0" err="1"/>
              <a:t>конвеер</a:t>
            </a:r>
            <a:r>
              <a:rPr lang="ru-RU" dirty="0"/>
              <a:t>, </a:t>
            </a:r>
            <a:r>
              <a:rPr lang="ru-RU" dirty="0" err="1"/>
              <a:t>стаер</a:t>
            </a:r>
            <a:r>
              <a:rPr lang="ru-RU" dirty="0"/>
              <a:t>.</a:t>
            </a:r>
          </a:p>
          <a:p>
            <a:endParaRPr lang="ru-RU" dirty="0"/>
          </a:p>
          <a:p>
            <a:r>
              <a:rPr lang="ru-RU" dirty="0"/>
              <a:t>2. Писать </a:t>
            </a:r>
            <a:r>
              <a:rPr lang="ru-RU" dirty="0" err="1"/>
              <a:t>брошура</a:t>
            </a:r>
            <a:r>
              <a:rPr lang="ru-RU" dirty="0"/>
              <a:t> и </a:t>
            </a:r>
            <a:r>
              <a:rPr lang="ru-RU" dirty="0" err="1"/>
              <a:t>парашут</a:t>
            </a:r>
            <a:r>
              <a:rPr lang="ru-RU" dirty="0"/>
              <a:t>, но </a:t>
            </a:r>
            <a:r>
              <a:rPr lang="ru-RU" dirty="0" err="1"/>
              <a:t>жюльен</a:t>
            </a:r>
            <a:r>
              <a:rPr lang="ru-RU" dirty="0"/>
              <a:t>, жюри, </a:t>
            </a:r>
            <a:r>
              <a:rPr lang="ru-RU" dirty="0" err="1"/>
              <a:t>монтежю</a:t>
            </a:r>
            <a:r>
              <a:rPr lang="ru-RU" dirty="0"/>
              <a:t>, амбушюр, пшют, фишю, </a:t>
            </a:r>
            <a:r>
              <a:rPr lang="ru-RU" dirty="0" err="1"/>
              <a:t>шютте</a:t>
            </a:r>
            <a:r>
              <a:rPr lang="ru-RU" dirty="0"/>
              <a:t>, шюцкор.</a:t>
            </a:r>
          </a:p>
          <a:p>
            <a:endParaRPr lang="ru-RU" dirty="0"/>
          </a:p>
          <a:p>
            <a:r>
              <a:rPr lang="ru-RU" dirty="0"/>
              <a:t>3. Расширить употребление разделительного Ъ перед буквами Е, Ё, Ю, Я: </a:t>
            </a:r>
            <a:r>
              <a:rPr lang="ru-RU" dirty="0" err="1"/>
              <a:t>артъярмарка</a:t>
            </a:r>
            <a:r>
              <a:rPr lang="ru-RU" dirty="0"/>
              <a:t>; </a:t>
            </a:r>
            <a:r>
              <a:rPr lang="ru-RU" dirty="0" err="1"/>
              <a:t>военъюрист</a:t>
            </a:r>
            <a:r>
              <a:rPr lang="ru-RU" dirty="0"/>
              <a:t>, </a:t>
            </a:r>
            <a:r>
              <a:rPr lang="ru-RU" dirty="0" err="1"/>
              <a:t>госъязык</a:t>
            </a:r>
            <a:r>
              <a:rPr lang="ru-RU" dirty="0"/>
              <a:t>, </a:t>
            </a:r>
            <a:r>
              <a:rPr lang="ru-RU" dirty="0" err="1"/>
              <a:t>детъясли</a:t>
            </a:r>
            <a:r>
              <a:rPr lang="ru-RU" dirty="0"/>
              <a:t>, </a:t>
            </a:r>
            <a:r>
              <a:rPr lang="ru-RU" dirty="0" err="1"/>
              <a:t>инъяз</a:t>
            </a:r>
            <a:r>
              <a:rPr lang="ru-RU" dirty="0"/>
              <a:t>.</a:t>
            </a:r>
          </a:p>
          <a:p>
            <a:endParaRPr lang="ru-RU" dirty="0"/>
          </a:p>
          <a:p>
            <a:r>
              <a:rPr lang="ru-RU" dirty="0"/>
              <a:t>4. Правило об НН и Н в полных формах страдательных причастий прошедшего времени: для образований от глаголов несовершенного вида принимаются написания с одним Н. </a:t>
            </a:r>
            <a:r>
              <a:rPr lang="ru-RU"/>
              <a:t>Для образований от глаголов совершенного вида сохраняются единые написания с двумя Н[4].</a:t>
            </a:r>
          </a:p>
        </p:txBody>
      </p:sp>
    </p:spTree>
    <p:extLst>
      <p:ext uri="{BB962C8B-B14F-4D97-AF65-F5344CB8AC3E}">
        <p14:creationId xmlns:p14="http://schemas.microsoft.com/office/powerpoint/2010/main" val="18891334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normAutofit fontScale="92500" lnSpcReduction="10000"/>
          </a:bodyPr>
          <a:lstStyle/>
          <a:p>
            <a:r>
              <a:rPr lang="ru-RU" dirty="0" smtClean="0"/>
              <a:t>Опалит</a:t>
            </a:r>
          </a:p>
          <a:p>
            <a:r>
              <a:rPr lang="ru-RU" dirty="0" smtClean="0"/>
              <a:t>Желудей</a:t>
            </a:r>
          </a:p>
          <a:p>
            <a:r>
              <a:rPr lang="ru-RU" dirty="0" smtClean="0"/>
              <a:t>Рас  пускаться</a:t>
            </a:r>
          </a:p>
          <a:p>
            <a:r>
              <a:rPr lang="ru-RU" dirty="0" err="1" smtClean="0"/>
              <a:t>Зарекой</a:t>
            </a:r>
            <a:endParaRPr lang="ru-RU" dirty="0" smtClean="0"/>
          </a:p>
          <a:p>
            <a:r>
              <a:rPr lang="ru-RU" dirty="0" err="1" smtClean="0"/>
              <a:t>Кормяться</a:t>
            </a:r>
            <a:endParaRPr lang="ru-RU" dirty="0" smtClean="0"/>
          </a:p>
          <a:p>
            <a:r>
              <a:rPr lang="ru-RU" dirty="0" err="1" smtClean="0"/>
              <a:t>Распускатся</a:t>
            </a:r>
            <a:endParaRPr lang="ru-RU" dirty="0" smtClean="0"/>
          </a:p>
          <a:p>
            <a:r>
              <a:rPr lang="ru-RU" dirty="0" err="1" smtClean="0"/>
              <a:t>Смотриш</a:t>
            </a:r>
            <a:endParaRPr lang="ru-RU" dirty="0" smtClean="0"/>
          </a:p>
          <a:p>
            <a:r>
              <a:rPr lang="ru-RU" dirty="0" err="1" smtClean="0"/>
              <a:t>Удивляешся</a:t>
            </a:r>
            <a:endParaRPr lang="ru-RU" dirty="0" smtClean="0"/>
          </a:p>
          <a:p>
            <a:r>
              <a:rPr lang="ru-RU" dirty="0" err="1" smtClean="0"/>
              <a:t>Листочьки</a:t>
            </a:r>
            <a:endParaRPr lang="ru-RU" dirty="0" smtClean="0"/>
          </a:p>
          <a:p>
            <a:r>
              <a:rPr lang="ru-RU" dirty="0" err="1" smtClean="0"/>
              <a:t>трубочьки</a:t>
            </a:r>
            <a:endParaRPr lang="ru-RU" dirty="0"/>
          </a:p>
        </p:txBody>
      </p:sp>
    </p:spTree>
    <p:extLst>
      <p:ext uri="{BB962C8B-B14F-4D97-AF65-F5344CB8AC3E}">
        <p14:creationId xmlns:p14="http://schemas.microsoft.com/office/powerpoint/2010/main" val="76524013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sp>
        <p:nvSpPr>
          <p:cNvPr id="3" name="Объект 2"/>
          <p:cNvSpPr>
            <a:spLocks noGrp="1"/>
          </p:cNvSpPr>
          <p:nvPr>
            <p:ph idx="1"/>
          </p:nvPr>
        </p:nvSpPr>
        <p:spPr/>
        <p:txBody>
          <a:bodyPr>
            <a:normAutofit/>
          </a:bodyPr>
          <a:lstStyle/>
          <a:p>
            <a:r>
              <a:rPr lang="ru-RU" dirty="0" smtClean="0">
                <a:cs typeface="Aharoni" panose="02010803020104030203" pitchFamily="2" charset="-79"/>
              </a:rPr>
              <a:t>Который – кот, который сидел в котле в котле, съел котлету </a:t>
            </a:r>
            <a:endParaRPr lang="ru-RU" dirty="0">
              <a:cs typeface="Aharoni" panose="02010803020104030203" pitchFamily="2" charset="-79"/>
            </a:endParaRPr>
          </a:p>
        </p:txBody>
      </p:sp>
      <p:pic>
        <p:nvPicPr>
          <p:cNvPr id="1028" name="Picture 4" descr="C:\Users\МОБУ лицей №4\Desktop\0b02e4d90458b36006fd5466596487de.jpe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3550" y="1484784"/>
            <a:ext cx="8216900" cy="44704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5089247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lstStyle/>
          <a:p>
            <a:r>
              <a:rPr lang="ru-RU" dirty="0" smtClean="0"/>
              <a:t>Холмов</a:t>
            </a:r>
          </a:p>
          <a:p>
            <a:r>
              <a:rPr lang="ru-RU" dirty="0" smtClean="0"/>
              <a:t>Синеве</a:t>
            </a:r>
          </a:p>
          <a:p>
            <a:r>
              <a:rPr lang="ru-RU" dirty="0" smtClean="0"/>
              <a:t>Черною</a:t>
            </a:r>
          </a:p>
          <a:p>
            <a:r>
              <a:rPr lang="ru-RU" dirty="0" smtClean="0"/>
              <a:t>Какие-то</a:t>
            </a:r>
          </a:p>
          <a:p>
            <a:r>
              <a:rPr lang="ru-RU" dirty="0" smtClean="0"/>
              <a:t>Кто-то</a:t>
            </a:r>
          </a:p>
          <a:p>
            <a:r>
              <a:rPr lang="ru-RU" dirty="0" smtClean="0"/>
              <a:t>Рассеялся</a:t>
            </a:r>
          </a:p>
          <a:p>
            <a:r>
              <a:rPr lang="ru-RU" dirty="0" smtClean="0"/>
              <a:t>поддавшись</a:t>
            </a:r>
            <a:endParaRPr lang="ru-RU" dirty="0"/>
          </a:p>
        </p:txBody>
      </p:sp>
    </p:spTree>
    <p:extLst>
      <p:ext uri="{BB962C8B-B14F-4D97-AF65-F5344CB8AC3E}">
        <p14:creationId xmlns:p14="http://schemas.microsoft.com/office/powerpoint/2010/main" val="95823265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lstStyle/>
          <a:p>
            <a:r>
              <a:rPr lang="ru-RU" dirty="0" smtClean="0"/>
              <a:t>«Отсутствие орфографической зоркости или слабая ее </a:t>
            </a:r>
            <a:r>
              <a:rPr lang="ru-RU" dirty="0" err="1" smtClean="0"/>
              <a:t>сформированность</a:t>
            </a:r>
            <a:r>
              <a:rPr lang="ru-RU" dirty="0" smtClean="0"/>
              <a:t> является одной из главных причин допускаемых ошибок. Эта причина сводит на нет хорошее знание правил и умение их применять , школьник не видит орфограмм в процессе письма.» </a:t>
            </a:r>
          </a:p>
          <a:p>
            <a:pPr marL="0" indent="0">
              <a:buNone/>
            </a:pPr>
            <a:r>
              <a:rPr lang="ru-RU" dirty="0"/>
              <a:t> </a:t>
            </a:r>
            <a:r>
              <a:rPr lang="ru-RU" dirty="0" smtClean="0"/>
              <a:t>                                     </a:t>
            </a:r>
            <a:r>
              <a:rPr lang="ru-RU" dirty="0" err="1" smtClean="0"/>
              <a:t>Р.М.Львов</a:t>
            </a:r>
            <a:endParaRPr lang="ru-RU" dirty="0"/>
          </a:p>
        </p:txBody>
      </p:sp>
    </p:spTree>
    <p:extLst>
      <p:ext uri="{BB962C8B-B14F-4D97-AF65-F5344CB8AC3E}">
        <p14:creationId xmlns:p14="http://schemas.microsoft.com/office/powerpoint/2010/main" val="254839118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endParaRPr lang="ru-RU" dirty="0"/>
          </a:p>
        </p:txBody>
      </p:sp>
      <p:sp>
        <p:nvSpPr>
          <p:cNvPr id="3" name="Подзаголовок 2"/>
          <p:cNvSpPr>
            <a:spLocks noGrp="1"/>
          </p:cNvSpPr>
          <p:nvPr>
            <p:ph type="subTitle" idx="1"/>
          </p:nvPr>
        </p:nvSpPr>
        <p:spPr/>
        <p:txBody>
          <a:bodyPr/>
          <a:lstStyle/>
          <a:p>
            <a:endParaRPr lang="ru-RU"/>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51720" y="1708556"/>
            <a:ext cx="4762500" cy="34766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8938343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lstStyle/>
          <a:p>
            <a:endParaRPr lang="ru-RU"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43808" y="2130477"/>
            <a:ext cx="3438525" cy="24003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97904921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lstStyle/>
          <a:p>
            <a:endParaRPr lang="ru-RU"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28875" y="1947863"/>
            <a:ext cx="4286250" cy="29622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47478013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lstStyle/>
          <a:p>
            <a:endParaRPr lang="ru-RU" dirty="0"/>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23727" y="2060848"/>
            <a:ext cx="3724275" cy="21336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94084943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lstStyle/>
          <a:p>
            <a:endParaRPr lang="ru-RU" dirty="0"/>
          </a:p>
        </p:txBody>
      </p:sp>
      <p:pic>
        <p:nvPicPr>
          <p:cNvPr id="5122" name="Picture 2" descr="C:\Users\МОБУ лицей №4\Desktop\пнго пишмнего\cgxYjyWDkGc.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75656" y="-171400"/>
            <a:ext cx="5143500"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5048951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lstStyle/>
          <a:p>
            <a:endParaRPr lang="ru-RU" dirty="0"/>
          </a:p>
        </p:txBody>
      </p:sp>
      <p:pic>
        <p:nvPicPr>
          <p:cNvPr id="6146" name="Picture 2" descr="C:\Users\МОБУ лицей №4\Desktop\пнго пишмнего\OTrM4ffQmbw.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36600" y="552450"/>
            <a:ext cx="7670800" cy="57531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2049683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lstStyle/>
          <a:p>
            <a:endParaRPr lang="ru-RU" dirty="0"/>
          </a:p>
        </p:txBody>
      </p:sp>
      <p:pic>
        <p:nvPicPr>
          <p:cNvPr id="7170" name="Picture 2" descr="C:\Users\МОБУ лицей №4\Desktop\пнго пишмнего\mP0kO4qqWTk.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36600" y="552450"/>
            <a:ext cx="7670800" cy="57531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4161918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lstStyle/>
          <a:p>
            <a:endParaRPr lang="ru-RU"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81213" y="381000"/>
            <a:ext cx="4981575" cy="6096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05820685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normAutofit fontScale="77500" lnSpcReduction="20000"/>
          </a:bodyPr>
          <a:lstStyle/>
          <a:p>
            <a:r>
              <a:rPr lang="ru-RU" dirty="0"/>
              <a:t>При Петре 1 были созданы новые типографии  и только за 25 лет его правления, с 1700 по 1725 год, было издано 1312 наименований новых книг, а это в 2 раза больше, чем за всю историю русского государства до правления Петра. Именно благодаря росту книгопечатания к 1719 году потребление бумаги выросло более чем в 10 раз с начала правления Петра и дошло до 50 000 листов. Утверждение в 1708 году нового алфавита с более простым написанием букв позволила большим людским массам заниматься чтением и написанием книг. Также благодаря культурным изменениям в русский язык вошло более 4500 новых слов, заимствованных из зарубежных языков.</a:t>
            </a:r>
          </a:p>
        </p:txBody>
      </p:sp>
    </p:spTree>
    <p:extLst>
      <p:ext uri="{BB962C8B-B14F-4D97-AF65-F5344CB8AC3E}">
        <p14:creationId xmlns:p14="http://schemas.microsoft.com/office/powerpoint/2010/main" val="37192119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a:xfrm>
            <a:off x="539552" y="1052736"/>
            <a:ext cx="8229600" cy="4525963"/>
          </a:xfrm>
        </p:spPr>
        <p:txBody>
          <a:bodyPr/>
          <a:lstStyle/>
          <a:p>
            <a:r>
              <a:rPr lang="ru-RU" dirty="0" smtClean="0"/>
              <a:t>                           чу</a:t>
            </a:r>
            <a:endParaRPr lang="ru-RU"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27784" y="1294300"/>
            <a:ext cx="3248025" cy="39052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44987582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normAutofit fontScale="62500" lnSpcReduction="20000"/>
          </a:bodyPr>
          <a:lstStyle/>
          <a:p>
            <a:r>
              <a:rPr lang="ru-RU" dirty="0"/>
              <a:t>Правописание Тредиаковского, изложенное им в "Разговоре между чужестранным человеком и российским об </a:t>
            </a:r>
            <a:r>
              <a:rPr lang="ru-RU" dirty="0" smtClean="0"/>
              <a:t>Орфографии</a:t>
            </a:r>
            <a:r>
              <a:rPr lang="ru-RU" dirty="0"/>
              <a:t>", отличалось от общепринятого в то время главным образом исключением некоторых букв нашей азбуки и писанием прилагательных множественных в именительном падеже на и, е, я, а не е, я. В примечаниях изложена история создания славянской азбуки и ее последующие судьбы в эпоху московской и позднейшей гражданской печати. Книга об </a:t>
            </a:r>
            <a:r>
              <a:rPr lang="ru-RU" dirty="0" smtClean="0"/>
              <a:t>орфографии </a:t>
            </a:r>
            <a:r>
              <a:rPr lang="ru-RU" dirty="0"/>
              <a:t>была напечатана в сентябре 1748 года, на счет неизвестных благотворителей, которым она и посвящена. Она имеет и до сих пор значение в том отношении, что в ней впервые определенно высказана мысль о необходимости фонетического письма: "Писать так надлежит, как звон требует", - мысль, занимающая умы наших филологов и педагогов поныне. </a:t>
            </a:r>
          </a:p>
        </p:txBody>
      </p:sp>
    </p:spTree>
    <p:extLst>
      <p:ext uri="{BB962C8B-B14F-4D97-AF65-F5344CB8AC3E}">
        <p14:creationId xmlns:p14="http://schemas.microsoft.com/office/powerpoint/2010/main" val="286890079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lstStyle/>
          <a:p>
            <a:endParaRPr lang="ru-RU" dirty="0"/>
          </a:p>
        </p:txBody>
      </p:sp>
      <p:pic>
        <p:nvPicPr>
          <p:cNvPr id="819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3568" y="404664"/>
            <a:ext cx="2952750" cy="39052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09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292080" y="2331215"/>
            <a:ext cx="1905000" cy="28194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16637923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normAutofit fontScale="77500" lnSpcReduction="20000"/>
          </a:bodyPr>
          <a:lstStyle/>
          <a:p>
            <a:r>
              <a:rPr lang="ru-RU" dirty="0"/>
              <a:t>В соответствии с реформой:</a:t>
            </a:r>
          </a:p>
          <a:p>
            <a:r>
              <a:rPr lang="ru-RU" dirty="0"/>
              <a:t>из алфавита исключались буквы Ѣ (ять), Ѳ (фита), І («и десятеричное»); вместо них должны употребляться, соответственно, Е, Ф, И;</a:t>
            </a:r>
          </a:p>
          <a:p>
            <a:r>
              <a:rPr lang="ru-RU" dirty="0"/>
              <a:t>исключался твёрдый знак (Ъ) на конце слов и частей сложных слов, но сохранялся в качестве разделительного знака (подъём, адъютант);</a:t>
            </a:r>
          </a:p>
          <a:p>
            <a:r>
              <a:rPr lang="ru-RU" dirty="0"/>
              <a:t>изменялось правило написания приставок на з/с: теперь все они (кроме собственно с-) кончались на с перед любой глухой согласной и на з перед звонкими согласными и перед гласными (разбить, разораться, </a:t>
            </a:r>
            <a:r>
              <a:rPr lang="ru-RU" dirty="0" err="1"/>
              <a:t>разступиться</a:t>
            </a:r>
            <a:r>
              <a:rPr lang="ru-RU" dirty="0"/>
              <a:t> → разбить, разораться, но расступиться);</a:t>
            </a:r>
          </a:p>
        </p:txBody>
      </p:sp>
    </p:spTree>
    <p:extLst>
      <p:ext uri="{BB962C8B-B14F-4D97-AF65-F5344CB8AC3E}">
        <p14:creationId xmlns:p14="http://schemas.microsoft.com/office/powerpoint/2010/main" val="252419729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normAutofit fontScale="77500" lnSpcReduction="20000"/>
          </a:bodyPr>
          <a:lstStyle/>
          <a:p>
            <a:r>
              <a:rPr lang="ru-RU" dirty="0"/>
              <a:t>в родительном и винительном падежах прилагательных и причастий окончания -</a:t>
            </a:r>
            <a:r>
              <a:rPr lang="ru-RU" dirty="0" err="1"/>
              <a:t>аго</a:t>
            </a:r>
            <a:r>
              <a:rPr lang="ru-RU" dirty="0"/>
              <a:t>, -</a:t>
            </a:r>
            <a:r>
              <a:rPr lang="ru-RU" dirty="0" err="1"/>
              <a:t>яго</a:t>
            </a:r>
            <a:r>
              <a:rPr lang="ru-RU" dirty="0"/>
              <a:t> заменялось на -ого, -его (например, </a:t>
            </a:r>
            <a:r>
              <a:rPr lang="ru-RU" dirty="0" err="1"/>
              <a:t>новаго</a:t>
            </a:r>
            <a:r>
              <a:rPr lang="ru-RU" dirty="0"/>
              <a:t> → нового, </a:t>
            </a:r>
            <a:r>
              <a:rPr lang="ru-RU" dirty="0" err="1"/>
              <a:t>лучшаго</a:t>
            </a:r>
            <a:r>
              <a:rPr lang="ru-RU" dirty="0"/>
              <a:t> → лучшего, </a:t>
            </a:r>
            <a:r>
              <a:rPr lang="ru-RU" dirty="0" err="1"/>
              <a:t>ранняго</a:t>
            </a:r>
            <a:r>
              <a:rPr lang="ru-RU" dirty="0"/>
              <a:t> → раннего), в именительном и винительном падежах множественного числа женского и среднего родов -</a:t>
            </a:r>
            <a:r>
              <a:rPr lang="ru-RU" dirty="0" err="1"/>
              <a:t>ыя</a:t>
            </a:r>
            <a:r>
              <a:rPr lang="ru-RU" dirty="0"/>
              <a:t>, -</a:t>
            </a:r>
            <a:r>
              <a:rPr lang="ru-RU" dirty="0" err="1"/>
              <a:t>ія</a:t>
            </a:r>
            <a:r>
              <a:rPr lang="ru-RU" dirty="0"/>
              <a:t> — на -</a:t>
            </a:r>
            <a:r>
              <a:rPr lang="ru-RU" dirty="0" err="1"/>
              <a:t>ые</a:t>
            </a:r>
            <a:r>
              <a:rPr lang="ru-RU" dirty="0"/>
              <a:t>, -</a:t>
            </a:r>
            <a:r>
              <a:rPr lang="ru-RU" dirty="0" err="1"/>
              <a:t>ие</a:t>
            </a:r>
            <a:r>
              <a:rPr lang="ru-RU" dirty="0"/>
              <a:t> (</a:t>
            </a:r>
            <a:r>
              <a:rPr lang="ru-RU" dirty="0" err="1"/>
              <a:t>новыя</a:t>
            </a:r>
            <a:r>
              <a:rPr lang="ru-RU" dirty="0"/>
              <a:t> (книги, </a:t>
            </a:r>
            <a:r>
              <a:rPr lang="ru-RU" dirty="0" err="1"/>
              <a:t>изданія</a:t>
            </a:r>
            <a:r>
              <a:rPr lang="ru-RU" dirty="0"/>
              <a:t>) → новые);</a:t>
            </a:r>
          </a:p>
          <a:p>
            <a:r>
              <a:rPr lang="ru-RU" dirty="0"/>
              <a:t>словоформы женского рода множественного числа </a:t>
            </a:r>
            <a:r>
              <a:rPr lang="ru-RU" dirty="0" err="1"/>
              <a:t>онѣ</a:t>
            </a:r>
            <a:r>
              <a:rPr lang="ru-RU" dirty="0"/>
              <a:t>, </a:t>
            </a:r>
            <a:r>
              <a:rPr lang="ru-RU" dirty="0" err="1"/>
              <a:t>однѣ</a:t>
            </a:r>
            <a:r>
              <a:rPr lang="ru-RU" dirty="0"/>
              <a:t>, </a:t>
            </a:r>
            <a:r>
              <a:rPr lang="ru-RU" dirty="0" err="1"/>
              <a:t>однѣхъ</a:t>
            </a:r>
            <a:r>
              <a:rPr lang="ru-RU" dirty="0"/>
              <a:t>, </a:t>
            </a:r>
            <a:r>
              <a:rPr lang="ru-RU" dirty="0" err="1"/>
              <a:t>однѣмъ</a:t>
            </a:r>
            <a:r>
              <a:rPr lang="ru-RU" dirty="0"/>
              <a:t>, </a:t>
            </a:r>
            <a:r>
              <a:rPr lang="ru-RU" dirty="0" err="1"/>
              <a:t>однѣми</a:t>
            </a:r>
            <a:r>
              <a:rPr lang="ru-RU" dirty="0"/>
              <a:t> заменялись на они, одни, одних, одним, одними;</a:t>
            </a:r>
          </a:p>
          <a:p>
            <a:r>
              <a:rPr lang="ru-RU" dirty="0"/>
              <a:t>словоформа родительного падежа единственного числа </a:t>
            </a:r>
            <a:r>
              <a:rPr lang="ru-RU" dirty="0" err="1"/>
              <a:t>ея</a:t>
            </a:r>
            <a:r>
              <a:rPr lang="ru-RU" dirty="0"/>
              <a:t> (</a:t>
            </a:r>
            <a:r>
              <a:rPr lang="ru-RU" dirty="0" err="1"/>
              <a:t>нея</a:t>
            </a:r>
            <a:r>
              <a:rPr lang="ru-RU" dirty="0"/>
              <a:t>) — на её (неё).</a:t>
            </a:r>
          </a:p>
        </p:txBody>
      </p:sp>
    </p:spTree>
    <p:extLst>
      <p:ext uri="{BB962C8B-B14F-4D97-AF65-F5344CB8AC3E}">
        <p14:creationId xmlns:p14="http://schemas.microsoft.com/office/powerpoint/2010/main" val="2102398956"/>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Аспект">
  <a:themeElements>
    <a:clrScheme name="Аспект">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6B9F25"/>
      </a:hlink>
      <a:folHlink>
        <a:srgbClr val="B26B02"/>
      </a:folHlink>
    </a:clrScheme>
    <a:fontScheme name="Аспект">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Аспект">
      <a:fillStyleLst>
        <a:solidFill>
          <a:schemeClr val="phClr"/>
        </a:solidFill>
        <a:gradFill rotWithShape="1">
          <a:gsLst>
            <a:gs pos="0">
              <a:schemeClr val="phClr">
                <a:tint val="65000"/>
                <a:satMod val="270000"/>
              </a:schemeClr>
            </a:gs>
            <a:gs pos="25000">
              <a:schemeClr val="phClr">
                <a:tint val="60000"/>
                <a:satMod val="300000"/>
              </a:schemeClr>
            </a:gs>
            <a:gs pos="100000">
              <a:schemeClr val="phClr">
                <a:tint val="29000"/>
                <a:satMod val="400000"/>
              </a:schemeClr>
            </a:gs>
          </a:gsLst>
          <a:lin ang="16200000" scaled="1"/>
        </a:gradFill>
        <a:gradFill rotWithShape="1">
          <a:gsLst>
            <a:gs pos="0">
              <a:schemeClr val="phClr">
                <a:shade val="45000"/>
                <a:satMod val="155000"/>
              </a:schemeClr>
            </a:gs>
            <a:gs pos="60000">
              <a:schemeClr val="phClr">
                <a:shade val="95000"/>
                <a:satMod val="150000"/>
              </a:schemeClr>
            </a:gs>
            <a:gs pos="100000">
              <a:schemeClr val="phClr">
                <a:tint val="87000"/>
                <a:satMod val="250000"/>
              </a:schemeClr>
            </a:gs>
          </a:gsLst>
          <a:lin ang="16200000" scaled="0"/>
        </a:gradFill>
      </a:fillStyleLst>
      <a:lnStyleLst>
        <a:ln w="9525" cap="flat" cmpd="sng" algn="ctr">
          <a:solidFill>
            <a:schemeClr val="phClr">
              <a:satMod val="150000"/>
            </a:schemeClr>
          </a:solidFill>
          <a:prstDash val="solid"/>
        </a:ln>
        <a:ln w="42500" cap="flat" cmpd="sng" algn="ctr">
          <a:solidFill>
            <a:schemeClr val="phClr"/>
          </a:solidFill>
          <a:prstDash val="solid"/>
        </a:ln>
        <a:ln w="38100" cap="flat" cmpd="sng" algn="ctr">
          <a:solidFill>
            <a:schemeClr val="phClr"/>
          </a:solidFill>
          <a:prstDash val="solid"/>
        </a:ln>
      </a:lnStyleLst>
      <a:effectStyleLst>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scene3d>
            <a:camera prst="orthographicFront" fov="0">
              <a:rot lat="0" lon="0" rev="0"/>
            </a:camera>
            <a:lightRig rig="contrasting" dir="t">
              <a:rot lat="0" lon="0" rev="12000000"/>
            </a:lightRig>
          </a:scene3d>
          <a:sp3d prstMaterial="powder">
            <a:bevelT h="50800"/>
          </a:sp3d>
        </a:effectStyle>
      </a:effectStyleLst>
      <a:bgFillStyleLst>
        <a:solidFill>
          <a:schemeClr val="phClr"/>
        </a:solidFill>
        <a:gradFill rotWithShape="1">
          <a:gsLst>
            <a:gs pos="0">
              <a:schemeClr val="phClr">
                <a:shade val="35000"/>
                <a:satMod val="150000"/>
              </a:schemeClr>
            </a:gs>
            <a:gs pos="45000">
              <a:schemeClr val="phClr">
                <a:shade val="68000"/>
                <a:satMod val="155000"/>
              </a:schemeClr>
            </a:gs>
            <a:gs pos="100000">
              <a:schemeClr val="phClr">
                <a:tint val="70000"/>
                <a:satMod val="175000"/>
              </a:schemeClr>
            </a:gs>
          </a:gsLst>
          <a:lin ang="16200000" scaled="0"/>
        </a:gradFill>
        <a:blipFill>
          <a:blip xmlns:r="http://schemas.openxmlformats.org/officeDocument/2006/relationships" r:embed="rId1">
            <a:duotone>
              <a:schemeClr val="phClr">
                <a:shade val="800"/>
                <a:satMod val="150000"/>
              </a:schemeClr>
              <a:schemeClr val="phClr">
                <a:tint val="80000"/>
                <a:satMod val="150000"/>
              </a:schemeClr>
            </a:duotone>
          </a:blip>
          <a:tile tx="0" ty="0" sx="75000" sy="7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Aspect</Template>
  <TotalTime>162</TotalTime>
  <Words>1455</Words>
  <Application>Microsoft Office PowerPoint</Application>
  <PresentationFormat>Экран (4:3)</PresentationFormat>
  <Paragraphs>66</Paragraphs>
  <Slides>26</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26</vt:i4>
      </vt:variant>
    </vt:vector>
  </HeadingPairs>
  <TitlesOfParts>
    <vt:vector size="27" baseType="lpstr">
      <vt:lpstr>Аспект</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Company>HP</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МОБУ лицей №4</dc:creator>
  <cp:lastModifiedBy>МОБУ лицей №4</cp:lastModifiedBy>
  <cp:revision>15</cp:revision>
  <dcterms:created xsi:type="dcterms:W3CDTF">2014-01-14T08:43:58Z</dcterms:created>
  <dcterms:modified xsi:type="dcterms:W3CDTF">2014-01-21T07:24:45Z</dcterms:modified>
</cp:coreProperties>
</file>