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5" r:id="rId9"/>
    <p:sldId id="266" r:id="rId10"/>
    <p:sldId id="269" r:id="rId11"/>
    <p:sldId id="271" r:id="rId12"/>
    <p:sldId id="272" r:id="rId13"/>
    <p:sldId id="276" r:id="rId14"/>
    <p:sldId id="275" r:id="rId15"/>
    <p:sldId id="274" r:id="rId16"/>
    <p:sldId id="277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5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0" name="Рисунок 9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4a40d_5322024a_X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rhangel-ok.ru/load/grafika_dlja_sajtov/fajl_snezhinki_3/8-1-0-314" TargetMode="External"/><Relationship Id="rId2" Type="http://schemas.openxmlformats.org/officeDocument/2006/relationships/hyperlink" Target="http://www.allgrafica.ru/photoshop/ramki/27889-zametel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мои документы\дипломы,рамки,шаблоны картинки портфолио\картинки\картинки зима\картинки\330682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89" y="476672"/>
            <a:ext cx="7772399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Наталья\Downloads\1356198658_15-kopiy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5369"/>
            <a:ext cx="343376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04 0.01181 L 0.41875 0.0118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u="sng" smtClean="0"/>
              <a:t>Новая  тема: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1.Объяснение темы:</a:t>
            </a:r>
            <a:br>
              <a:rPr lang="ru-RU" smtClean="0"/>
            </a:br>
            <a:endParaRPr lang="ru-RU" smtClean="0"/>
          </a:p>
        </p:txBody>
      </p:sp>
      <p:sp>
        <p:nvSpPr>
          <p:cNvPr id="2" name="Шестиугольник 1"/>
          <p:cNvSpPr/>
          <p:nvPr/>
        </p:nvSpPr>
        <p:spPr>
          <a:xfrm>
            <a:off x="2843213" y="1557338"/>
            <a:ext cx="3457575" cy="129540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Arial Black" pitchFamily="34" charset="0"/>
              </a:rPr>
              <a:t>Имя прилагательное</a:t>
            </a: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251520" y="2564904"/>
            <a:ext cx="2200275" cy="1836738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часть </a:t>
            </a:r>
            <a:r>
              <a:rPr lang="ru-RU" sz="2000" b="1" dirty="0"/>
              <a:t>речи</a:t>
            </a: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2123728" y="4797152"/>
            <a:ext cx="2016125" cy="1584325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Обозначает </a:t>
            </a:r>
            <a:r>
              <a:rPr lang="ru-RU" sz="2000" b="1" dirty="0">
                <a:solidFill>
                  <a:srgbClr val="7030A0"/>
                </a:solidFill>
              </a:rPr>
              <a:t>признак предмета</a:t>
            </a: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499992" y="4581128"/>
            <a:ext cx="2124075" cy="187166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Отвечает на вопросы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Какой</a:t>
            </a:r>
            <a:r>
              <a:rPr lang="ru-RU" sz="2000" b="1" dirty="0">
                <a:solidFill>
                  <a:srgbClr val="7030A0"/>
                </a:solidFill>
              </a:rPr>
              <a:t>? Какая? Какое? Какие?</a:t>
            </a:r>
          </a:p>
        </p:txBody>
      </p:sp>
      <p:cxnSp>
        <p:nvCxnSpPr>
          <p:cNvPr id="7" name="Прямая со стрелкой 6"/>
          <p:cNvCxnSpPr>
            <a:stCxn id="2" idx="3"/>
          </p:cNvCxnSpPr>
          <p:nvPr/>
        </p:nvCxnSpPr>
        <p:spPr>
          <a:xfrm flipH="1">
            <a:off x="2339752" y="2205038"/>
            <a:ext cx="503461" cy="431873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699792" y="2852936"/>
            <a:ext cx="864096" cy="23762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76056" y="2852936"/>
            <a:ext cx="792088" cy="201622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6588224" y="2564904"/>
            <a:ext cx="2232248" cy="2261865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В предложении является второстепенным членом предложения и подчёркивается </a:t>
            </a:r>
            <a:r>
              <a:rPr lang="ru-RU" sz="2000" b="1" dirty="0" smtClean="0">
                <a:solidFill>
                  <a:schemeClr val="tx1"/>
                </a:solidFill>
              </a:rPr>
              <a:t>волнистой линией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084168" y="2348880"/>
            <a:ext cx="936104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Род, число, падеж прилагательных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 Имена прилагательные зависят от существительных: ставятся в том же </a:t>
            </a:r>
            <a:r>
              <a:rPr lang="ru-RU" sz="3600" b="1" u="sng" dirty="0" smtClean="0">
                <a:latin typeface="Bookman Old Style" pitchFamily="18" charset="0"/>
              </a:rPr>
              <a:t>падеже, числе, роде,</a:t>
            </a:r>
            <a:r>
              <a:rPr lang="ru-RU" sz="3600" b="1" dirty="0" smtClean="0">
                <a:latin typeface="Arial Black" pitchFamily="34" charset="0"/>
              </a:rPr>
              <a:t> что и существительные, к которым они относятся.</a:t>
            </a:r>
          </a:p>
          <a:p>
            <a:pPr algn="ctr"/>
            <a:endParaRPr lang="ru-RU" sz="3600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Arial Black" pitchFamily="34" charset="0"/>
              </a:rPr>
              <a:t>Ж.р.       ж.р.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Сладкая ягода</a:t>
            </a:r>
          </a:p>
          <a:p>
            <a:pPr algn="ctr"/>
            <a:endParaRPr lang="ru-RU" sz="2400" b="1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Дополните правило на стр. </a:t>
            </a:r>
            <a:r>
              <a:rPr lang="ru-RU" sz="6000" smtClean="0"/>
              <a:t>121 </a:t>
            </a:r>
            <a:r>
              <a:rPr lang="ru-RU" sz="6000" dirty="0" smtClean="0"/>
              <a:t>учебника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8806" y="2967335"/>
            <a:ext cx="6706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Разминка для глазок!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post-6773-116319099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0060" flipH="1">
            <a:off x="4640760" y="3956014"/>
            <a:ext cx="2556744" cy="1211840"/>
          </a:xfrm>
          <a:prstGeom prst="rect">
            <a:avLst/>
          </a:prstGeom>
          <a:noFill/>
        </p:spPr>
      </p:pic>
      <p:pic>
        <p:nvPicPr>
          <p:cNvPr id="6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18908">
            <a:off x="1267203" y="3848827"/>
            <a:ext cx="2735262" cy="1296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>
            <a:off x="4211638" y="260350"/>
            <a:ext cx="73025" cy="640873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50825" y="3213100"/>
            <a:ext cx="84978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79388" y="3213100"/>
            <a:ext cx="504825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211638" y="188913"/>
            <a:ext cx="0" cy="50323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/>
        </p:nvSpPr>
        <p:spPr>
          <a:xfrm>
            <a:off x="755650" y="549275"/>
            <a:ext cx="7561263" cy="5616575"/>
          </a:xfrm>
          <a:prstGeom prst="triangle">
            <a:avLst>
              <a:gd name="adj" fmla="val 45629"/>
            </a:avLst>
          </a:prstGeom>
          <a:noFill/>
          <a:ln w="76200">
            <a:solidFill>
              <a:srgbClr val="008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812088" y="5445125"/>
            <a:ext cx="288925" cy="431800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500563" y="6165850"/>
            <a:ext cx="576262" cy="0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971550" y="5516563"/>
            <a:ext cx="215900" cy="360362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708400" y="981075"/>
            <a:ext cx="215900" cy="431800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500563" y="981075"/>
            <a:ext cx="287337" cy="360363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3132138" y="2060575"/>
            <a:ext cx="2376487" cy="2232025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92500" y="4292600"/>
            <a:ext cx="1511300" cy="1368425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500563" y="2060575"/>
            <a:ext cx="287337" cy="73025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5292725" y="3573463"/>
            <a:ext cx="142875" cy="28733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5" idx="3"/>
          </p:cNvCxnSpPr>
          <p:nvPr/>
        </p:nvCxnSpPr>
        <p:spPr>
          <a:xfrm flipH="1" flipV="1">
            <a:off x="3479800" y="3965575"/>
            <a:ext cx="300038" cy="18415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492500" y="4652963"/>
            <a:ext cx="71438" cy="36036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26" idx="5"/>
          </p:cNvCxnSpPr>
          <p:nvPr/>
        </p:nvCxnSpPr>
        <p:spPr>
          <a:xfrm flipV="1">
            <a:off x="4427538" y="5461000"/>
            <a:ext cx="355600" cy="20002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4572000" y="4365625"/>
            <a:ext cx="287338" cy="2159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79388" y="2997200"/>
            <a:ext cx="431800" cy="431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67175" y="6237288"/>
            <a:ext cx="433388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95738" y="260350"/>
            <a:ext cx="431800" cy="431800"/>
          </a:xfrm>
          <a:prstGeom prst="ellipse">
            <a:avLst/>
          </a:prstGeom>
          <a:solidFill>
            <a:srgbClr val="008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067175" y="1916113"/>
            <a:ext cx="360363" cy="3603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8422E-6 L 0.89774 -3.38422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89774 -3.38422E-6 L 8.33333E-7 -3.38422E-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4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7.77238E-7 L -0.00781 -0.89174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89174 L 0.00018 7.77238E-7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474E-6 L 0.44896 0.8394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4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0.83946 L -0.37014 0.8290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6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014 0.82905 L -2.77778E-7 3.747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-3.51145E-6 C 0.01858 -0.00347 0.03594 -0.00763 0.05052 -0.00323 C 0.0651 0.00116 0.07726 0.01758 0.08733 0.02707 C 0.0974 0.03655 0.10226 0.02938 0.11146 0.05436 C 0.12066 0.07935 0.14497 0.13926 0.14219 0.17673 C 0.13941 0.21421 0.11806 0.25631 0.09514 0.27944 C 0.07222 0.30257 0.0283 0.3072 0.00486 0.31622 C -0.01858 0.32524 -0.0309 0.31576 -0.04583 0.33403 C -0.06076 0.35231 -0.08837 0.3951 -0.08438 0.4254 C -0.08038 0.45571 -0.04774 0.50775 -0.02222 0.51654 C 0.0033 0.52533 0.0526 0.5022 0.06858 0.47838 C 0.08455 0.45455 0.08351 0.40111 0.07344 0.37405 C 0.06337 0.34698 0.03177 0.32964 0.00833 0.31622 C -0.0151 0.3028 -0.0474 0.31182 -0.06753 0.29378 C -0.08767 0.27574 -0.10434 0.24127 -0.11215 0.20865 C -0.11997 0.17604 -0.12309 0.12977 -0.11458 0.09808 C -0.10608 0.06639 -0.08038 0.03424 -0.06146 0.01782 C -0.04253 0.00139 -0.01858 0.00347 2.77778E-7 -3.51145E-6 Z " pathEditMode="relative" rAng="0" ptsTypes="aaaaaaaaaaaaaaaaaa">
                                      <p:cBhvr>
                                        <p:cTn id="51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0" presetClass="path" presetSubtype="0" accel="50000" decel="5000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C 0.02587 -0.00463 0.05174 -0.00925 0.07465 0.00647 C 0.09757 0.0222 0.12864 0.05551 0.13733 0.09484 C 0.14601 0.13416 0.14826 0.20472 0.12639 0.24242 C 0.10451 0.28013 0.03229 0.30696 0.00608 0.32107 C -0.02014 0.33518 -0.01771 0.31621 -0.03142 0.32755 C -0.04514 0.33888 -0.07153 0.36248 -0.07587 0.38862 C -0.08021 0.41476 -0.07708 0.46542 -0.05781 0.48462 C -0.03854 0.50428 0.01632 0.51446 0.03976 0.50567 C 0.06319 0.49688 0.07917 0.45871 0.08316 0.43187 C 0.08715 0.40504 0.07691 0.36479 0.06389 0.34513 C 0.05087 0.32547 0.02552 0.31459 0.00486 0.31321 C -0.0158 0.31182 -0.04653 0.31668 -0.06024 0.33726 C -0.07396 0.35785 -0.08212 0.40828 -0.07708 0.43673 C -0.07205 0.46518 -0.0507 0.49641 -0.03021 0.50728 C -0.00972 0.51793 0.02604 0.51793 0.04583 0.50243 C 0.06562 0.4867 0.08594 0.43812 0.08906 0.41267 C 0.09219 0.38723 0.07812 0.36572 0.0651 0.34999 C 0.05208 0.33426 0.03264 0.3287 0.01076 0.31783 C -0.01111 0.30696 -0.04583 0.30164 -0.06632 0.28429 C -0.08681 0.26694 -0.10295 0.24127 -0.11215 0.21351 C -0.12136 0.18575 -0.12761 0.14758 -0.1217 0.11728 C -0.1158 0.08697 -0.0974 0.0532 -0.07708 0.03215 C -0.05677 0.0111 -0.0257 -0.00555 0 -0.00949 C 0.02569 -0.01342 0.05417 -0.01087 0.07708 0.00809 C 0.1 0.02706 0.12934 0.06801 0.13733 0.10432 C 0.14531 0.14064 0.13958 0.19361 0.12535 0.22646 C 0.11111 0.25931 0.08003 0.28961 0.05174 0.30187 C 0.02344 0.31413 -0.01597 0.31552 -0.04462 0.30025 C -0.07326 0.28499 -0.10868 0.24659 -0.12049 0.21027 C -0.13229 0.17395 -0.13472 0.11936 -0.11563 0.08189 C -0.09653 0.04441 -0.02431 0.00162 -0.00608 -0.01434 " pathEditMode="relative" ptsTypes="aaaaaaaaaaaaaaaaaaaaaaaaaaaaaaaA">
                                      <p:cBhvr>
                                        <p:cTn id="5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3" grpId="0" animBg="1"/>
      <p:bldP spid="23" grpId="1" animBg="1"/>
      <p:bldP spid="23" grpId="2" animBg="1"/>
      <p:bldP spid="23" grpId="3" animBg="1"/>
      <p:bldP spid="27" grpId="0" animBg="1"/>
      <p:bldP spid="27" grpId="1" animBg="1"/>
      <p:bldP spid="27" grpId="2" animBg="1"/>
      <p:bldP spid="27" grpId="3" animBg="1"/>
      <p:bldP spid="27" grpId="4" animBg="1"/>
      <p:bldP spid="29" grpId="0" animBg="1"/>
      <p:bldP spid="29" grpId="1" animBg="1"/>
      <p:bldP spid="29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1808688-6fdaec76a7ef0def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2288" y="0"/>
            <a:ext cx="555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372225" y="2852738"/>
            <a:ext cx="360363" cy="3603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16238" y="2852738"/>
            <a:ext cx="360362" cy="360362"/>
          </a:xfrm>
          <a:prstGeom prst="ellipse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19475" y="2276475"/>
            <a:ext cx="360363" cy="360363"/>
          </a:xfrm>
          <a:prstGeom prst="ellipse">
            <a:avLst/>
          </a:prstGeom>
          <a:solidFill>
            <a:srgbClr val="008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32547E-6 C -0.00173 0.04673 -0.00347 0.09369 -0.01076 0.14458 C -0.01805 0.19547 -0.02083 0.25261 -0.0434 0.30512 C -0.06597 0.35763 -0.11145 0.43211 -0.14565 0.45918 C -0.17986 0.48624 -0.21579 0.48254 -0.24809 0.46704 C -0.28038 0.45154 -0.31371 0.42055 -0.33975 0.36595 C -0.36579 0.31136 -0.39357 0.21004 -0.40486 0.13972 C -0.41614 0.0694 -0.4151 0.01203 -0.40711 -0.05621 C -0.39913 -0.12445 -0.37986 -0.21374 -0.35659 -0.26972 C -0.33333 -0.3257 -0.30104 -0.3708 -0.26736 -0.39162 C -0.23368 -0.41244 -0.19184 -0.42378 -0.15416 -0.39486 C -0.11649 -0.36595 -0.06597 -0.28105 -0.04097 -0.21836 C -0.01597 -0.15567 -0.01006 -0.05227 -0.00364 -0.0192 " pathEditMode="relative" ptsTypes="aaaaaa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59 0.0798 0.0033 0.12144 -0.00712 0.18135 C -0.01754 0.24126 -0.03438 0.3102 -0.0625 0.3597 C -0.09063 0.4092 -0.13455 0.46865 -0.17587 0.47837 C -0.21719 0.48808 -0.2724 0.47282 -0.31076 0.41753 C -0.34913 0.36225 -0.39219 0.23456 -0.4059 0.14619 C -0.41962 0.05783 -0.40451 -0.03863 -0.39271 -0.11242 C -0.3809 -0.18622 -0.36424 -0.24752 -0.3349 -0.29702 C -0.30556 -0.34652 -0.26076 -0.40921 -0.21684 -0.40921 C -0.17292 -0.40921 -0.10799 -0.36503 -0.07101 -0.29702 C -0.03403 -0.22901 -0.01059 -0.07981 0 0 Z " pathEditMode="relative" ptsTypes="aaaaaaaaa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69558E-6 C -0.00989 0.03193 -0.01979 0.06385 -0.00955 0.12515 C 0.0007 0.18645 0.03056 0.31391 0.06146 0.36757 C 0.09236 0.42124 0.13681 0.45756 0.17587 0.44784 C 0.21493 0.43813 0.26771 0.37498 0.29636 0.30974 C 0.325 0.24451 0.34601 0.13972 0.34827 0.05622 C 0.35052 -0.02729 0.33281 -0.1263 0.30972 -0.19107 C 0.28663 -0.25584 0.24792 -0.31344 0.20972 -0.3324 C 0.17153 -0.35137 0.11441 -0.33865 0.08073 -0.30511 C 0.04705 -0.27157 0.02222 -0.18436 0.00729 -0.13162 C -0.00764 -0.07888 -0.00573 -0.01272 -0.00833 0.01111 " pathEditMode="relative" ptsTypes="aaaaaaaaaaA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65 0.04464 -0.01632 0.04395 -0.0059 0.10432 C 0.00451 0.1647 0.0316 0.3065 0.06267 0.36294 C 0.09375 0.41938 0.13941 0.45801 0.18073 0.44321 C 0.22205 0.4284 0.28299 0.35045 0.31094 0.27457 C 0.33889 0.1987 0.34913 0.06893 0.34826 -0.01273 C 0.3474 -0.09438 0.32969 -0.15823 0.30608 -0.21513 C 0.28247 -0.27204 0.24184 -0.33681 0.20608 -0.35462 C 0.17031 -0.37243 0.12344 -0.35439 0.09167 -0.3227 C 0.0599 -0.291 0.03108 -0.2186 0.0158 -0.16378 C 0.00052 -0.10895 0.00365 -0.04465 0 0 Z " pathEditMode="relative" ptsTypes="aaaaaaaaaaa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0.00086 -0.01249 -0.00591 -0.04857 0.0052 -0.07541 C 0.01632 -0.10224 0.04184 -0.14596 0.06632 -0.16053 C 0.0908 -0.17511 0.12864 -0.17094 0.15191 -0.16215 C 0.17517 -0.15336 0.19253 -0.13694 0.20607 -0.10756 C 0.21961 -0.07818 0.24062 -0.02498 0.23298 0.01458 C 0.22534 0.05413 0.18489 0.10919 0.16024 0.13001 C 0.13559 0.15082 0.10902 0.12561 0.08437 0.13972 C 0.05972 0.15383 0.02725 0.18367 0.01215 0.21513 C -0.00295 0.24659 -0.01372 0.2917 -0.00591 0.32917 C 0.00191 0.36665 0.02968 0.42263 0.05902 0.43998 C 0.08836 0.45732 0.14201 0.45177 0.16996 0.4335 C 0.19791 0.41522 0.21892 0.36734 0.22656 0.33079 C 0.2342 0.29424 0.22847 0.24474 0.2158 0.21351 C 0.20312 0.18228 0.17343 0.15638 0.15069 0.14296 C 0.12795 0.12954 0.1026 0.14643 0.07951 0.13324 C 0.05642 0.12006 0.02656 0.08837 0.01215 0.06431 C -0.00226 0.04025 -0.004 0.00139 -0.00712 -0.0111 " pathEditMode="fixed" rAng="0" ptsTypes="aaaaaaaaaaaaaaaaaa">
                                      <p:cBhvr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-0.00191 -0.02336 -0.00226 -0.04603 0.00486 -0.06893 C 0.01198 -0.09183 0.02951 -0.12213 0.04253 -0.13786 C 0.05555 -0.15359 0.07309 -0.15868 0.0835 -0.16354 C 0.09392 -0.1684 0.09288 -0.16886 0.1052 -0.16678 C 0.11753 -0.1647 0.14253 -0.15799 0.15781 -0.15082 C 0.17309 -0.14365 0.18611 -0.13786 0.1967 -0.12352 C 0.20729 -0.10918 0.21614 -0.08836 0.2217 -0.0643 C 0.22725 -0.04025 0.24027 -0.01341 0.2302 0.02082 C 0.22014 0.05506 0.18593 0.11867 0.16145 0.14134 C 0.13698 0.16401 0.1085 0.14458 0.08316 0.1573 C 0.05781 0.17002 0.02326 0.18807 0.00972 0.21837 C -0.00382 0.24867 -0.00035 0.30581 0.00243 0.33843 C 0.0052 0.37104 0.02135 0.39973 0.02691 0.4143 C 0.03246 0.42887 0.03402 0.42263 0.03541 0.42563 C 0.0368 0.42864 0.01892 0.4261 0.03541 0.43188 C 0.05191 0.43766 0.10798 0.46311 0.13489 0.46079 C 0.1618 0.45825 0.17968 0.44113 0.1967 0.41569 C 0.21371 0.39047 0.23541 0.34328 0.23732 0.30974 C 0.23923 0.27597 0.22395 0.23965 0.2085 0.21351 C 0.19305 0.18737 0.16562 0.16285 0.14461 0.15244 C 0.12361 0.14203 0.10225 0.16077 0.08194 0.15082 C 0.06163 0.14088 0.03715 0.11936 0.02291 0.0923 C 0.00868 0.06662 0.00069 0.00879 -0.00365 -0.00809 " pathEditMode="fixed" rAng="0" ptsTypes="aaaaaaaaaaaaaaaaaaaaaaaa">
                                      <p:cBhvr>
                                        <p:cTn id="3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7030A0"/>
                </a:solidFill>
              </a:rPr>
              <a:t>   Светит солнце . Застыл лес. По лесу рыщет волк. Крадётся лиса.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k-KZ" b="1" dirty="0" smtClean="0">
                <a:solidFill>
                  <a:srgbClr val="FF0000"/>
                </a:solidFill>
              </a:rPr>
              <a:t>Вывод: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kk-KZ" sz="3200" dirty="0" smtClean="0">
                <a:latin typeface="Arial Black" pitchFamily="34" charset="0"/>
              </a:rPr>
              <a:t>	</a:t>
            </a:r>
            <a:r>
              <a:rPr lang="kk-KZ" sz="3200" dirty="0" smtClean="0">
                <a:solidFill>
                  <a:srgbClr val="7030A0"/>
                </a:solidFill>
                <a:latin typeface="Arial Black" pitchFamily="34" charset="0"/>
              </a:rPr>
              <a:t>	</a:t>
            </a:r>
            <a:r>
              <a:rPr lang="kk-KZ" sz="4000" dirty="0" smtClean="0">
                <a:solidFill>
                  <a:srgbClr val="7030A0"/>
                </a:solidFill>
                <a:latin typeface="Arial Black" pitchFamily="34" charset="0"/>
              </a:rPr>
              <a:t>Имена прилагательные делают нашу речь точной, выразительной, образной, богатой. </a:t>
            </a:r>
            <a:endParaRPr lang="ru-RU" sz="4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Физкультминутка!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 smtClean="0"/>
              <a:t>Дружно встали, улыбнулись, хорошенько потянулись</a:t>
            </a:r>
            <a:endParaRPr lang="ru-RU" sz="4500" dirty="0" smtClean="0"/>
          </a:p>
          <a:p>
            <a:r>
              <a:rPr lang="ru-RU" sz="4500" b="1" dirty="0" smtClean="0"/>
              <a:t>Спинки дружно все прогнули – вот и мышцы отдохнули.</a:t>
            </a:r>
          </a:p>
          <a:p>
            <a:endParaRPr lang="ru-RU" sz="4500" dirty="0" smtClean="0"/>
          </a:p>
          <a:p>
            <a:r>
              <a:rPr lang="ru-RU" sz="4500" b="1" dirty="0" smtClean="0"/>
              <a:t>Нашей матушке – землице в пояс надо поклониться.</a:t>
            </a:r>
          </a:p>
          <a:p>
            <a:endParaRPr lang="ru-RU" sz="4500" dirty="0" smtClean="0"/>
          </a:p>
          <a:p>
            <a:r>
              <a:rPr lang="ru-RU" sz="4500" b="1" dirty="0" smtClean="0"/>
              <a:t>Повернулись вправо, влево – стало гибким наше тело.</a:t>
            </a:r>
            <a:endParaRPr lang="ru-RU" sz="4500" dirty="0" smtClean="0"/>
          </a:p>
          <a:p>
            <a:r>
              <a:rPr lang="ru-RU" sz="4500" b="1" dirty="0" smtClean="0"/>
              <a:t>Поднимаемся всё выше – </a:t>
            </a:r>
            <a:r>
              <a:rPr lang="ru-RU" sz="4500" b="1" dirty="0" err="1" smtClean="0"/>
              <a:t>выше</a:t>
            </a:r>
            <a:r>
              <a:rPr lang="ru-RU" sz="4500" b="1" dirty="0" smtClean="0"/>
              <a:t> дома, крыши выше.</a:t>
            </a:r>
            <a:endParaRPr lang="ru-RU" sz="4500" dirty="0" smtClean="0"/>
          </a:p>
          <a:p>
            <a:r>
              <a:rPr lang="ru-RU" sz="4500" b="1" dirty="0" smtClean="0"/>
              <a:t>Руки к солнцу протянули, опустили и встряхнули.</a:t>
            </a:r>
            <a:endParaRPr lang="ru-RU" sz="4500" dirty="0" smtClean="0"/>
          </a:p>
          <a:p>
            <a:r>
              <a:rPr lang="ru-RU" sz="4500" b="1" dirty="0" smtClean="0"/>
              <a:t>Носом воздух мы вдыхаем и на месте пошагаем.</a:t>
            </a:r>
          </a:p>
          <a:p>
            <a:endParaRPr lang="ru-RU" sz="4500" dirty="0" smtClean="0"/>
          </a:p>
          <a:p>
            <a:r>
              <a:rPr lang="ru-RU" sz="4500" b="1" dirty="0" smtClean="0"/>
              <a:t>Мы размялись хорошо, завтра повторим ещё.</a:t>
            </a:r>
            <a:endParaRPr lang="ru-RU" sz="4500" dirty="0" smtClean="0"/>
          </a:p>
          <a:p>
            <a:r>
              <a:rPr lang="ru-RU" sz="4500" b="1" dirty="0" smtClean="0"/>
              <a:t>Всем здоровья пожелаем и учиться продолжаем.</a:t>
            </a: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Упражнение №196 стр.122 – прочтите , назовите , какой частью речи является каждое слово.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- Спишите , подчеркните прилагательные.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- Что общего в словах каждой группы?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5" descr="topic72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8785225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5371" name="Oval 31"/>
          <p:cNvSpPr>
            <a:spLocks noChangeArrowheads="1"/>
          </p:cNvSpPr>
          <p:nvPr/>
        </p:nvSpPr>
        <p:spPr bwMode="auto">
          <a:xfrm>
            <a:off x="3924300" y="4221163"/>
            <a:ext cx="431800" cy="5762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2" name="Oval 33"/>
          <p:cNvSpPr>
            <a:spLocks noChangeArrowheads="1"/>
          </p:cNvSpPr>
          <p:nvPr/>
        </p:nvSpPr>
        <p:spPr bwMode="auto">
          <a:xfrm>
            <a:off x="6516688" y="6021388"/>
            <a:ext cx="576262" cy="574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3" name="Picture 27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692401">
            <a:off x="3708400" y="4005263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Oval 34"/>
          <p:cNvSpPr>
            <a:spLocks noChangeArrowheads="1"/>
          </p:cNvSpPr>
          <p:nvPr/>
        </p:nvSpPr>
        <p:spPr bwMode="auto">
          <a:xfrm>
            <a:off x="4643438" y="57340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5" name="Oval 35"/>
          <p:cNvSpPr>
            <a:spLocks noChangeArrowheads="1"/>
          </p:cNvSpPr>
          <p:nvPr/>
        </p:nvSpPr>
        <p:spPr bwMode="auto">
          <a:xfrm>
            <a:off x="5435600" y="4724400"/>
            <a:ext cx="576263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6" name="Oval 36"/>
          <p:cNvSpPr>
            <a:spLocks noChangeArrowheads="1"/>
          </p:cNvSpPr>
          <p:nvPr/>
        </p:nvSpPr>
        <p:spPr bwMode="auto">
          <a:xfrm>
            <a:off x="642938" y="4714875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7" name="Picture 30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523875" y="449421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29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-851063">
            <a:off x="5364163" y="4581525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26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102172">
            <a:off x="4572000" y="5661025"/>
            <a:ext cx="684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8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319487">
            <a:off x="6372225" y="5805488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1" name="Oval 36"/>
          <p:cNvSpPr>
            <a:spLocks noChangeArrowheads="1"/>
          </p:cNvSpPr>
          <p:nvPr/>
        </p:nvSpPr>
        <p:spPr bwMode="auto">
          <a:xfrm rot="2230974">
            <a:off x="1230313" y="32448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82" name="Picture 30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1166813" y="306546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C:\Users\Наталья\Downloads\1356198658_15-kopiy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8737" y="3351212"/>
            <a:ext cx="343376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27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04 0.01181 L 0.41875 0.0118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« Имя прилагательное»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Ключ:</a:t>
            </a:r>
          </a:p>
          <a:p>
            <a:r>
              <a:rPr lang="ru-RU" sz="4800" dirty="0" smtClean="0">
                <a:solidFill>
                  <a:srgbClr val="C00000"/>
                </a:solidFill>
              </a:rPr>
              <a:t>1)   Б</a:t>
            </a:r>
          </a:p>
          <a:p>
            <a:r>
              <a:rPr lang="ru-RU" sz="4800" dirty="0" smtClean="0">
                <a:solidFill>
                  <a:srgbClr val="C00000"/>
                </a:solidFill>
              </a:rPr>
              <a:t>2)   А</a:t>
            </a:r>
          </a:p>
          <a:p>
            <a:r>
              <a:rPr lang="ru-RU" sz="4800" dirty="0" smtClean="0">
                <a:solidFill>
                  <a:srgbClr val="C00000"/>
                </a:solidFill>
              </a:rPr>
              <a:t>3)    А</a:t>
            </a:r>
          </a:p>
          <a:p>
            <a:r>
              <a:rPr lang="ru-RU" sz="4800" dirty="0" smtClean="0">
                <a:solidFill>
                  <a:srgbClr val="C00000"/>
                </a:solidFill>
              </a:rPr>
              <a:t>4)    Б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" name="Picture 2" descr="C:\Documents and Settings\Ольга\Рабочий стол\картинки\блестяшки- цветочки\d0a1d0bed0bbd0bdd0b5d187d0bdd0b0d18f20d180d0b0d0b4d0bed181d182d18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87" y="2699861"/>
            <a:ext cx="3643313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Имя прилагательное,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Мы с тобой дружны.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Признаки предметов называешь ты.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Солнечное лето,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Праздничная ель,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Вкусная конфета,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Звонкая капель!</a:t>
            </a:r>
          </a:p>
          <a:p>
            <a:endParaRPr lang="ru-RU" dirty="0"/>
          </a:p>
        </p:txBody>
      </p:sp>
      <p:pic>
        <p:nvPicPr>
          <p:cNvPr id="4" name="Picture 2" descr="C:\Documents and Settings\Ольга\Рабочий стол\картинки\блестяшки- цветочки\d0a1d0bed0bbd0bdd0b5d187d0bdd0b0d18f20d180d0b0d0b4d0bed181d182d18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24944"/>
            <a:ext cx="3643313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95536" y="2204864"/>
            <a:ext cx="4040188" cy="3951288"/>
          </a:xfrm>
        </p:spPr>
        <p:txBody>
          <a:bodyPr/>
          <a:lstStyle/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</a:rPr>
              <a:t>- довольны собой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- не очень довольны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- не довольны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916832"/>
            <a:ext cx="1296144" cy="11521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56992"/>
            <a:ext cx="1296144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725144"/>
            <a:ext cx="1224136" cy="10081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Домашнее задание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Дописать Упр.196 </a:t>
            </a:r>
            <a:r>
              <a:rPr lang="ru-RU" sz="4800" dirty="0" err="1" smtClean="0"/>
              <a:t>стр</a:t>
            </a:r>
            <a:r>
              <a:rPr lang="ru-RU" sz="4800" dirty="0" smtClean="0"/>
              <a:t> .122</a:t>
            </a:r>
          </a:p>
          <a:p>
            <a:r>
              <a:rPr lang="ru-RU" sz="4800" dirty="0" smtClean="0"/>
              <a:t>Учить правило стр. 121.</a:t>
            </a:r>
            <a:endParaRPr lang="ru-RU" sz="4800" dirty="0"/>
          </a:p>
        </p:txBody>
      </p:sp>
      <p:pic>
        <p:nvPicPr>
          <p:cNvPr id="4" name="Picture 2" descr="C:\Documents and Settings\Ольга\Рабочий стол\картинки\блестяшки- цветочки\d0a1d0bed0bbd0bdd0b5d187d0bdd0b0d18f20d180d0b0d0b4d0bed181d182d18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87" y="3098378"/>
            <a:ext cx="3643313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Спасибо за урок , всем удачи!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Picture 2" descr="D:\мои документы\Мои рисунки\дипломы,рамки,шаблоны картинки\детки,дежурство,картинки\1318942341_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426561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28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143116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Шаблон «Зима»</a:t>
            </a:r>
          </a:p>
          <a:p>
            <a:pPr algn="ctr"/>
            <a:r>
              <a:rPr lang="ru-RU" dirty="0" smtClean="0"/>
              <a:t>автор </a:t>
            </a:r>
            <a:r>
              <a:rPr lang="ru-RU" b="1" dirty="0" smtClean="0"/>
              <a:t>Коровина Ирина Николаевна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ctr"/>
            <a:r>
              <a:rPr lang="ru-RU" dirty="0" smtClean="0"/>
              <a:t>МБОУ «СОШ №9» г.Сафоново Смоленской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857628"/>
            <a:ext cx="7072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ресурсы:</a:t>
            </a:r>
          </a:p>
          <a:p>
            <a:r>
              <a:rPr lang="ru-RU" u="sng" dirty="0">
                <a:hlinkClick r:id="rId2"/>
              </a:rPr>
              <a:t>http://www.allgrafica.ru/photoshop/ramki/27889-zametel.html</a:t>
            </a:r>
            <a:endParaRPr lang="ru-RU" dirty="0"/>
          </a:p>
          <a:p>
            <a:r>
              <a:rPr lang="ru-RU" dirty="0">
                <a:hlinkClick r:id="rId3"/>
              </a:rPr>
              <a:t>http</a:t>
            </a:r>
            <a:r>
              <a:rPr lang="ru-RU">
                <a:hlinkClick r:id="rId3"/>
              </a:rPr>
              <a:t>://</a:t>
            </a:r>
            <a:r>
              <a:rPr lang="ru-RU" smtClean="0">
                <a:hlinkClick r:id="rId3"/>
              </a:rPr>
              <a:t>arhangel-ok.ru/load/grafika_dlja_sajtov/fajl_snezhinki_3/8-1-0-314</a:t>
            </a:r>
            <a:endParaRPr lang="ru-RU" smtClean="0"/>
          </a:p>
          <a:p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5371" name="Oval 31"/>
          <p:cNvSpPr>
            <a:spLocks noChangeArrowheads="1"/>
          </p:cNvSpPr>
          <p:nvPr/>
        </p:nvSpPr>
        <p:spPr bwMode="auto">
          <a:xfrm>
            <a:off x="3924300" y="4221163"/>
            <a:ext cx="431800" cy="5762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2" name="Oval 33"/>
          <p:cNvSpPr>
            <a:spLocks noChangeArrowheads="1"/>
          </p:cNvSpPr>
          <p:nvPr/>
        </p:nvSpPr>
        <p:spPr bwMode="auto">
          <a:xfrm>
            <a:off x="6516688" y="6021388"/>
            <a:ext cx="576262" cy="574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3" name="Picture 27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692401">
            <a:off x="3708400" y="4005263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Oval 34"/>
          <p:cNvSpPr>
            <a:spLocks noChangeArrowheads="1"/>
          </p:cNvSpPr>
          <p:nvPr/>
        </p:nvSpPr>
        <p:spPr bwMode="auto">
          <a:xfrm>
            <a:off x="4643438" y="57340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5" name="Oval 35"/>
          <p:cNvSpPr>
            <a:spLocks noChangeArrowheads="1"/>
          </p:cNvSpPr>
          <p:nvPr/>
        </p:nvSpPr>
        <p:spPr bwMode="auto">
          <a:xfrm>
            <a:off x="5435600" y="4724400"/>
            <a:ext cx="576263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6" name="Oval 36"/>
          <p:cNvSpPr>
            <a:spLocks noChangeArrowheads="1"/>
          </p:cNvSpPr>
          <p:nvPr/>
        </p:nvSpPr>
        <p:spPr bwMode="auto">
          <a:xfrm>
            <a:off x="642938" y="4714875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7" name="Picture 30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523875" y="449421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29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-851063">
            <a:off x="5364163" y="4581525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26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102172">
            <a:off x="4572000" y="5661025"/>
            <a:ext cx="684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8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319487">
            <a:off x="6372225" y="5805488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1" name="Oval 36"/>
          <p:cNvSpPr>
            <a:spLocks noChangeArrowheads="1"/>
          </p:cNvSpPr>
          <p:nvPr/>
        </p:nvSpPr>
        <p:spPr bwMode="auto">
          <a:xfrm rot="2230974">
            <a:off x="1230313" y="32448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82" name="Picture 30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1166813" y="306546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51" y="847039"/>
            <a:ext cx="2601092" cy="388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52736"/>
            <a:ext cx="403244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04450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5371" name="Oval 31"/>
          <p:cNvSpPr>
            <a:spLocks noChangeArrowheads="1"/>
          </p:cNvSpPr>
          <p:nvPr/>
        </p:nvSpPr>
        <p:spPr bwMode="auto">
          <a:xfrm>
            <a:off x="3924300" y="4221163"/>
            <a:ext cx="431800" cy="5762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2" name="Oval 33"/>
          <p:cNvSpPr>
            <a:spLocks noChangeArrowheads="1"/>
          </p:cNvSpPr>
          <p:nvPr/>
        </p:nvSpPr>
        <p:spPr bwMode="auto">
          <a:xfrm>
            <a:off x="6516688" y="6021388"/>
            <a:ext cx="576262" cy="574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3" name="Picture 27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692401">
            <a:off x="3708400" y="4005263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Oval 34"/>
          <p:cNvSpPr>
            <a:spLocks noChangeArrowheads="1"/>
          </p:cNvSpPr>
          <p:nvPr/>
        </p:nvSpPr>
        <p:spPr bwMode="auto">
          <a:xfrm>
            <a:off x="4643438" y="57340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5" name="Oval 35"/>
          <p:cNvSpPr>
            <a:spLocks noChangeArrowheads="1"/>
          </p:cNvSpPr>
          <p:nvPr/>
        </p:nvSpPr>
        <p:spPr bwMode="auto">
          <a:xfrm>
            <a:off x="5435600" y="4724400"/>
            <a:ext cx="576263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76" name="Oval 36"/>
          <p:cNvSpPr>
            <a:spLocks noChangeArrowheads="1"/>
          </p:cNvSpPr>
          <p:nvPr/>
        </p:nvSpPr>
        <p:spPr bwMode="auto">
          <a:xfrm>
            <a:off x="642938" y="4714875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77" name="Picture 30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523875" y="449421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29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-851063">
            <a:off x="5364163" y="4581525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26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102172">
            <a:off x="4572000" y="5661025"/>
            <a:ext cx="684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8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319487">
            <a:off x="6372225" y="5805488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1" name="Oval 36"/>
          <p:cNvSpPr>
            <a:spLocks noChangeArrowheads="1"/>
          </p:cNvSpPr>
          <p:nvPr/>
        </p:nvSpPr>
        <p:spPr bwMode="auto">
          <a:xfrm rot="2230974">
            <a:off x="1230313" y="32448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5382" name="Picture 30" descr="ris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1166813" y="3065463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51" y="3358404"/>
            <a:ext cx="4365562" cy="32741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76" y="113971"/>
            <a:ext cx="5046930" cy="324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999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Солнце , лес, неяркое , зимний , лиса , голодный , хитрая, волк.</a:t>
            </a:r>
            <a:endParaRPr lang="ru-RU" sz="4800" dirty="0"/>
          </a:p>
        </p:txBody>
      </p:sp>
      <p:pic>
        <p:nvPicPr>
          <p:cNvPr id="4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221088"/>
            <a:ext cx="246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3573016"/>
            <a:ext cx="331236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4365104"/>
            <a:ext cx="3403079" cy="102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ownloads\snezhnaya_zima sunhome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1044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-4763"/>
            <a:ext cx="2466975" cy="246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2247900"/>
            <a:ext cx="246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645024"/>
            <a:ext cx="246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2420938"/>
            <a:ext cx="246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3717032"/>
            <a:ext cx="3403079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3212976"/>
            <a:ext cx="2466975" cy="246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u="sng" dirty="0" smtClean="0"/>
              <a:t>существительные</a:t>
            </a:r>
            <a:endParaRPr lang="ru-RU" sz="3600" u="sng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Что?  </a:t>
            </a:r>
            <a:r>
              <a:rPr lang="ru-RU" sz="5400" dirty="0" smtClean="0"/>
              <a:t>солнце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Что?  </a:t>
            </a:r>
            <a:r>
              <a:rPr lang="ru-RU" sz="5400" dirty="0" smtClean="0"/>
              <a:t>лес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Кто?  </a:t>
            </a:r>
            <a:r>
              <a:rPr lang="ru-RU" sz="5400" dirty="0" smtClean="0"/>
              <a:t>лиса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Кто?  </a:t>
            </a:r>
            <a:r>
              <a:rPr lang="ru-RU" sz="5400" dirty="0" smtClean="0"/>
              <a:t>волк </a:t>
            </a:r>
            <a:endParaRPr lang="ru-RU" sz="54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683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350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Солнце, лес, лиса, волк</a:t>
            </a:r>
          </a:p>
          <a:p>
            <a:r>
              <a:rPr lang="ru-RU" dirty="0" smtClean="0"/>
              <a:t>Неяркое , зимний, голодный, хитрая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4277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Солнце (…………) неяркое</a:t>
            </a:r>
          </a:p>
          <a:p>
            <a:pPr>
              <a:buNone/>
            </a:pPr>
            <a:r>
              <a:rPr lang="ru-RU" sz="5400" dirty="0" smtClean="0"/>
              <a:t>Лес     (……………) зимний</a:t>
            </a:r>
          </a:p>
          <a:p>
            <a:pPr>
              <a:buNone/>
            </a:pPr>
            <a:r>
              <a:rPr lang="ru-RU" sz="5400" dirty="0" smtClean="0"/>
              <a:t>Волк  (………….) голодный</a:t>
            </a:r>
          </a:p>
          <a:p>
            <a:pPr>
              <a:buNone/>
            </a:pPr>
            <a:r>
              <a:rPr lang="ru-RU" sz="5400" dirty="0" smtClean="0"/>
              <a:t>Лиса (…………..) хитрая</a:t>
            </a:r>
            <a:endParaRPr lang="ru-RU" sz="5400" dirty="0"/>
          </a:p>
        </p:txBody>
      </p:sp>
      <p:pic>
        <p:nvPicPr>
          <p:cNvPr id="5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5157192"/>
            <a:ext cx="46805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4277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Солнце </a:t>
            </a:r>
            <a:r>
              <a:rPr lang="ru-RU" sz="5400" dirty="0" smtClean="0">
                <a:solidFill>
                  <a:srgbClr val="FF0000"/>
                </a:solidFill>
              </a:rPr>
              <a:t>(какое?) </a:t>
            </a:r>
            <a:r>
              <a:rPr lang="ru-RU" sz="5400" dirty="0" smtClean="0"/>
              <a:t>неяркое</a:t>
            </a:r>
          </a:p>
          <a:p>
            <a:pPr>
              <a:buNone/>
            </a:pPr>
            <a:r>
              <a:rPr lang="ru-RU" sz="5400" dirty="0" smtClean="0"/>
              <a:t>Лес     </a:t>
            </a:r>
            <a:r>
              <a:rPr lang="ru-RU" sz="5400" dirty="0" smtClean="0">
                <a:solidFill>
                  <a:srgbClr val="FF0000"/>
                </a:solidFill>
              </a:rPr>
              <a:t>(какой?) </a:t>
            </a:r>
            <a:r>
              <a:rPr lang="ru-RU" sz="5400" dirty="0" smtClean="0"/>
              <a:t>зимний</a:t>
            </a:r>
          </a:p>
          <a:p>
            <a:pPr>
              <a:buNone/>
            </a:pPr>
            <a:r>
              <a:rPr lang="ru-RU" sz="5400" dirty="0" smtClean="0"/>
              <a:t>Волк  </a:t>
            </a:r>
            <a:r>
              <a:rPr lang="ru-RU" sz="5400" dirty="0" smtClean="0">
                <a:solidFill>
                  <a:srgbClr val="FF0000"/>
                </a:solidFill>
              </a:rPr>
              <a:t>(какой?) </a:t>
            </a:r>
            <a:r>
              <a:rPr lang="ru-RU" sz="5400" dirty="0" smtClean="0"/>
              <a:t>голодный</a:t>
            </a:r>
          </a:p>
          <a:p>
            <a:pPr>
              <a:buNone/>
            </a:pPr>
            <a:r>
              <a:rPr lang="ru-RU" sz="5400" dirty="0" smtClean="0"/>
              <a:t>Лиса </a:t>
            </a:r>
            <a:r>
              <a:rPr lang="ru-RU" sz="5400" dirty="0" smtClean="0">
                <a:solidFill>
                  <a:srgbClr val="FF0000"/>
                </a:solidFill>
              </a:rPr>
              <a:t>(какая?) </a:t>
            </a:r>
            <a:r>
              <a:rPr lang="ru-RU" sz="5400" dirty="0" smtClean="0"/>
              <a:t>хитрая</a:t>
            </a:r>
            <a:endParaRPr lang="ru-RU" sz="5400" dirty="0"/>
          </a:p>
        </p:txBody>
      </p:sp>
      <p:pic>
        <p:nvPicPr>
          <p:cNvPr id="5" name="Picture 3" descr="C:\Users\Наталья\Downloads\710503208 animashki.ucoz.ru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94B5D6"/>
              </a:clrFrom>
              <a:clrTo>
                <a:srgbClr val="94B5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5157192"/>
            <a:ext cx="46805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392</Words>
  <Application>Microsoft Office PowerPoint</Application>
  <PresentationFormat>Экран (4:3)</PresentationFormat>
  <Paragraphs>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Bookman Old Style</vt:lpstr>
      <vt:lpstr>Calibri</vt:lpstr>
      <vt:lpstr>Lucida Sans Unicode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Новая  тема:  1.Объяснение темы: </vt:lpstr>
      <vt:lpstr>Род, число, падеж прилагательных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Физкультминутка!</vt:lpstr>
      <vt:lpstr>Работа по учебнику: </vt:lpstr>
      <vt:lpstr>Тест « Имя прилагательное»</vt:lpstr>
      <vt:lpstr>Презентация PowerPoint</vt:lpstr>
      <vt:lpstr>Презентация PowerPoint</vt:lpstr>
      <vt:lpstr>Домашнее задание :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Лариса</cp:lastModifiedBy>
  <cp:revision>29</cp:revision>
  <dcterms:created xsi:type="dcterms:W3CDTF">2013-01-18T18:17:53Z</dcterms:created>
  <dcterms:modified xsi:type="dcterms:W3CDTF">2014-01-28T18:31:36Z</dcterms:modified>
</cp:coreProperties>
</file>