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7" r:id="rId6"/>
    <p:sldId id="261" r:id="rId7"/>
    <p:sldId id="262" r:id="rId8"/>
    <p:sldId id="264" r:id="rId9"/>
    <p:sldId id="265" r:id="rId10"/>
    <p:sldId id="270" r:id="rId11"/>
    <p:sldId id="271" r:id="rId12"/>
    <p:sldId id="273" r:id="rId13"/>
    <p:sldId id="274" r:id="rId14"/>
    <p:sldId id="275" r:id="rId15"/>
    <p:sldId id="276" r:id="rId16"/>
    <p:sldId id="272" r:id="rId17"/>
    <p:sldId id="277" r:id="rId18"/>
    <p:sldId id="281" r:id="rId19"/>
    <p:sldId id="278" r:id="rId20"/>
    <p:sldId id="280" r:id="rId21"/>
    <p:sldId id="282" r:id="rId22"/>
    <p:sldId id="279" r:id="rId23"/>
    <p:sldId id="284" r:id="rId24"/>
    <p:sldId id="283" r:id="rId25"/>
    <p:sldId id="285" r:id="rId26"/>
  </p:sldIdLst>
  <p:sldSz cx="10402888" cy="7315200"/>
  <p:notesSz cx="9144000" cy="6858000"/>
  <p:defaultTextStyle>
    <a:defPPr>
      <a:defRPr lang="ru-RU"/>
    </a:defPPr>
    <a:lvl1pPr marL="0" algn="l" defTabSz="10124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6212" algn="l" defTabSz="10124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2424" algn="l" defTabSz="10124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8636" algn="l" defTabSz="10124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4847" algn="l" defTabSz="10124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31059" algn="l" defTabSz="10124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7271" algn="l" defTabSz="10124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43483" algn="l" defTabSz="10124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9695" algn="l" defTabSz="10124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04">
          <p15:clr>
            <a:srgbClr val="A4A3A4"/>
          </p15:clr>
        </p15:guide>
        <p15:guide id="2" pos="32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FF9900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660"/>
  </p:normalViewPr>
  <p:slideViewPr>
    <p:cSldViewPr>
      <p:cViewPr varScale="1">
        <p:scale>
          <a:sx n="69" d="100"/>
          <a:sy n="69" d="100"/>
        </p:scale>
        <p:origin x="-996" y="-102"/>
      </p:cViewPr>
      <p:guideLst>
        <p:guide orient="horz" pos="2304"/>
        <p:guide pos="32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0217" y="2272454"/>
            <a:ext cx="8842455" cy="15680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0433" y="4145280"/>
            <a:ext cx="7282022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6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2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4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1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43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9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42094" y="292948"/>
            <a:ext cx="2340650" cy="624162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0144" y="292948"/>
            <a:ext cx="6848568" cy="62416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756" y="4700694"/>
            <a:ext cx="8842455" cy="145288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1756" y="3100495"/>
            <a:ext cx="8842455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6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2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86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248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1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37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434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49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0144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8135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0145" y="1637454"/>
            <a:ext cx="4596415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0145" y="2319867"/>
            <a:ext cx="4596415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4523" y="1637454"/>
            <a:ext cx="4598221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84523" y="2319867"/>
            <a:ext cx="4598221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145" y="291253"/>
            <a:ext cx="3422478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240" y="291254"/>
            <a:ext cx="5815503" cy="624332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0145" y="1530774"/>
            <a:ext cx="3422478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9039" y="5120640"/>
            <a:ext cx="6241733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9039" y="653627"/>
            <a:ext cx="6241733" cy="4389120"/>
          </a:xfrm>
        </p:spPr>
        <p:txBody>
          <a:bodyPr/>
          <a:lstStyle>
            <a:lvl1pPr marL="0" indent="0">
              <a:buNone/>
              <a:defRPr sz="3500"/>
            </a:lvl1pPr>
            <a:lvl2pPr marL="506212" indent="0">
              <a:buNone/>
              <a:defRPr sz="3100"/>
            </a:lvl2pPr>
            <a:lvl3pPr marL="1012424" indent="0">
              <a:buNone/>
              <a:defRPr sz="2700"/>
            </a:lvl3pPr>
            <a:lvl4pPr marL="1518636" indent="0">
              <a:buNone/>
              <a:defRPr sz="2200"/>
            </a:lvl4pPr>
            <a:lvl5pPr marL="2024847" indent="0">
              <a:buNone/>
              <a:defRPr sz="2200"/>
            </a:lvl5pPr>
            <a:lvl6pPr marL="2531059" indent="0">
              <a:buNone/>
              <a:defRPr sz="2200"/>
            </a:lvl6pPr>
            <a:lvl7pPr marL="3037271" indent="0">
              <a:buNone/>
              <a:defRPr sz="2200"/>
            </a:lvl7pPr>
            <a:lvl8pPr marL="3543483" indent="0">
              <a:buNone/>
              <a:defRPr sz="2200"/>
            </a:lvl8pPr>
            <a:lvl9pPr marL="4049695" indent="0">
              <a:buNone/>
              <a:defRPr sz="22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9039" y="5725161"/>
            <a:ext cx="6241733" cy="858519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7999">
              <a:srgbClr val="FEE7F2"/>
            </a:gs>
            <a:gs pos="100000">
              <a:srgbClr val="FAC77D"/>
            </a:gs>
            <a:gs pos="78000">
              <a:srgbClr val="FBA97D"/>
            </a:gs>
            <a:gs pos="82001">
              <a:schemeClr val="tx2">
                <a:lumMod val="60000"/>
                <a:lumOff val="40000"/>
              </a:schemeClr>
            </a:gs>
            <a:gs pos="100000">
              <a:srgbClr val="FEE7F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145" y="292947"/>
            <a:ext cx="9362599" cy="1219200"/>
          </a:xfrm>
          <a:prstGeom prst="rect">
            <a:avLst/>
          </a:prstGeom>
        </p:spPr>
        <p:txBody>
          <a:bodyPr vert="horz" lIns="101242" tIns="50621" rIns="101242" bIns="5062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0145" y="1706880"/>
            <a:ext cx="9362599" cy="4827694"/>
          </a:xfrm>
          <a:prstGeom prst="rect">
            <a:avLst/>
          </a:prstGeom>
        </p:spPr>
        <p:txBody>
          <a:bodyPr vert="horz" lIns="101242" tIns="50621" rIns="101242" bIns="5062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0144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54320" y="6780107"/>
            <a:ext cx="3294248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55403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24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9659" indent="-379659" algn="l" defTabSz="1012424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2594" indent="-316382" algn="l" defTabSz="10124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5530" indent="-253106" algn="l" defTabSz="10124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1741" indent="-253106" algn="l" defTabSz="10124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7953" indent="-253106" algn="l" defTabSz="10124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84165" indent="-253106" algn="l" defTabSz="10124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0377" indent="-253106" algn="l" defTabSz="10124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589" indent="-253106" algn="l" defTabSz="10124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02801" indent="-253106" algn="l" defTabSz="10124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124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6212" algn="l" defTabSz="10124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2424" algn="l" defTabSz="10124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8636" algn="l" defTabSz="10124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4847" algn="l" defTabSz="10124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1059" algn="l" defTabSz="10124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7271" algn="l" defTabSz="10124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43483" algn="l" defTabSz="10124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9695" algn="l" defTabSz="10124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2" y="1"/>
            <a:ext cx="10387436" cy="7315199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08812" y="439294"/>
            <a:ext cx="7585264" cy="933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дошкольное образовательное учреждение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 37 комбинированного вида Красносельского района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Санкт-Петербурга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613276" y="1484378"/>
            <a:ext cx="5176335" cy="37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Творческий краткосрочный проект (фронтальный)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38836"/>
            <a:ext cx="204526" cy="41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7" name="Рисунок 0" descr="3b80df095b4f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17248" y="2735898"/>
            <a:ext cx="4106973" cy="3847253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873020" y="2031710"/>
            <a:ext cx="6656849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1242" tIns="50621" rIns="101242" bIns="50621" numCol="1" anchor="ctr" anchorCtr="0" compatLnSpc="1">
            <a:prstTxWarp prst="textPlain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900" b="1" dirty="0" smtClean="0"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Широкая масленица</a:t>
            </a:r>
            <a:endParaRPr lang="ru-RU" sz="4900" dirty="0" smtClean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359145" y="5954390"/>
            <a:ext cx="5684615" cy="65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высшей квалификационной категории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А.М. Урсу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3674473"/>
              </p:ext>
            </p:extLst>
          </p:nvPr>
        </p:nvGraphicFramePr>
        <p:xfrm>
          <a:off x="232892" y="201221"/>
          <a:ext cx="9937105" cy="6617087"/>
        </p:xfrm>
        <a:graphic>
          <a:graphicData uri="http://schemas.openxmlformats.org/drawingml/2006/table">
            <a:tbl>
              <a:tblPr/>
              <a:tblGrid>
                <a:gridCol w="1460911"/>
                <a:gridCol w="3865091"/>
                <a:gridCol w="2560400"/>
                <a:gridCol w="2050703"/>
              </a:tblGrid>
              <a:tr h="186696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Среда  «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Лакомка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Первая половина дня</a:t>
                      </a:r>
                      <a:endParaRPr lang="ru-RU" sz="12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6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85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Утро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—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Лакомка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Она открывала угощение во всех домах блинами и другими яствами. В каждой семье накрывали столы с вкусной едой, пекли блины, в деревнях вскладчину варили пиво. Повсюду появлялись театры, торговые палатки. </a:t>
                      </a:r>
                    </a:p>
                    <a:p>
                      <a:pPr marL="0" marR="0" indent="0" algn="just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Настольная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игра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«Игра в снежки».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Знакомство детей с народным праздником «Масленица».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Уточнить откуда произошел русский обычай –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гостеприимство.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внимание, мышление и счет.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Утренняя гимнастика.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Комплекс общеразвивающих упражнений под русскую народную музыку.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3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Экология  «Как услышать воздух?».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Формировать представление детей о явлениях зимней природы. Познакомить детей со свойствами воздуха.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56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Речевое развитие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Рассказывание по картине «Масленица в картинках».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Дать детям представление о том, что такое масленица. Формировать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умение детей рассматривать пейзажную картину.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Художественно – эстетическое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развитие.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плану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музыкального руководителя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D0D0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Развивать музыкальные способности детей, умение слушать музыку и слуховое внимание.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 – коммуникативное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Театрализованная игра «Гуси-лебеди».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умение согласовать свои действия с другими детьми. Развивать интерес к сценическому искусству.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2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Народные подвижные игры: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«Почта»,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«Заря».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вагоны».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активность; знакомство с играми народов мира.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обед и тихий час.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0884" y="201213"/>
          <a:ext cx="10081119" cy="5767611"/>
        </p:xfrm>
        <a:graphic>
          <a:graphicData uri="http://schemas.openxmlformats.org/drawingml/2006/table">
            <a:tbl>
              <a:tblPr/>
              <a:tblGrid>
                <a:gridCol w="1482082"/>
                <a:gridCol w="3921107"/>
                <a:gridCol w="2597507"/>
                <a:gridCol w="2080423"/>
              </a:tblGrid>
              <a:tr h="222992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Вторая половина дня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Вечер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Бодрящая гимнастика «Вежливые слова»,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Т.Е. Харченко, стр. 54.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992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 «Путаница».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Сохранение и укрепление здоровья дошкольников.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19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Социально-коммуникативное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Труд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беседа «Профессия пожарный».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Закрепить знания детей о профессии пожарного. Напомнить правила поведения со спичками и огнем.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4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 –эстетическое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развитие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Аппликация  «Масленица- солнышко».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Закрепить умение детей работать ножницами,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бумагой, нитками. Закрепить знания о народном празднике - масленица. 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9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20065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Досуг в музыкальном зале (по плану музыкального работника).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20065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музыкальные способности детей, развивать музыкальный слух.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82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992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Уход детей домой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40800137"/>
              </p:ext>
            </p:extLst>
          </p:nvPr>
        </p:nvGraphicFramePr>
        <p:xfrm>
          <a:off x="232892" y="201221"/>
          <a:ext cx="9937105" cy="6831474"/>
        </p:xfrm>
        <a:graphic>
          <a:graphicData uri="http://schemas.openxmlformats.org/drawingml/2006/table">
            <a:tbl>
              <a:tblPr/>
              <a:tblGrid>
                <a:gridCol w="1460911"/>
                <a:gridCol w="3865091"/>
                <a:gridCol w="2560400"/>
                <a:gridCol w="2050703"/>
              </a:tblGrid>
              <a:tr h="186696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Четверг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Разгуляй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Первая половина дня</a:t>
                      </a:r>
                      <a:endParaRPr lang="ru-RU" sz="12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6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85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Утро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Четверг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—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Разгуляй.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этот день приходилась середина игр и веселья. Возможно, именно тогда проходили и жаркие масленичные кулачные бои, кулачки, ведущие свое начало из Древней Руси.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Пальчиковая игра «Строим дом».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Знакомство детей с народным праздником «Масленица».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Уточнить откуда произошел русский обычай –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гостеприимство.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ловкость и подвижность пальчиков.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Утренняя гимнастика.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Комплекс общеразвивающих упражнений под русскую народную музыку.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3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ФЭМП 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графический диктант «Самовар».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мелкой моторике, умение ориентироваться на листе.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56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Речевое развитие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Приобщение к художественной литературе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былиной «Илья Муромец и Соловей-разбойник».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Познакомить детей с былиной, с ее необычном складом речи.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плану инструктора по физической культуре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D0D0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Способствование хорошему самочувствию и стабильной активности каждого ребенка, развитие его адаптационных возможностей.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 – коммуникативное развитие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Валеология. Дидактическая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игра: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«Если я сделаю так».</a:t>
                      </a:r>
                      <a:endParaRPr lang="ru-RU" sz="1200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Обратить внимание детей на то, что из каждой ситуации могут быть два выхода: один – грозящий здоровью, а другой – не угрожающий, умение выбирать.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2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Народные подвижные игры: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«Почта»,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«Заря».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Катание с горки на ледянке.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активность; знакомство с играми народов мира.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обед и тихий час.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0884" y="201213"/>
          <a:ext cx="10081119" cy="6053145"/>
        </p:xfrm>
        <a:graphic>
          <a:graphicData uri="http://schemas.openxmlformats.org/drawingml/2006/table">
            <a:tbl>
              <a:tblPr/>
              <a:tblGrid>
                <a:gridCol w="1482082"/>
                <a:gridCol w="3921107"/>
                <a:gridCol w="2597507"/>
                <a:gridCol w="2080423"/>
              </a:tblGrid>
              <a:tr h="222992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Вторая половина дня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Вечер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Бодрящая гимнастика «Вежливые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слова»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Т.Е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Харченко).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992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 «Путаница».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Упражнять детей в строительстве по образцу.</a:t>
                      </a:r>
                      <a:r>
                        <a:rPr lang="ru-RU" sz="12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Закрепить умение работать с чертежами.  Формировать интерес к конструктивной деятельности.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19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Социально-коммуникативное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Конструирование по образцу «Здание».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Закрепить знания детей о профессии пожарного. Напомнить правила поведения со спичками и огнем.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4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 –эстетическое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развитие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Рисование по желанию детей  «Масленица».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Инициировать самостоятельный поиск изобразительно - выразительных средств  для рисования.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9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20065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Малоподвижная игра «Путаница».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20065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азвивать двигательную активность детей и умение самостоятельно развить сюжет игры.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82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992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Уход детей домой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06208782"/>
              </p:ext>
            </p:extLst>
          </p:nvPr>
        </p:nvGraphicFramePr>
        <p:xfrm>
          <a:off x="232892" y="201221"/>
          <a:ext cx="9937105" cy="6952094"/>
        </p:xfrm>
        <a:graphic>
          <a:graphicData uri="http://schemas.openxmlformats.org/drawingml/2006/table">
            <a:tbl>
              <a:tblPr/>
              <a:tblGrid>
                <a:gridCol w="1460911"/>
                <a:gridCol w="3865091"/>
                <a:gridCol w="2560400"/>
                <a:gridCol w="2050703"/>
              </a:tblGrid>
              <a:tr h="186696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baseline="0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Пятница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Тещины вечера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Первая половина дня</a:t>
                      </a:r>
                      <a:endParaRPr lang="ru-RU" sz="12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6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85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Утро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Пятница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—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Тещины вечера.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этот день теща приходила в гости к зятю. Блины в этот день пекла дочь – жена зятя.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Суббота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Золовкины посидельки. Молодые невестки приглашают в гости родных мужа.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Воскресенье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Прощеное воскресенье. Все близкие люди просят прощения у друг друга за все обиды.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Знакомство детей с народным праздником «Масленица».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Уточнить откуда произошел русский обычай –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гостеприимство.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Расширять представления об искусстве, традициях и обычаях народов России.</a:t>
                      </a:r>
                      <a:endParaRPr lang="ru-RU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Утренняя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гимнастика.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Комплекс общеразвивающих упражнений под русскую народную музыку.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3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 – коммуникативное развитие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Просмотр электронной презентации «Широкая масленицы».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Обобщить и закрепить знания детей о празднике «Масленица». Возрождать интерес к обрядовым русским праздникам.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56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игр-эстафет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«Горячий уголек», «Ручеек», «Проведи мяч»,  «Золотое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яблочко».  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Познакомить детей с былиной, с ее необычном складом речи.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плану инструктора по физической культуре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D0D0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Способствование хорошему самочувствию и стабильной активности каждого ребенка, развитие его адаптационных возможностей.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 – коммуникативное развитие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Валеология. Дидактическая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игра: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«Если я сделаю так».</a:t>
                      </a:r>
                      <a:endParaRPr lang="ru-RU" sz="1200" kern="1200" dirty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Обратить внимание детей на то, что из каждой ситуации могут быть два выхода: один – грозящий здоровью, а другой – не угрожающий, умение выбирать.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2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Народные подвижные игры: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«Почта»,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«Заря».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Катание с горки на ледянке.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активность; знакомство с играми народов мира.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обед и тихий час.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0884" y="201213"/>
          <a:ext cx="10081119" cy="5870265"/>
        </p:xfrm>
        <a:graphic>
          <a:graphicData uri="http://schemas.openxmlformats.org/drawingml/2006/table">
            <a:tbl>
              <a:tblPr/>
              <a:tblGrid>
                <a:gridCol w="1482082"/>
                <a:gridCol w="3921107"/>
                <a:gridCol w="2597507"/>
                <a:gridCol w="2080423"/>
              </a:tblGrid>
              <a:tr h="222992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Вторая половина дня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Вечер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Бодрящая гимнастика «Вежливые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слова»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Т.Е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Харченко).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992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 «Путаница».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Упражнять детей в строительстве по образцу.</a:t>
                      </a:r>
                      <a:r>
                        <a:rPr lang="ru-RU" sz="12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Закрепить умение работать с чертежами.  Формировать интерес к конструктивной деятельности.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19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Социально-коммуникативное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Театрализованная игра «Гуси -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лебеди».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Продолжать развивать интерес к художественной литературе, замечать и понимать различные средства выразительности.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4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 –эстетическое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развитие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Лепка по желанию детей  «Масленица».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Инициировать самостоятельный поиск изобразительно - выразительных средств  для лепки.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9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20065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Малоподвижная игра «Путаница».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20065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азвивать двигательную активность детей и умение самостоятельно развить сюжет игры.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82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992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Уход детей домой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353344"/>
            <a:ext cx="10402888" cy="71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Фоторепортаж 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Рисунок 3" descr="fff735aa1269.jpg"/>
          <p:cNvPicPr/>
          <p:nvPr/>
        </p:nvPicPr>
        <p:blipFill>
          <a:blip r:embed="rId3" cstate="email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1164" y="2289448"/>
            <a:ext cx="5185082" cy="391120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17068" y="489248"/>
            <a:ext cx="6840760" cy="53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Лепка «Чудо хохлома»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Рисунок 5" descr="20150216_094757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5633492" y="1051810"/>
            <a:ext cx="3600400" cy="202522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50216_094833.jpg"/>
          <p:cNvPicPr>
            <a:picLocks noChangeAspect="1"/>
          </p:cNvPicPr>
          <p:nvPr/>
        </p:nvPicPr>
        <p:blipFill>
          <a:blip r:embed="rId4" cstate="email">
            <a:lum contrast="10000"/>
          </a:blip>
          <a:stretch>
            <a:fillRect/>
          </a:stretch>
        </p:blipFill>
        <p:spPr>
          <a:xfrm>
            <a:off x="736948" y="4305672"/>
            <a:ext cx="4025313" cy="226423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2015-02-17 15.45.42.jpg"/>
          <p:cNvPicPr>
            <a:picLocks noChangeAspect="1"/>
          </p:cNvPicPr>
          <p:nvPr/>
        </p:nvPicPr>
        <p:blipFill>
          <a:blip r:embed="rId5" cstate="email">
            <a:lum contrast="20000"/>
          </a:blip>
          <a:stretch>
            <a:fillRect/>
          </a:stretch>
        </p:blipFill>
        <p:spPr>
          <a:xfrm>
            <a:off x="4913412" y="3211807"/>
            <a:ext cx="4818392" cy="345532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20150216_092602.jpg"/>
          <p:cNvPicPr>
            <a:picLocks noChangeAspect="1"/>
          </p:cNvPicPr>
          <p:nvPr/>
        </p:nvPicPr>
        <p:blipFill>
          <a:blip r:embed="rId6" cstate="email">
            <a:lum contrast="20000"/>
          </a:blip>
          <a:stretch>
            <a:fillRect/>
          </a:stretch>
        </p:blipFill>
        <p:spPr>
          <a:xfrm>
            <a:off x="664940" y="1497360"/>
            <a:ext cx="4145326" cy="233174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20924" y="489248"/>
            <a:ext cx="9433048" cy="84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  <a:ea typeface="Calibri"/>
                <a:cs typeface="Times New Roman" pitchFamily="18" charset="0"/>
              </a:rPr>
              <a:t>Конструирование из природного материла - солома </a:t>
            </a:r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  <a:ea typeface="Calibri"/>
                <a:cs typeface="Times New Roman" pitchFamily="18" charset="0"/>
              </a:rPr>
              <a:t>«Чучело масленицы».</a:t>
            </a:r>
            <a:endParaRPr lang="ru-RU" sz="2400" dirty="0">
              <a:solidFill>
                <a:srgbClr val="C00000"/>
              </a:solidFill>
              <a:latin typeface="Comic Sans MS" pitchFamily="66" charset="0"/>
              <a:ea typeface="Calibri"/>
              <a:cs typeface="Times New Roman" pitchFamily="18" charset="0"/>
            </a:endParaRPr>
          </a:p>
        </p:txBody>
      </p:sp>
      <p:pic>
        <p:nvPicPr>
          <p:cNvPr id="4" name="Рисунок 3" descr="2015-02-16 16.03.07.jpg"/>
          <p:cNvPicPr>
            <a:picLocks noChangeAspect="1"/>
          </p:cNvPicPr>
          <p:nvPr/>
        </p:nvPicPr>
        <p:blipFill>
          <a:blip r:embed="rId3" cstate="email">
            <a:lum contrast="30000"/>
          </a:blip>
          <a:stretch>
            <a:fillRect/>
          </a:stretch>
        </p:blipFill>
        <p:spPr>
          <a:xfrm>
            <a:off x="2992798" y="1353344"/>
            <a:ext cx="3360373" cy="2520280"/>
          </a:xfrm>
          <a:prstGeom prst="rect">
            <a:avLst/>
          </a:prstGeom>
          <a:ln w="38100" cap="sq">
            <a:solidFill>
              <a:srgbClr val="FF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5-02-16 15.52.37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2969196" y="4017640"/>
            <a:ext cx="3456384" cy="2592288"/>
          </a:xfrm>
          <a:prstGeom prst="rect">
            <a:avLst/>
          </a:prstGeom>
          <a:ln w="38100" cap="sq">
            <a:solidFill>
              <a:srgbClr val="FF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5-02-16 16.08.24.jpg"/>
          <p:cNvPicPr>
            <a:picLocks noChangeAspect="1"/>
          </p:cNvPicPr>
          <p:nvPr/>
        </p:nvPicPr>
        <p:blipFill>
          <a:blip r:embed="rId5" cstate="email">
            <a:lum contrast="30000"/>
          </a:blip>
          <a:stretch>
            <a:fillRect/>
          </a:stretch>
        </p:blipFill>
        <p:spPr>
          <a:xfrm>
            <a:off x="6449182" y="1353344"/>
            <a:ext cx="3360373" cy="2520280"/>
          </a:xfrm>
          <a:prstGeom prst="rect">
            <a:avLst/>
          </a:prstGeom>
          <a:ln w="38100" cap="sq">
            <a:solidFill>
              <a:srgbClr val="FF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5-02-16 16.17.23.jpg"/>
          <p:cNvPicPr>
            <a:picLocks noChangeAspect="1"/>
          </p:cNvPicPr>
          <p:nvPr/>
        </p:nvPicPr>
        <p:blipFill>
          <a:blip r:embed="rId6" cstate="email">
            <a:lum contrast="20000"/>
          </a:blip>
          <a:stretch>
            <a:fillRect/>
          </a:stretch>
        </p:blipFill>
        <p:spPr>
          <a:xfrm>
            <a:off x="6497588" y="4017640"/>
            <a:ext cx="3383976" cy="2537982"/>
          </a:xfrm>
          <a:prstGeom prst="rect">
            <a:avLst/>
          </a:prstGeom>
          <a:ln w="38100" cap="sq">
            <a:solidFill>
              <a:srgbClr val="FF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asus1\Desktop\fit-500x800.jpg"/>
          <p:cNvPicPr>
            <a:picLocks noChangeAspect="1" noChangeArrowheads="1"/>
          </p:cNvPicPr>
          <p:nvPr/>
        </p:nvPicPr>
        <p:blipFill>
          <a:blip r:embed="rId7" cstate="email">
            <a:lum contrast="20000"/>
          </a:blip>
          <a:srcRect/>
          <a:stretch>
            <a:fillRect/>
          </a:stretch>
        </p:blipFill>
        <p:spPr bwMode="auto">
          <a:xfrm>
            <a:off x="592932" y="1929408"/>
            <a:ext cx="2353000" cy="3456384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20924" y="396915"/>
            <a:ext cx="9505056" cy="71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Физическое развитие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«Веселая Масленица» - эстафеты</a:t>
            </a:r>
            <a:endParaRPr lang="ru-RU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1" name="Рисунок 10" descr="20150210_103526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808956" y="1209328"/>
            <a:ext cx="4224470" cy="2376264"/>
          </a:xfrm>
          <a:prstGeom prst="rect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20150210_103830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808955" y="3873624"/>
            <a:ext cx="4224469" cy="2376264"/>
          </a:xfrm>
          <a:prstGeom prst="rect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0150210_104546.jpg"/>
          <p:cNvPicPr>
            <a:picLocks noChangeAspect="1"/>
          </p:cNvPicPr>
          <p:nvPr/>
        </p:nvPicPr>
        <p:blipFill>
          <a:blip r:embed="rId5" cstate="email">
            <a:lum contrast="20000"/>
          </a:blip>
          <a:stretch>
            <a:fillRect/>
          </a:stretch>
        </p:blipFill>
        <p:spPr>
          <a:xfrm>
            <a:off x="5489476" y="1209328"/>
            <a:ext cx="4201332" cy="2363249"/>
          </a:xfrm>
          <a:prstGeom prst="rect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20150210_105011.jpg"/>
          <p:cNvPicPr>
            <a:picLocks noChangeAspect="1"/>
          </p:cNvPicPr>
          <p:nvPr/>
        </p:nvPicPr>
        <p:blipFill>
          <a:blip r:embed="rId6" cstate="email">
            <a:lum contrast="20000"/>
          </a:blip>
          <a:stretch>
            <a:fillRect/>
          </a:stretch>
        </p:blipFill>
        <p:spPr>
          <a:xfrm>
            <a:off x="5489476" y="3945632"/>
            <a:ext cx="4224469" cy="2376264"/>
          </a:xfrm>
          <a:prstGeom prst="rect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13834" y="816514"/>
            <a:ext cx="9175220" cy="5442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indent="497424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7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Актуальность</a:t>
            </a:r>
          </a:p>
          <a:p>
            <a:pPr indent="497424" algn="just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indent="497424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Россия богата своими традициями, обычаями, народными праздниками. Одним из таких праздников является большое народное гулянье в конце зимы «Масленица». Здесь всегда находятся желающие силой потягаться, удаль свою показать, вкусными блинами угоститься да песни попеть. Глубокие нравственное начало содержит чин покаяния в день Прощеного воскресения. Масленица один из самых радостных и светлых праздников на Руси. Познакомить детей с традициями проведения этого праздника можно опираясь на программу «Приобщение детей дошкольного возраста к истокам русской культуры», но непосредственное участие в празднике оставляет более полное и глубокое представления о нем. Дает детям возможность понять всю глубину, широту и глубокий смысл этого веселого и немножко грустного праздника. Поэтому и возникла идея в проведении праздничного гулянья «Масленица» силами педагогов, родителей и ребят.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17068" y="520025"/>
            <a:ext cx="6840760" cy="4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ea typeface="Calibri"/>
                <a:cs typeface="Times New Roman" pitchFamily="18" charset="0"/>
              </a:rPr>
              <a:t>Малоподвижная игра «Путаница»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  <a:ea typeface="Calibri"/>
              <a:cs typeface="Times New Roman" pitchFamily="18" charset="0"/>
            </a:endParaRPr>
          </a:p>
        </p:txBody>
      </p:sp>
      <p:pic>
        <p:nvPicPr>
          <p:cNvPr id="5" name="Рисунок 4" descr="2015-02-17 17.14.30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808956" y="921296"/>
            <a:ext cx="2754306" cy="3672408"/>
          </a:xfrm>
          <a:prstGeom prst="rect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5-02-17 17.14.13.jpg"/>
          <p:cNvPicPr>
            <a:picLocks noChangeAspect="1"/>
          </p:cNvPicPr>
          <p:nvPr/>
        </p:nvPicPr>
        <p:blipFill>
          <a:blip r:embed="rId4" cstate="email">
            <a:lum contrast="10000"/>
          </a:blip>
          <a:stretch>
            <a:fillRect/>
          </a:stretch>
        </p:blipFill>
        <p:spPr>
          <a:xfrm>
            <a:off x="3473252" y="1497360"/>
            <a:ext cx="2952328" cy="3936437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2015-02-17 17.14.39.jpg"/>
          <p:cNvPicPr>
            <a:picLocks noChangeAspect="1"/>
          </p:cNvPicPr>
          <p:nvPr/>
        </p:nvPicPr>
        <p:blipFill>
          <a:blip r:embed="rId5" cstate="email">
            <a:lum contrast="20000"/>
          </a:blip>
          <a:stretch>
            <a:fillRect/>
          </a:stretch>
        </p:blipFill>
        <p:spPr>
          <a:xfrm>
            <a:off x="5993532" y="3729608"/>
            <a:ext cx="3744416" cy="280831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http://img0.liveinternet.ru/images/attach/c/5/88/577/88577246_1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69596" y="417240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0387437" cy="7315200"/>
          </a:xfrm>
          <a:prstGeom prst="rect">
            <a:avLst/>
          </a:prstGeom>
        </p:spPr>
      </p:pic>
      <p:pic>
        <p:nvPicPr>
          <p:cNvPr id="15" name="Рисунок 14" descr="2015-02-18 16.28.25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1214459" y="3509609"/>
            <a:ext cx="4032448" cy="3168352"/>
          </a:xfrm>
          <a:prstGeom prst="teardrop">
            <a:avLst>
              <a:gd name="adj" fmla="val 105694"/>
            </a:avLst>
          </a:prstGeom>
          <a:ln w="57150">
            <a:solidFill>
              <a:srgbClr val="FF0000"/>
            </a:solidFill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48916" y="912004"/>
            <a:ext cx="2592288" cy="194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Работа с природным материалом 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«Масленица-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солнышко»</a:t>
            </a:r>
          </a:p>
        </p:txBody>
      </p:sp>
      <p:pic>
        <p:nvPicPr>
          <p:cNvPr id="5" name="Рисунок 4" descr="2015-02-18 15.59.41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3113212" y="1425352"/>
            <a:ext cx="2640293" cy="2243081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2015-02-18 16.18.18.jpg"/>
          <p:cNvPicPr>
            <a:picLocks noChangeAspect="1"/>
          </p:cNvPicPr>
          <p:nvPr/>
        </p:nvPicPr>
        <p:blipFill>
          <a:blip r:embed="rId5" cstate="email">
            <a:lum contrast="20000"/>
          </a:blip>
          <a:stretch>
            <a:fillRect/>
          </a:stretch>
        </p:blipFill>
        <p:spPr>
          <a:xfrm>
            <a:off x="7217668" y="4089648"/>
            <a:ext cx="2549083" cy="2249191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2015-02-18 16.17.56.jpg"/>
          <p:cNvPicPr>
            <a:picLocks noChangeAspect="1"/>
          </p:cNvPicPr>
          <p:nvPr/>
        </p:nvPicPr>
        <p:blipFill>
          <a:blip r:embed="rId6" cstate="email">
            <a:lum contrast="20000"/>
          </a:blip>
          <a:stretch>
            <a:fillRect/>
          </a:stretch>
        </p:blipFill>
        <p:spPr>
          <a:xfrm>
            <a:off x="7505700" y="2001416"/>
            <a:ext cx="2520280" cy="2148558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2015-02-18 16.34.25.jpg"/>
          <p:cNvPicPr>
            <a:picLocks noChangeAspect="1"/>
          </p:cNvPicPr>
          <p:nvPr/>
        </p:nvPicPr>
        <p:blipFill>
          <a:blip r:embed="rId7" cstate="email">
            <a:lum contrast="20000"/>
          </a:blip>
          <a:stretch>
            <a:fillRect/>
          </a:stretch>
        </p:blipFill>
        <p:spPr>
          <a:xfrm>
            <a:off x="4841404" y="4665712"/>
            <a:ext cx="2520280" cy="2195271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2015-02-18 16.00.15.jpg"/>
          <p:cNvPicPr>
            <a:picLocks noChangeAspect="1"/>
          </p:cNvPicPr>
          <p:nvPr/>
        </p:nvPicPr>
        <p:blipFill>
          <a:blip r:embed="rId8" cstate="email">
            <a:lum contrast="20000"/>
          </a:blip>
          <a:stretch>
            <a:fillRect/>
          </a:stretch>
        </p:blipFill>
        <p:spPr>
          <a:xfrm>
            <a:off x="5561484" y="561256"/>
            <a:ext cx="2519639" cy="217658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2015-02-18 15.48.36.jpg"/>
          <p:cNvPicPr>
            <a:picLocks noChangeAspect="1"/>
          </p:cNvPicPr>
          <p:nvPr/>
        </p:nvPicPr>
        <p:blipFill>
          <a:blip r:embed="rId9" cstate="email">
            <a:lum contrast="20000"/>
          </a:blip>
          <a:stretch>
            <a:fillRect/>
          </a:stretch>
        </p:blipFill>
        <p:spPr>
          <a:xfrm>
            <a:off x="5282911" y="2602625"/>
            <a:ext cx="2376264" cy="216024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17068" y="489248"/>
            <a:ext cx="6840760" cy="53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Зимние забавы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Рисунок 3" descr="20150202_113603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592932" y="993304"/>
            <a:ext cx="4864539" cy="2736304"/>
          </a:xfrm>
          <a:prstGeom prst="rect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5-02-19 11.50.42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1024980" y="3801616"/>
            <a:ext cx="3744416" cy="2808312"/>
          </a:xfrm>
          <a:prstGeom prst="rect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5-02-19 11.51.36.jpg"/>
          <p:cNvPicPr>
            <a:picLocks noChangeAspect="1"/>
          </p:cNvPicPr>
          <p:nvPr/>
        </p:nvPicPr>
        <p:blipFill>
          <a:blip r:embed="rId5" cstate="email">
            <a:lum contrast="20000"/>
          </a:blip>
          <a:stretch>
            <a:fillRect/>
          </a:stretch>
        </p:blipFill>
        <p:spPr>
          <a:xfrm>
            <a:off x="5633492" y="993304"/>
            <a:ext cx="3648405" cy="2736304"/>
          </a:xfrm>
          <a:prstGeom prst="rect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20150202_113757.jpg"/>
          <p:cNvPicPr>
            <a:picLocks noChangeAspect="1"/>
          </p:cNvPicPr>
          <p:nvPr/>
        </p:nvPicPr>
        <p:blipFill>
          <a:blip r:embed="rId6" cstate="email">
            <a:lum contrast="20000"/>
          </a:blip>
          <a:stretch>
            <a:fillRect/>
          </a:stretch>
        </p:blipFill>
        <p:spPr>
          <a:xfrm>
            <a:off x="4913412" y="3873624"/>
            <a:ext cx="4873407" cy="2741292"/>
          </a:xfrm>
          <a:prstGeom prst="rect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17068" y="489248"/>
            <a:ext cx="6840760" cy="53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Широкая Масленица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Рисунок 4" descr="20150220_095712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5201444" y="1209328"/>
            <a:ext cx="4348186" cy="273915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50220_095635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736948" y="3801616"/>
            <a:ext cx="4608511" cy="259228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5-02-20 10.04.25.jpg"/>
          <p:cNvPicPr>
            <a:picLocks noChangeAspect="1"/>
          </p:cNvPicPr>
          <p:nvPr/>
        </p:nvPicPr>
        <p:blipFill>
          <a:blip r:embed="rId5" cstate="email">
            <a:lum contrast="10000"/>
          </a:blip>
          <a:stretch>
            <a:fillRect/>
          </a:stretch>
        </p:blipFill>
        <p:spPr>
          <a:xfrm>
            <a:off x="1024980" y="1065312"/>
            <a:ext cx="4032448" cy="2901516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50220_100035.jpg"/>
          <p:cNvPicPr>
            <a:picLocks noChangeAspect="1"/>
          </p:cNvPicPr>
          <p:nvPr/>
        </p:nvPicPr>
        <p:blipFill>
          <a:blip r:embed="rId6" cstate="email">
            <a:lum contrast="20000"/>
          </a:blip>
          <a:stretch>
            <a:fillRect/>
          </a:stretch>
        </p:blipFill>
        <p:spPr>
          <a:xfrm>
            <a:off x="5129436" y="3945632"/>
            <a:ext cx="4608512" cy="259228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17068" y="345232"/>
            <a:ext cx="6840760" cy="84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Прощение</a:t>
            </a:r>
            <a:endParaRPr lang="ru-RU" sz="24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99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Рисунок 4" descr="2015-02-20 10.22.00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1241004" y="849288"/>
            <a:ext cx="7772605" cy="5829454"/>
          </a:xfrm>
          <a:prstGeom prst="roundRect">
            <a:avLst/>
          </a:prstGeom>
          <a:ln w="5715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92932" y="561256"/>
            <a:ext cx="9175220" cy="430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indent="497424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7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Вывод</a:t>
            </a:r>
          </a:p>
          <a:p>
            <a:pPr indent="497424" algn="just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indent="497424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Масленичных обрядов на Руси существовало немало, но многие из них не прижились в наши дни. Тем не менее, современная Масленица остается одним из самых любимых в России праздников и «обрастает» новыми традициями, сохраняя свою сущность. </a:t>
            </a:r>
          </a:p>
          <a:p>
            <a:pPr indent="497424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Благодаря внедрению проекта в воспитательно-образовательный процесс дети ближе познакомились с традициями родной страны. Работа по проекту помогла развить у них кругозор, эстетическую восприимчивость. Сделанная нами подборка различных игр на развитие двигательных и музыкальных способностей, дали возможность развивать речь, мимику, движения. Ребята узнали о традициях, методах проведения праздника через непосредственное их участие в нём, получили возможность почувствовать себя свободными, раскрепощенными, обрели уверенность в себе, в своих силах, в умении мыслить, фантазировать.</a:t>
            </a:r>
            <a:endParaRPr lang="ru-RU" sz="1800" b="1" dirty="0" smtClean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4" name="Рисунок 3" descr="Maslen_45_s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2537148" y="4881736"/>
            <a:ext cx="1836316" cy="1836316"/>
          </a:xfrm>
          <a:prstGeom prst="ellipse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medium_7f0Keq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5777508" y="4449688"/>
            <a:ext cx="2289448" cy="2289448"/>
          </a:xfrm>
          <a:prstGeom prst="ellipse">
            <a:avLst/>
          </a:prstGeom>
          <a:ln w="38100" cap="sq">
            <a:solidFill>
              <a:srgbClr val="00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13834" y="522588"/>
            <a:ext cx="9257141" cy="105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Цель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Повышение интереса к традициям русского народа, к празднику Масленица.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13834" y="1385949"/>
            <a:ext cx="9175220" cy="2102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Задачи</a:t>
            </a:r>
            <a:endParaRPr lang="ru-RU" sz="2200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Возрождать интерес к обрядовым русским праздникам.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Обогащать духовный мир детей.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Обобщить и закрепить знания детей о празднике «Масленица».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Вызвать эмоциональное сопереживание и участие в игре-действии, приобщить всех участников к традиции проведения народного праздника Масленицы.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чувство патриотизма, основанного на русских традициях.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13834" y="3500816"/>
            <a:ext cx="9093298" cy="1856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indent="497424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Участники проекта</a:t>
            </a:r>
            <a:endParaRPr lang="ru-RU" sz="2200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ru-RU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Дети подготовительной группы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ru-RU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Воспитатели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ru-RU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Музыкальный руководитель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ru-RU" sz="1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Инструктор физического воспитания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13834" y="5133113"/>
            <a:ext cx="9257141" cy="154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Проблема проекта</a:t>
            </a:r>
            <a:endParaRPr lang="ru-RU" sz="2200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Имея богатейшие народные традиции в проведении календарных праздников, в том числе праздника Масленицы, в котором переплелись народные и православные корни, мы отходим от этих традиций, тем самым лишаем возможности детей прикоснуться к духовно-нравственным основам, к лучшим образцам устного и музыкального народного творчества.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1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715144"/>
            <a:ext cx="10402888" cy="41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Пространственно-развивающая среда</a:t>
            </a:r>
            <a:endParaRPr lang="ru-RU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Рисунок 3" descr="2015-02-20 10.49.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" y="1785392"/>
            <a:ext cx="3276364" cy="436848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2015-02-20 10.50.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77308" y="3153544"/>
            <a:ext cx="2232248" cy="1674186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5-02-20 10.50.3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49316" y="4953744"/>
            <a:ext cx="2232248" cy="165251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5-02-20 10.50.4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977308" y="1353344"/>
            <a:ext cx="2232248" cy="1733785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5-02-20 10.50.1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281564" y="1713384"/>
            <a:ext cx="3346752" cy="4508657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0387437" cy="73152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353344"/>
            <a:ext cx="10402888" cy="71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242" tIns="50621" rIns="101242" bIns="50621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План проведения проекта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Рисунок 5" descr="19yBhsKQs.jpg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537148" y="2721496"/>
            <a:ext cx="5176000" cy="290635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9703067"/>
              </p:ext>
            </p:extLst>
          </p:nvPr>
        </p:nvGraphicFramePr>
        <p:xfrm>
          <a:off x="160883" y="201215"/>
          <a:ext cx="10081122" cy="6654011"/>
        </p:xfrm>
        <a:graphic>
          <a:graphicData uri="http://schemas.openxmlformats.org/drawingml/2006/table">
            <a:tbl>
              <a:tblPr/>
              <a:tblGrid>
                <a:gridCol w="1482085"/>
                <a:gridCol w="3921107"/>
                <a:gridCol w="2597505"/>
                <a:gridCol w="2080425"/>
              </a:tblGrid>
              <a:tr h="203797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Понедельник  «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Встреча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14" marR="47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797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Первая половина дня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14" marR="47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75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Режимные моменты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14" marR="47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114" marR="47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114" marR="47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8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Утро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Понедельник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— встреча. Делали куклу — Масленицу, наряжали ее, усаживали в сани и везли на горку. Встречали ее песнями. Первыми были дети. Начиная с этого дня, дети каждый день катались с гор.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Знакомство детей с народным праздником «Масленица».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Уточнить откуда произошел русский обычай – гостеприимство.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5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Физическое развитие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Утренняя гимнастика.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Комплекс общеразвивающих упражнений под русскую народную музыку.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482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114" marR="47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51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Познавательное развитие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народный праздник «Масленица». Просмотр электронной презентации «Широкая масленица» с помощью ЭОР (интернет ресурс).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Дать представление о вариативности национальных традициях празднования масленицы.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89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Лепка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«Чудо хохлома», Г. Н. Давыдова, стр. 82.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Формировать умение оформлять объемную плоскость элементами хохломской росписи, выполняя работу в технике «пластилинография».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38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Музыка.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Хоровод «Едет Масленица»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Знакомить с народным искусством, развивать музыкальные навыки.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77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Социально- коммуникативное развитие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Азбука общения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«Давай никогда не ссориться», Т.А. Нилова, стр. 295. 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Формировать у детей способность находить положительные решения в конфликтных ситуациях.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86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Прогулка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Народные подвижные игры: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«Малечина–калечина», «Карусель», «Заря».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Конкурс на лучшую снежную фигуру снеговика.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вагоны».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активность; знакомство с играми народов мира.</a:t>
                      </a:r>
                    </a:p>
                  </a:txBody>
                  <a:tcPr marL="47114" marR="47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797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обед и тихий час.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114" marR="47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0884" y="201214"/>
          <a:ext cx="10009112" cy="6840761"/>
        </p:xfrm>
        <a:graphic>
          <a:graphicData uri="http://schemas.openxmlformats.org/drawingml/2006/table">
            <a:tbl>
              <a:tblPr/>
              <a:tblGrid>
                <a:gridCol w="1471496"/>
                <a:gridCol w="3893099"/>
                <a:gridCol w="2578954"/>
                <a:gridCol w="2065563"/>
              </a:tblGrid>
              <a:tr h="241175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Вторая половина дня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86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Вечер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Бодрящая гимнастика «Вежливые слова»,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Т.Е. Харченко, стр. 54.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175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5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Традиционные масленичные забавы в России. Для того чтобы лучше представить как праздновалась Масленица,  предлагаю посмотреть подборку картин известных художников на тему Масленичных гуляний.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Расширить знания и представления детей о русских народных праздниках.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3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Конструирование из соломы «Чучело масленицы».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работать с соломой, закрепить знания о традициях русского народа.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2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 «Все наоборот».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и внимание.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254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117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Уход детей домой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7062739"/>
              </p:ext>
            </p:extLst>
          </p:nvPr>
        </p:nvGraphicFramePr>
        <p:xfrm>
          <a:off x="232892" y="201221"/>
          <a:ext cx="9937105" cy="6774606"/>
        </p:xfrm>
        <a:graphic>
          <a:graphicData uri="http://schemas.openxmlformats.org/drawingml/2006/table">
            <a:tbl>
              <a:tblPr/>
              <a:tblGrid>
                <a:gridCol w="1460911"/>
                <a:gridCol w="3865091"/>
                <a:gridCol w="2560400"/>
                <a:gridCol w="2050703"/>
              </a:tblGrid>
              <a:tr h="186696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Вторник  «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Заигрыш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4">
                  <a:txBody>
                    <a:bodyPr/>
                    <a:lstStyle/>
                    <a:p>
                      <a:pPr marL="0" marR="0" indent="0" algn="ctr" defTabSz="10124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Первая половина дня</a:t>
                      </a:r>
                      <a:endParaRPr lang="ru-RU" sz="12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6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85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74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Утро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Вторник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—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Заигрыш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Дети и взрослые ходили от дома к дому, поздравляли с Масленицей и выпрашивали блины. Все ходили к друг  другу в гости, пели песни, шутили. В этот день начинались игрища и потехи, устраивались девичьи качели, поездки на лошадях, строили снежные и ледяные крепости, скоморохи пели свои частушки.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Знакомство детей с народным праздником «Масленица».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Уточнить откуда произошел русский обычай – гостеприимство.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Утренняя гимнастика.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Комплекс общеразвивающих упражнений под русскую народную музыку.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3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200650" algn="l"/>
                        </a:tabLs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ФЭМП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«Дни недели. Ориентация в пространстве».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последовательно называть дни недели, развивать представление о величине предметов.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56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Раскраска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«Чудо-Масленица» (интернет ресурс).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Развивает мелкую моторику пальцев рук. Приучает детей к аккуратной и внимательной работе, развивает  навык письма.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86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плану инструктора по физической культуре.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D0D0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Способствование хорошему самочувствию и стабильной активности каждого ребенка, развитие его адаптационных возможностей.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3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 – коммуникативное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Дидактическая игра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«Поступи правильно».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формировать у ребенка представления о положительных и отрицательных поступках человека.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2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Народные подвижные игры: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Карусель», «Заря».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вагоны».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активность; знакомство с играми народов мира.</a:t>
                      </a:r>
                    </a:p>
                  </a:txBody>
                  <a:tcPr marL="41880" marR="41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696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обед и тихий час.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880" marR="418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0884" y="201213"/>
          <a:ext cx="10081119" cy="6912770"/>
        </p:xfrm>
        <a:graphic>
          <a:graphicData uri="http://schemas.openxmlformats.org/drawingml/2006/table">
            <a:tbl>
              <a:tblPr/>
              <a:tblGrid>
                <a:gridCol w="1482082"/>
                <a:gridCol w="3921107"/>
                <a:gridCol w="2597507"/>
                <a:gridCol w="2080423"/>
              </a:tblGrid>
              <a:tr h="222992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Вторая половина дня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моменты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и взрослых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Взаимодействие детей с другими детьми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Вечер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Бодрящая гимнастика «Вежливые слова»,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Т.Е. Харченко, стр. 54.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«Сервировка стола».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сервировать стол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«Супермаркет».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делать покупки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«Планшет».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умение детей создавать интересные узоры для украшения дома к празднику.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«Широкая масленица.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творческую активность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«Путаница».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двигательную активность детей.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992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Гигиенические процедуры, дежурство, завтрак.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Малоподвижная игра «Путаница».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Сохранение и укрепление здоровья дошкольников.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1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 речи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Восприятие художественной литературы  «Сказки про масленицу»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Познакомить детей со  сказками про масленицу. Развивать интонационную выразительность речи.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20065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Досуг в музыкальном зале (по плану музыкального работника).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20065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музыкальные способности детей, развивать музыкальный слух.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4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с бегом: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«Два Мороза», «Снежная баба», «Пирог».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Эстафета: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«Паровоз и вагоны».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Развивать внимание и двигательную активность.</a:t>
                      </a:r>
                    </a:p>
                  </a:txBody>
                  <a:tcPr marL="49894" marR="49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992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Уход детей домой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9894" marR="498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3051</Words>
  <Application>Microsoft Office PowerPoint</Application>
  <PresentationFormat>Произвольный</PresentationFormat>
  <Paragraphs>433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Alena</dc:creator>
  <cp:lastModifiedBy>User</cp:lastModifiedBy>
  <cp:revision>58</cp:revision>
  <dcterms:created xsi:type="dcterms:W3CDTF">2015-02-17T11:23:01Z</dcterms:created>
  <dcterms:modified xsi:type="dcterms:W3CDTF">2017-01-09T19:10:33Z</dcterms:modified>
</cp:coreProperties>
</file>