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66" r:id="rId1"/>
  </p:sldMasterIdLst>
  <p:sldIdLst>
    <p:sldId id="267" r:id="rId2"/>
    <p:sldId id="256" r:id="rId3"/>
    <p:sldId id="261" r:id="rId4"/>
    <p:sldId id="257" r:id="rId5"/>
    <p:sldId id="288" r:id="rId6"/>
    <p:sldId id="262" r:id="rId7"/>
    <p:sldId id="272" r:id="rId8"/>
    <p:sldId id="275" r:id="rId9"/>
    <p:sldId id="270" r:id="rId10"/>
    <p:sldId id="263" r:id="rId11"/>
    <p:sldId id="296" r:id="rId12"/>
    <p:sldId id="298" r:id="rId13"/>
    <p:sldId id="295" r:id="rId14"/>
    <p:sldId id="304" r:id="rId15"/>
    <p:sldId id="306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3517F52C-F429-4B94-865E-3D30B10C95F2}">
          <p14:sldIdLst>
            <p14:sldId id="267"/>
            <p14:sldId id="256"/>
            <p14:sldId id="261"/>
            <p14:sldId id="257"/>
            <p14:sldId id="288"/>
            <p14:sldId id="262"/>
            <p14:sldId id="272"/>
            <p14:sldId id="275"/>
            <p14:sldId id="270"/>
            <p14:sldId id="263"/>
            <p14:sldId id="296"/>
            <p14:sldId id="298"/>
            <p14:sldId id="295"/>
            <p14:sldId id="304"/>
            <p14:sldId id="30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00"/>
    <a:srgbClr val="B79C75"/>
    <a:srgbClr val="665742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179" autoAdjust="0"/>
  </p:normalViewPr>
  <p:slideViewPr>
    <p:cSldViewPr>
      <p:cViewPr varScale="1">
        <p:scale>
          <a:sx n="42" d="100"/>
          <a:sy n="42" d="100"/>
        </p:scale>
        <p:origin x="16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D9C2EA-5FC8-40AD-86B9-B316C5BA679C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03D54E0-901B-4A4A-B206-FA1C8FBCB976}">
      <dgm:prSet phldrT="[Текст]" custT="1"/>
      <dgm:spPr>
        <a:noFill/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Constantia" pitchFamily="18" charset="0"/>
            </a:rPr>
            <a:t>уроки с измененными способами </a:t>
          </a:r>
          <a:r>
            <a:rPr lang="ru-RU" sz="2400" dirty="0" smtClean="0">
              <a:solidFill>
                <a:schemeClr val="tx1"/>
              </a:solidFill>
              <a:latin typeface="Constantia" pitchFamily="18" charset="0"/>
            </a:rPr>
            <a:t>организации</a:t>
          </a:r>
          <a:endParaRPr lang="ru-RU" sz="2400" dirty="0">
            <a:solidFill>
              <a:schemeClr val="tx1"/>
            </a:solidFill>
            <a:latin typeface="Constantia" pitchFamily="18" charset="0"/>
          </a:endParaRPr>
        </a:p>
      </dgm:t>
    </dgm:pt>
    <dgm:pt modelId="{536F2612-37BD-4E60-B24C-63432E4B2DEF}" type="parTrans" cxnId="{B8D35F56-F5A9-4E6B-8BFC-CFC82C493225}">
      <dgm:prSet/>
      <dgm:spPr/>
      <dgm:t>
        <a:bodyPr/>
        <a:lstStyle/>
        <a:p>
          <a:endParaRPr lang="ru-RU"/>
        </a:p>
      </dgm:t>
    </dgm:pt>
    <dgm:pt modelId="{76AA3B73-6BD8-41C9-AB95-575EA7657356}" type="sibTrans" cxnId="{B8D35F56-F5A9-4E6B-8BFC-CFC82C493225}">
      <dgm:prSet/>
      <dgm:spPr/>
      <dgm:t>
        <a:bodyPr/>
        <a:lstStyle/>
        <a:p>
          <a:endParaRPr lang="ru-RU"/>
        </a:p>
      </dgm:t>
    </dgm:pt>
    <dgm:pt modelId="{13498BE0-E6EC-4B35-B15A-92547BC14159}">
      <dgm:prSet phldrT="[Текст]" custT="1"/>
      <dgm:spPr>
        <a:noFill/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Constantia" pitchFamily="18" charset="0"/>
            </a:rPr>
            <a:t>уроки, опирающиеся на фантазию и </a:t>
          </a:r>
          <a:r>
            <a:rPr lang="ru-RU" sz="2400" dirty="0" smtClean="0">
              <a:solidFill>
                <a:schemeClr val="tx1"/>
              </a:solidFill>
              <a:latin typeface="Constantia" pitchFamily="18" charset="0"/>
            </a:rPr>
            <a:t>творчество</a:t>
          </a:r>
          <a:endParaRPr lang="ru-RU" sz="2400" dirty="0">
            <a:solidFill>
              <a:schemeClr val="tx1"/>
            </a:solidFill>
            <a:latin typeface="Constantia" pitchFamily="18" charset="0"/>
          </a:endParaRPr>
        </a:p>
      </dgm:t>
    </dgm:pt>
    <dgm:pt modelId="{9C50DFD4-54DA-410E-BA65-46491F17FCEE}" type="parTrans" cxnId="{3F1C371E-534F-418E-8532-98A2C83E0208}">
      <dgm:prSet/>
      <dgm:spPr/>
      <dgm:t>
        <a:bodyPr/>
        <a:lstStyle/>
        <a:p>
          <a:endParaRPr lang="ru-RU"/>
        </a:p>
      </dgm:t>
    </dgm:pt>
    <dgm:pt modelId="{1035CE15-899D-480B-A5B0-36F84E20BBCB}" type="sibTrans" cxnId="{3F1C371E-534F-418E-8532-98A2C83E0208}">
      <dgm:prSet/>
      <dgm:spPr/>
      <dgm:t>
        <a:bodyPr/>
        <a:lstStyle/>
        <a:p>
          <a:endParaRPr lang="ru-RU"/>
        </a:p>
      </dgm:t>
    </dgm:pt>
    <dgm:pt modelId="{21360A00-EA8D-4EC3-BBEB-9FCF6F6B153A}">
      <dgm:prSet phldrT="[Текст]" custT="1"/>
      <dgm:spPr>
        <a:noFill/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Constantia" pitchFamily="18" charset="0"/>
            </a:rPr>
            <a:t>уроки, имитирующие какие-либо занятия или виды работ</a:t>
          </a:r>
          <a:r>
            <a:rPr lang="ru-RU" sz="2400" dirty="0" smtClean="0">
              <a:latin typeface="Constantia" pitchFamily="18" charset="0"/>
            </a:rPr>
            <a:t>: </a:t>
          </a:r>
          <a:endParaRPr lang="ru-RU" sz="2400" dirty="0">
            <a:latin typeface="Constantia" pitchFamily="18" charset="0"/>
          </a:endParaRPr>
        </a:p>
      </dgm:t>
    </dgm:pt>
    <dgm:pt modelId="{A536CF7F-1540-4562-A2E2-4BB3D352E646}" type="parTrans" cxnId="{048B8B08-7B58-4F6F-BF98-C35FE722AC47}">
      <dgm:prSet/>
      <dgm:spPr/>
      <dgm:t>
        <a:bodyPr/>
        <a:lstStyle/>
        <a:p>
          <a:endParaRPr lang="ru-RU"/>
        </a:p>
      </dgm:t>
    </dgm:pt>
    <dgm:pt modelId="{C46E4D48-5CEB-4156-A578-F2F83592C6A7}" type="sibTrans" cxnId="{048B8B08-7B58-4F6F-BF98-C35FE722AC47}">
      <dgm:prSet/>
      <dgm:spPr/>
      <dgm:t>
        <a:bodyPr/>
        <a:lstStyle/>
        <a:p>
          <a:endParaRPr lang="ru-RU"/>
        </a:p>
      </dgm:t>
    </dgm:pt>
    <dgm:pt modelId="{80B57E96-0BF3-42A6-97D3-180D49876B2D}">
      <dgm:prSet custT="1"/>
      <dgm:spPr>
        <a:noFill/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Constantia" pitchFamily="18" charset="0"/>
            </a:rPr>
            <a:t>уроки – игры</a:t>
          </a:r>
          <a:endParaRPr lang="ru-RU" sz="2400" dirty="0">
            <a:solidFill>
              <a:schemeClr val="tx1"/>
            </a:solidFill>
            <a:latin typeface="Constantia" pitchFamily="18" charset="0"/>
          </a:endParaRPr>
        </a:p>
      </dgm:t>
    </dgm:pt>
    <dgm:pt modelId="{3BE47829-323B-4A9A-A806-7212ABADF310}" type="parTrans" cxnId="{E16A29B3-5ECC-421C-B172-130C12DCB3B7}">
      <dgm:prSet/>
      <dgm:spPr/>
      <dgm:t>
        <a:bodyPr/>
        <a:lstStyle/>
        <a:p>
          <a:endParaRPr lang="ru-RU"/>
        </a:p>
      </dgm:t>
    </dgm:pt>
    <dgm:pt modelId="{193AA71E-DB38-410A-B2DE-DF93D905ECAD}" type="sibTrans" cxnId="{E16A29B3-5ECC-421C-B172-130C12DCB3B7}">
      <dgm:prSet/>
      <dgm:spPr/>
      <dgm:t>
        <a:bodyPr/>
        <a:lstStyle/>
        <a:p>
          <a:endParaRPr lang="ru-RU"/>
        </a:p>
      </dgm:t>
    </dgm:pt>
    <dgm:pt modelId="{72E9FB97-075C-4DBA-B7C6-31E4EB61B534}" type="pres">
      <dgm:prSet presAssocID="{42D9C2EA-5FC8-40AD-86B9-B316C5BA679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3FB3B9B-40FF-4229-960A-D8CA29E2BFAD}" type="pres">
      <dgm:prSet presAssocID="{D03D54E0-901B-4A4A-B206-FA1C8FBCB976}" presName="linNode" presStyleCnt="0"/>
      <dgm:spPr/>
    </dgm:pt>
    <dgm:pt modelId="{9522E707-E009-454A-BC63-3B958AB31E0B}" type="pres">
      <dgm:prSet presAssocID="{D03D54E0-901B-4A4A-B206-FA1C8FBCB976}" presName="parentText" presStyleLbl="node1" presStyleIdx="0" presStyleCnt="4" custScaleX="88950" custScaleY="26780" custLinFactNeighborX="-89852" custLinFactNeighborY="-1203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C3662B-B3D9-463C-8912-36C726E76512}" type="pres">
      <dgm:prSet presAssocID="{76AA3B73-6BD8-41C9-AB95-575EA7657356}" presName="sp" presStyleCnt="0"/>
      <dgm:spPr/>
    </dgm:pt>
    <dgm:pt modelId="{F31C5420-D673-413E-BE7A-B0D4712623C6}" type="pres">
      <dgm:prSet presAssocID="{13498BE0-E6EC-4B35-B15A-92547BC14159}" presName="linNode" presStyleCnt="0"/>
      <dgm:spPr/>
    </dgm:pt>
    <dgm:pt modelId="{9F73BD69-5611-44B0-A31F-C7F74680CCE8}" type="pres">
      <dgm:prSet presAssocID="{13498BE0-E6EC-4B35-B15A-92547BC14159}" presName="parentText" presStyleLbl="node1" presStyleIdx="1" presStyleCnt="4" custScaleX="85185" custScaleY="29153" custLinFactNeighborX="15063" custLinFactNeighborY="-3145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AD498B-AAE1-4132-8406-E9D151670CBD}" type="pres">
      <dgm:prSet presAssocID="{1035CE15-899D-480B-A5B0-36F84E20BBCB}" presName="sp" presStyleCnt="0"/>
      <dgm:spPr/>
    </dgm:pt>
    <dgm:pt modelId="{44A80BA3-2FE0-49A2-9127-E074E6082E31}" type="pres">
      <dgm:prSet presAssocID="{21360A00-EA8D-4EC3-BBEB-9FCF6F6B153A}" presName="linNode" presStyleCnt="0"/>
      <dgm:spPr/>
    </dgm:pt>
    <dgm:pt modelId="{FC896B1C-DD3C-4417-A742-1C0A57BF944A}" type="pres">
      <dgm:prSet presAssocID="{21360A00-EA8D-4EC3-BBEB-9FCF6F6B153A}" presName="parentText" presStyleLbl="node1" presStyleIdx="2" presStyleCnt="4" custScaleX="85185" custScaleY="39317" custLinFactNeighborX="-87970" custLinFactNeighborY="-3355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3A1968-2AB7-4B9B-ABFC-C9F7E47A8065}" type="pres">
      <dgm:prSet presAssocID="{C46E4D48-5CEB-4156-A578-F2F83592C6A7}" presName="sp" presStyleCnt="0"/>
      <dgm:spPr/>
    </dgm:pt>
    <dgm:pt modelId="{70FE2018-67F3-4A5D-8DB7-809C1AD0CFCC}" type="pres">
      <dgm:prSet presAssocID="{80B57E96-0BF3-42A6-97D3-180D49876B2D}" presName="linNode" presStyleCnt="0"/>
      <dgm:spPr/>
    </dgm:pt>
    <dgm:pt modelId="{706A3DED-5234-4CEB-94BB-1FCBC179D61F}" type="pres">
      <dgm:prSet presAssocID="{80B57E96-0BF3-42A6-97D3-180D49876B2D}" presName="parentText" presStyleLbl="node1" presStyleIdx="3" presStyleCnt="4" custScaleX="85185" custScaleY="13646" custLinFactNeighborX="15063" custLinFactNeighborY="-6388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F1C371E-534F-418E-8532-98A2C83E0208}" srcId="{42D9C2EA-5FC8-40AD-86B9-B316C5BA679C}" destId="{13498BE0-E6EC-4B35-B15A-92547BC14159}" srcOrd="1" destOrd="0" parTransId="{9C50DFD4-54DA-410E-BA65-46491F17FCEE}" sibTransId="{1035CE15-899D-480B-A5B0-36F84E20BBCB}"/>
    <dgm:cxn modelId="{E16A29B3-5ECC-421C-B172-130C12DCB3B7}" srcId="{42D9C2EA-5FC8-40AD-86B9-B316C5BA679C}" destId="{80B57E96-0BF3-42A6-97D3-180D49876B2D}" srcOrd="3" destOrd="0" parTransId="{3BE47829-323B-4A9A-A806-7212ABADF310}" sibTransId="{193AA71E-DB38-410A-B2DE-DF93D905ECAD}"/>
    <dgm:cxn modelId="{C81CC836-F9BE-46EB-98E4-68B383FFE177}" type="presOf" srcId="{42D9C2EA-5FC8-40AD-86B9-B316C5BA679C}" destId="{72E9FB97-075C-4DBA-B7C6-31E4EB61B534}" srcOrd="0" destOrd="0" presId="urn:microsoft.com/office/officeart/2005/8/layout/vList5"/>
    <dgm:cxn modelId="{956ED04B-E200-4D65-B163-0A126A59CEA4}" type="presOf" srcId="{D03D54E0-901B-4A4A-B206-FA1C8FBCB976}" destId="{9522E707-E009-454A-BC63-3B958AB31E0B}" srcOrd="0" destOrd="0" presId="urn:microsoft.com/office/officeart/2005/8/layout/vList5"/>
    <dgm:cxn modelId="{FF6EAB21-C0C6-49DC-AE7D-E48CF746CC1E}" type="presOf" srcId="{80B57E96-0BF3-42A6-97D3-180D49876B2D}" destId="{706A3DED-5234-4CEB-94BB-1FCBC179D61F}" srcOrd="0" destOrd="0" presId="urn:microsoft.com/office/officeart/2005/8/layout/vList5"/>
    <dgm:cxn modelId="{3CAD2B7B-6468-488C-B827-23C994D079CD}" type="presOf" srcId="{13498BE0-E6EC-4B35-B15A-92547BC14159}" destId="{9F73BD69-5611-44B0-A31F-C7F74680CCE8}" srcOrd="0" destOrd="0" presId="urn:microsoft.com/office/officeart/2005/8/layout/vList5"/>
    <dgm:cxn modelId="{048B8B08-7B58-4F6F-BF98-C35FE722AC47}" srcId="{42D9C2EA-5FC8-40AD-86B9-B316C5BA679C}" destId="{21360A00-EA8D-4EC3-BBEB-9FCF6F6B153A}" srcOrd="2" destOrd="0" parTransId="{A536CF7F-1540-4562-A2E2-4BB3D352E646}" sibTransId="{C46E4D48-5CEB-4156-A578-F2F83592C6A7}"/>
    <dgm:cxn modelId="{282C3CAF-E9B6-4841-98E1-855EF533E96D}" type="presOf" srcId="{21360A00-EA8D-4EC3-BBEB-9FCF6F6B153A}" destId="{FC896B1C-DD3C-4417-A742-1C0A57BF944A}" srcOrd="0" destOrd="0" presId="urn:microsoft.com/office/officeart/2005/8/layout/vList5"/>
    <dgm:cxn modelId="{B8D35F56-F5A9-4E6B-8BFC-CFC82C493225}" srcId="{42D9C2EA-5FC8-40AD-86B9-B316C5BA679C}" destId="{D03D54E0-901B-4A4A-B206-FA1C8FBCB976}" srcOrd="0" destOrd="0" parTransId="{536F2612-37BD-4E60-B24C-63432E4B2DEF}" sibTransId="{76AA3B73-6BD8-41C9-AB95-575EA7657356}"/>
    <dgm:cxn modelId="{E07F427E-BEF7-4799-A080-4414667BC999}" type="presParOf" srcId="{72E9FB97-075C-4DBA-B7C6-31E4EB61B534}" destId="{F3FB3B9B-40FF-4229-960A-D8CA29E2BFAD}" srcOrd="0" destOrd="0" presId="urn:microsoft.com/office/officeart/2005/8/layout/vList5"/>
    <dgm:cxn modelId="{7C47C10A-AEE0-4774-B300-972F2D8BBAB3}" type="presParOf" srcId="{F3FB3B9B-40FF-4229-960A-D8CA29E2BFAD}" destId="{9522E707-E009-454A-BC63-3B958AB31E0B}" srcOrd="0" destOrd="0" presId="urn:microsoft.com/office/officeart/2005/8/layout/vList5"/>
    <dgm:cxn modelId="{B346A157-39BE-406C-BCEA-5475F734C645}" type="presParOf" srcId="{72E9FB97-075C-4DBA-B7C6-31E4EB61B534}" destId="{E3C3662B-B3D9-463C-8912-36C726E76512}" srcOrd="1" destOrd="0" presId="urn:microsoft.com/office/officeart/2005/8/layout/vList5"/>
    <dgm:cxn modelId="{E3020D26-BB4E-4476-9BC0-A7DE846A0B07}" type="presParOf" srcId="{72E9FB97-075C-4DBA-B7C6-31E4EB61B534}" destId="{F31C5420-D673-413E-BE7A-B0D4712623C6}" srcOrd="2" destOrd="0" presId="urn:microsoft.com/office/officeart/2005/8/layout/vList5"/>
    <dgm:cxn modelId="{61748DE5-1C4E-477A-BBC1-9C0DC748D2CE}" type="presParOf" srcId="{F31C5420-D673-413E-BE7A-B0D4712623C6}" destId="{9F73BD69-5611-44B0-A31F-C7F74680CCE8}" srcOrd="0" destOrd="0" presId="urn:microsoft.com/office/officeart/2005/8/layout/vList5"/>
    <dgm:cxn modelId="{6FC88CB1-D45C-425C-9138-4D6200A862EE}" type="presParOf" srcId="{72E9FB97-075C-4DBA-B7C6-31E4EB61B534}" destId="{69AD498B-AAE1-4132-8406-E9D151670CBD}" srcOrd="3" destOrd="0" presId="urn:microsoft.com/office/officeart/2005/8/layout/vList5"/>
    <dgm:cxn modelId="{A190268C-B248-4A73-B4B9-1518FD61AD65}" type="presParOf" srcId="{72E9FB97-075C-4DBA-B7C6-31E4EB61B534}" destId="{44A80BA3-2FE0-49A2-9127-E074E6082E31}" srcOrd="4" destOrd="0" presId="urn:microsoft.com/office/officeart/2005/8/layout/vList5"/>
    <dgm:cxn modelId="{61BAF920-B23F-45C2-B679-A694D049AECB}" type="presParOf" srcId="{44A80BA3-2FE0-49A2-9127-E074E6082E31}" destId="{FC896B1C-DD3C-4417-A742-1C0A57BF944A}" srcOrd="0" destOrd="0" presId="urn:microsoft.com/office/officeart/2005/8/layout/vList5"/>
    <dgm:cxn modelId="{2EBA313F-D109-4AD7-97F9-FDB5315D422D}" type="presParOf" srcId="{72E9FB97-075C-4DBA-B7C6-31E4EB61B534}" destId="{033A1968-2AB7-4B9B-ABFC-C9F7E47A8065}" srcOrd="5" destOrd="0" presId="urn:microsoft.com/office/officeart/2005/8/layout/vList5"/>
    <dgm:cxn modelId="{F8037981-D1D5-4BC0-A1E5-DD64FD408AAE}" type="presParOf" srcId="{72E9FB97-075C-4DBA-B7C6-31E4EB61B534}" destId="{70FE2018-67F3-4A5D-8DB7-809C1AD0CFCC}" srcOrd="6" destOrd="0" presId="urn:microsoft.com/office/officeart/2005/8/layout/vList5"/>
    <dgm:cxn modelId="{ADB9DE43-1A69-4B80-9F41-B5460084AA71}" type="presParOf" srcId="{70FE2018-67F3-4A5D-8DB7-809C1AD0CFCC}" destId="{706A3DED-5234-4CEB-94BB-1FCBC179D61F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47442B-76FF-4113-82BD-26C27A9573F5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2C71BCC-25CD-4747-8F68-3C90FAEBBE2C}">
      <dgm:prSet phldrT="[Текст]" custT="1"/>
      <dgm:spPr>
        <a:noFill/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Constantia" pitchFamily="18" charset="0"/>
            </a:rPr>
            <a:t>уроки подготовки к сочинению </a:t>
          </a:r>
          <a:endParaRPr lang="ru-RU" sz="2400" dirty="0">
            <a:solidFill>
              <a:schemeClr val="tx1"/>
            </a:solidFill>
            <a:latin typeface="Constantia" pitchFamily="18" charset="0"/>
          </a:endParaRPr>
        </a:p>
      </dgm:t>
    </dgm:pt>
    <dgm:pt modelId="{E6032DCA-1C58-4DD5-AB1C-443008F6C230}" type="parTrans" cxnId="{56D969CB-BAF1-4738-A57F-38CBE93A09A0}">
      <dgm:prSet/>
      <dgm:spPr/>
      <dgm:t>
        <a:bodyPr/>
        <a:lstStyle/>
        <a:p>
          <a:endParaRPr lang="ru-RU"/>
        </a:p>
      </dgm:t>
    </dgm:pt>
    <dgm:pt modelId="{AB0E2E7A-F8F1-4D7C-B86C-B836E98B8625}" type="sibTrans" cxnId="{56D969CB-BAF1-4738-A57F-38CBE93A09A0}">
      <dgm:prSet/>
      <dgm:spPr/>
      <dgm:t>
        <a:bodyPr/>
        <a:lstStyle/>
        <a:p>
          <a:endParaRPr lang="ru-RU"/>
        </a:p>
      </dgm:t>
    </dgm:pt>
    <dgm:pt modelId="{C021A8D9-7216-4E5B-8CA1-2CC2A416C332}">
      <dgm:prSet phldrT="[Текст]" custT="1"/>
      <dgm:spPr>
        <a:noFill/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Constantia" pitchFamily="18" charset="0"/>
            </a:rPr>
            <a:t>уроки комплексного анализа </a:t>
          </a:r>
          <a:endParaRPr lang="ru-RU" sz="2400" dirty="0">
            <a:solidFill>
              <a:schemeClr val="tx1"/>
            </a:solidFill>
            <a:latin typeface="Constantia" pitchFamily="18" charset="0"/>
          </a:endParaRPr>
        </a:p>
      </dgm:t>
    </dgm:pt>
    <dgm:pt modelId="{055A121B-2C19-453F-B31A-DA00AE13D80A}" type="parTrans" cxnId="{937A8A84-8401-4A75-8B9A-985C6CA4759F}">
      <dgm:prSet/>
      <dgm:spPr/>
      <dgm:t>
        <a:bodyPr/>
        <a:lstStyle/>
        <a:p>
          <a:endParaRPr lang="ru-RU"/>
        </a:p>
      </dgm:t>
    </dgm:pt>
    <dgm:pt modelId="{10A89B1B-E6BB-4FAC-9E3E-0CFD4D32062B}" type="sibTrans" cxnId="{937A8A84-8401-4A75-8B9A-985C6CA4759F}">
      <dgm:prSet/>
      <dgm:spPr/>
      <dgm:t>
        <a:bodyPr/>
        <a:lstStyle/>
        <a:p>
          <a:endParaRPr lang="ru-RU"/>
        </a:p>
      </dgm:t>
    </dgm:pt>
    <dgm:pt modelId="{228A300C-5022-4ACF-A3CC-8FD196CCC64F}" type="pres">
      <dgm:prSet presAssocID="{C047442B-76FF-4113-82BD-26C27A9573F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66B3486-BA40-43E5-8334-F5FB5E2A0229}" type="pres">
      <dgm:prSet presAssocID="{02C71BCC-25CD-4747-8F68-3C90FAEBBE2C}" presName="linNode" presStyleCnt="0"/>
      <dgm:spPr/>
    </dgm:pt>
    <dgm:pt modelId="{6D4D7F1E-3451-4820-8B1B-4B7E083EF4F4}" type="pres">
      <dgm:prSet presAssocID="{02C71BCC-25CD-4747-8F68-3C90FAEBBE2C}" presName="parentText" presStyleLbl="node1" presStyleIdx="0" presStyleCnt="2" custScaleX="112742" custScaleY="41474" custLinFactNeighborX="-22920" custLinFactNeighborY="-1898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F5D75F-F297-4699-8BFC-1A8F537F5EC9}" type="pres">
      <dgm:prSet presAssocID="{AB0E2E7A-F8F1-4D7C-B86C-B836E98B8625}" presName="sp" presStyleCnt="0"/>
      <dgm:spPr/>
    </dgm:pt>
    <dgm:pt modelId="{2E4D7B20-606F-4C1E-BE35-BB615972BBFB}" type="pres">
      <dgm:prSet presAssocID="{C021A8D9-7216-4E5B-8CA1-2CC2A416C332}" presName="linNode" presStyleCnt="0"/>
      <dgm:spPr/>
    </dgm:pt>
    <dgm:pt modelId="{E20CE39B-F610-405D-AD59-6310F1FEBE52}" type="pres">
      <dgm:prSet presAssocID="{C021A8D9-7216-4E5B-8CA1-2CC2A416C332}" presName="parentText" presStyleLbl="node1" presStyleIdx="1" presStyleCnt="2" custScaleX="102059" custScaleY="38525" custLinFactX="4448" custLinFactNeighborX="100000" custLinFactNeighborY="-9978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37A8A84-8401-4A75-8B9A-985C6CA4759F}" srcId="{C047442B-76FF-4113-82BD-26C27A9573F5}" destId="{C021A8D9-7216-4E5B-8CA1-2CC2A416C332}" srcOrd="1" destOrd="0" parTransId="{055A121B-2C19-453F-B31A-DA00AE13D80A}" sibTransId="{10A89B1B-E6BB-4FAC-9E3E-0CFD4D32062B}"/>
    <dgm:cxn modelId="{09C9D4BA-1F14-46FF-8BB6-C57F1B4508DC}" type="presOf" srcId="{C021A8D9-7216-4E5B-8CA1-2CC2A416C332}" destId="{E20CE39B-F610-405D-AD59-6310F1FEBE52}" srcOrd="0" destOrd="0" presId="urn:microsoft.com/office/officeart/2005/8/layout/vList5"/>
    <dgm:cxn modelId="{DB975CAA-2D22-479A-B036-9976DF144D8B}" type="presOf" srcId="{02C71BCC-25CD-4747-8F68-3C90FAEBBE2C}" destId="{6D4D7F1E-3451-4820-8B1B-4B7E083EF4F4}" srcOrd="0" destOrd="0" presId="urn:microsoft.com/office/officeart/2005/8/layout/vList5"/>
    <dgm:cxn modelId="{56D969CB-BAF1-4738-A57F-38CBE93A09A0}" srcId="{C047442B-76FF-4113-82BD-26C27A9573F5}" destId="{02C71BCC-25CD-4747-8F68-3C90FAEBBE2C}" srcOrd="0" destOrd="0" parTransId="{E6032DCA-1C58-4DD5-AB1C-443008F6C230}" sibTransId="{AB0E2E7A-F8F1-4D7C-B86C-B836E98B8625}"/>
    <dgm:cxn modelId="{B676A568-DF85-4300-BD02-DAC095A7B285}" type="presOf" srcId="{C047442B-76FF-4113-82BD-26C27A9573F5}" destId="{228A300C-5022-4ACF-A3CC-8FD196CCC64F}" srcOrd="0" destOrd="0" presId="urn:microsoft.com/office/officeart/2005/8/layout/vList5"/>
    <dgm:cxn modelId="{3FCC134A-FC26-4434-894E-471AE19E269A}" type="presParOf" srcId="{228A300C-5022-4ACF-A3CC-8FD196CCC64F}" destId="{166B3486-BA40-43E5-8334-F5FB5E2A0229}" srcOrd="0" destOrd="0" presId="urn:microsoft.com/office/officeart/2005/8/layout/vList5"/>
    <dgm:cxn modelId="{52856643-2DDC-4EAF-B2C6-1B20D1938A93}" type="presParOf" srcId="{166B3486-BA40-43E5-8334-F5FB5E2A0229}" destId="{6D4D7F1E-3451-4820-8B1B-4B7E083EF4F4}" srcOrd="0" destOrd="0" presId="urn:microsoft.com/office/officeart/2005/8/layout/vList5"/>
    <dgm:cxn modelId="{98E2CB79-0446-4548-869C-69CDEF811FC1}" type="presParOf" srcId="{228A300C-5022-4ACF-A3CC-8FD196CCC64F}" destId="{75F5D75F-F297-4699-8BFC-1A8F537F5EC9}" srcOrd="1" destOrd="0" presId="urn:microsoft.com/office/officeart/2005/8/layout/vList5"/>
    <dgm:cxn modelId="{3E8518AA-975F-4BBA-BA2D-EA2168C12BEA}" type="presParOf" srcId="{228A300C-5022-4ACF-A3CC-8FD196CCC64F}" destId="{2E4D7B20-606F-4C1E-BE35-BB615972BBFB}" srcOrd="2" destOrd="0" presId="urn:microsoft.com/office/officeart/2005/8/layout/vList5"/>
    <dgm:cxn modelId="{8DA95042-DBC4-4BA9-AEAF-90B9CA4532BA}" type="presParOf" srcId="{2E4D7B20-606F-4C1E-BE35-BB615972BBFB}" destId="{E20CE39B-F610-405D-AD59-6310F1FEBE52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22E707-E009-454A-BC63-3B958AB31E0B}">
      <dsp:nvSpPr>
        <dsp:cNvPr id="0" name=""/>
        <dsp:cNvSpPr/>
      </dsp:nvSpPr>
      <dsp:spPr>
        <a:xfrm>
          <a:off x="152411" y="0"/>
          <a:ext cx="2971794" cy="1251005"/>
        </a:xfrm>
        <a:prstGeom prst="roundRect">
          <a:avLst/>
        </a:prstGeom>
        <a:noFill/>
        <a:ln w="15875" cap="rnd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Constantia" pitchFamily="18" charset="0"/>
            </a:rPr>
            <a:t>уроки с измененными способами </a:t>
          </a:r>
          <a:r>
            <a:rPr lang="ru-RU" sz="2400" kern="1200" dirty="0" smtClean="0">
              <a:solidFill>
                <a:schemeClr val="tx1"/>
              </a:solidFill>
              <a:latin typeface="Constantia" pitchFamily="18" charset="0"/>
            </a:rPr>
            <a:t>организации</a:t>
          </a:r>
          <a:endParaRPr lang="ru-RU" sz="2400" kern="1200" dirty="0">
            <a:solidFill>
              <a:schemeClr val="tx1"/>
            </a:solidFill>
            <a:latin typeface="Constantia" pitchFamily="18" charset="0"/>
          </a:endParaRPr>
        </a:p>
      </dsp:txBody>
      <dsp:txXfrm>
        <a:off x="213480" y="61069"/>
        <a:ext cx="2849656" cy="1128867"/>
      </dsp:txXfrm>
    </dsp:sp>
    <dsp:sp modelId="{9F73BD69-5611-44B0-A31F-C7F74680CCE8}">
      <dsp:nvSpPr>
        <dsp:cNvPr id="0" name=""/>
        <dsp:cNvSpPr/>
      </dsp:nvSpPr>
      <dsp:spPr>
        <a:xfrm>
          <a:off x="3657592" y="16885"/>
          <a:ext cx="2846007" cy="1361858"/>
        </a:xfrm>
        <a:prstGeom prst="roundRect">
          <a:avLst/>
        </a:prstGeom>
        <a:noFill/>
        <a:ln w="15875" cap="rnd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Constantia" pitchFamily="18" charset="0"/>
            </a:rPr>
            <a:t>уроки, опирающиеся на фантазию и </a:t>
          </a:r>
          <a:r>
            <a:rPr lang="ru-RU" sz="2400" kern="1200" dirty="0" smtClean="0">
              <a:solidFill>
                <a:schemeClr val="tx1"/>
              </a:solidFill>
              <a:latin typeface="Constantia" pitchFamily="18" charset="0"/>
            </a:rPr>
            <a:t>творчество</a:t>
          </a:r>
          <a:endParaRPr lang="ru-RU" sz="2400" kern="1200" dirty="0">
            <a:solidFill>
              <a:schemeClr val="tx1"/>
            </a:solidFill>
            <a:latin typeface="Constantia" pitchFamily="18" charset="0"/>
          </a:endParaRPr>
        </a:p>
      </dsp:txBody>
      <dsp:txXfrm>
        <a:off x="3724072" y="83365"/>
        <a:ext cx="2713047" cy="1228898"/>
      </dsp:txXfrm>
    </dsp:sp>
    <dsp:sp modelId="{FC896B1C-DD3C-4417-A742-1C0A57BF944A}">
      <dsp:nvSpPr>
        <dsp:cNvPr id="0" name=""/>
        <dsp:cNvSpPr/>
      </dsp:nvSpPr>
      <dsp:spPr>
        <a:xfrm>
          <a:off x="215288" y="1514495"/>
          <a:ext cx="2846007" cy="1836661"/>
        </a:xfrm>
        <a:prstGeom prst="roundRect">
          <a:avLst/>
        </a:prstGeom>
        <a:noFill/>
        <a:ln w="15875" cap="rnd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Constantia" pitchFamily="18" charset="0"/>
            </a:rPr>
            <a:t>уроки, имитирующие какие-либо занятия или виды работ</a:t>
          </a:r>
          <a:r>
            <a:rPr lang="ru-RU" sz="2400" kern="1200" dirty="0" smtClean="0">
              <a:latin typeface="Constantia" pitchFamily="18" charset="0"/>
            </a:rPr>
            <a:t>: </a:t>
          </a:r>
          <a:endParaRPr lang="ru-RU" sz="2400" kern="1200" dirty="0">
            <a:latin typeface="Constantia" pitchFamily="18" charset="0"/>
          </a:endParaRPr>
        </a:p>
      </dsp:txBody>
      <dsp:txXfrm>
        <a:off x="304946" y="1604153"/>
        <a:ext cx="2666691" cy="1657345"/>
      </dsp:txXfrm>
    </dsp:sp>
    <dsp:sp modelId="{706A3DED-5234-4CEB-94BB-1FCBC179D61F}">
      <dsp:nvSpPr>
        <dsp:cNvPr id="0" name=""/>
        <dsp:cNvSpPr/>
      </dsp:nvSpPr>
      <dsp:spPr>
        <a:xfrm>
          <a:off x="3657592" y="2167839"/>
          <a:ext cx="2846007" cy="637461"/>
        </a:xfrm>
        <a:prstGeom prst="roundRect">
          <a:avLst/>
        </a:prstGeom>
        <a:noFill/>
        <a:ln w="15875" cap="rnd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Constantia" pitchFamily="18" charset="0"/>
            </a:rPr>
            <a:t>уроки – игры</a:t>
          </a:r>
          <a:endParaRPr lang="ru-RU" sz="2400" kern="1200" dirty="0">
            <a:solidFill>
              <a:schemeClr val="tx1"/>
            </a:solidFill>
            <a:latin typeface="Constantia" pitchFamily="18" charset="0"/>
          </a:endParaRPr>
        </a:p>
      </dsp:txBody>
      <dsp:txXfrm>
        <a:off x="3688710" y="2198957"/>
        <a:ext cx="2783771" cy="5752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4D7F1E-3451-4820-8B1B-4B7E083EF4F4}">
      <dsp:nvSpPr>
        <dsp:cNvPr id="0" name=""/>
        <dsp:cNvSpPr/>
      </dsp:nvSpPr>
      <dsp:spPr>
        <a:xfrm>
          <a:off x="1700284" y="0"/>
          <a:ext cx="3216448" cy="1105031"/>
        </a:xfrm>
        <a:prstGeom prst="roundRect">
          <a:avLst/>
        </a:prstGeom>
        <a:noFill/>
        <a:ln w="15875" cap="rnd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Constantia" pitchFamily="18" charset="0"/>
            </a:rPr>
            <a:t>уроки подготовки к сочинению </a:t>
          </a:r>
          <a:endParaRPr lang="ru-RU" sz="2400" kern="1200" dirty="0">
            <a:solidFill>
              <a:schemeClr val="tx1"/>
            </a:solidFill>
            <a:latin typeface="Constantia" pitchFamily="18" charset="0"/>
          </a:endParaRPr>
        </a:p>
      </dsp:txBody>
      <dsp:txXfrm>
        <a:off x="1754227" y="53943"/>
        <a:ext cx="3108562" cy="997145"/>
      </dsp:txXfrm>
    </dsp:sp>
    <dsp:sp modelId="{E20CE39B-F610-405D-AD59-6310F1FEBE52}">
      <dsp:nvSpPr>
        <dsp:cNvPr id="0" name=""/>
        <dsp:cNvSpPr/>
      </dsp:nvSpPr>
      <dsp:spPr>
        <a:xfrm>
          <a:off x="5013130" y="0"/>
          <a:ext cx="2911669" cy="1026458"/>
        </a:xfrm>
        <a:prstGeom prst="roundRect">
          <a:avLst/>
        </a:prstGeom>
        <a:noFill/>
        <a:ln w="15875" cap="rnd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Constantia" pitchFamily="18" charset="0"/>
            </a:rPr>
            <a:t>уроки комплексного анализа </a:t>
          </a:r>
          <a:endParaRPr lang="ru-RU" sz="2400" kern="1200" dirty="0">
            <a:solidFill>
              <a:schemeClr val="tx1"/>
            </a:solidFill>
            <a:latin typeface="Constantia" pitchFamily="18" charset="0"/>
          </a:endParaRPr>
        </a:p>
      </dsp:txBody>
      <dsp:txXfrm>
        <a:off x="5063238" y="50108"/>
        <a:ext cx="2811453" cy="9262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710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503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289529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4614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389588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6074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5437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307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490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867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706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896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581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805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379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251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031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7" r:id="rId1"/>
    <p:sldLayoutId id="2147484168" r:id="rId2"/>
    <p:sldLayoutId id="2147484169" r:id="rId3"/>
    <p:sldLayoutId id="2147484170" r:id="rId4"/>
    <p:sldLayoutId id="2147484171" r:id="rId5"/>
    <p:sldLayoutId id="2147484172" r:id="rId6"/>
    <p:sldLayoutId id="2147484173" r:id="rId7"/>
    <p:sldLayoutId id="2147484174" r:id="rId8"/>
    <p:sldLayoutId id="2147484175" r:id="rId9"/>
    <p:sldLayoutId id="2147484176" r:id="rId10"/>
    <p:sldLayoutId id="2147484177" r:id="rId11"/>
    <p:sldLayoutId id="2147484178" r:id="rId12"/>
    <p:sldLayoutId id="2147484179" r:id="rId13"/>
    <p:sldLayoutId id="2147484180" r:id="rId14"/>
    <p:sldLayoutId id="2147484181" r:id="rId15"/>
    <p:sldLayoutId id="214748418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09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Развитие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профессиональных компетенций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на уроках русского языка и литературы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Constant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76600" y="5257800"/>
            <a:ext cx="5638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Constantia" pitchFamily="18" charset="0"/>
              </a:rPr>
              <a:t>Рахманова Наталья Геннадьевна</a:t>
            </a:r>
          </a:p>
          <a:p>
            <a:pPr algn="ctr"/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Constantia" pitchFamily="18" charset="0"/>
              </a:rPr>
              <a:t>у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Constantia" pitchFamily="18" charset="0"/>
              </a:rPr>
              <a:t>читель русского языка и литературы</a:t>
            </a:r>
          </a:p>
          <a:p>
            <a:endParaRPr lang="ru-RU" dirty="0" smtClean="0">
              <a:solidFill>
                <a:schemeClr val="accent3">
                  <a:lumMod val="50000"/>
                </a:schemeClr>
              </a:solidFill>
              <a:latin typeface="Constantia" pitchFamily="18" charset="0"/>
            </a:endParaRPr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28600" y="152400"/>
            <a:ext cx="8686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ГБОУ СОШ № 349 </a:t>
            </a:r>
          </a:p>
          <a:p>
            <a:pPr algn="ctr"/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Красногвардейского района</a:t>
            </a:r>
          </a:p>
          <a:p>
            <a:pPr algn="ctr"/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 г. Санкт- Петербурга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0" y="304800"/>
            <a:ext cx="6858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Constantia" pitchFamily="18" charset="0"/>
              </a:rPr>
              <a:t>Элементы </a:t>
            </a:r>
            <a:r>
              <a:rPr lang="ru-RU" sz="3200" dirty="0">
                <a:latin typeface="Constantia" pitchFamily="18" charset="0"/>
              </a:rPr>
              <a:t>с</a:t>
            </a:r>
            <a:r>
              <a:rPr lang="ru-RU" sz="3200" dirty="0" smtClean="0">
                <a:latin typeface="Constantia" pitchFamily="18" charset="0"/>
              </a:rPr>
              <a:t>ократовского </a:t>
            </a:r>
            <a:r>
              <a:rPr lang="ru-RU" sz="3200" dirty="0" smtClean="0">
                <a:latin typeface="Constantia" pitchFamily="18" charset="0"/>
              </a:rPr>
              <a:t>метода на уроках</a:t>
            </a:r>
            <a:endParaRPr lang="ru-RU" sz="3200" dirty="0">
              <a:latin typeface="Constant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28800" y="1447800"/>
            <a:ext cx="6858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Constantia" pitchFamily="18" charset="0"/>
              </a:rPr>
              <a:t>создание </a:t>
            </a:r>
            <a:r>
              <a:rPr lang="ru-RU" sz="2400" dirty="0" smtClean="0">
                <a:latin typeface="Constantia" pitchFamily="18" charset="0"/>
              </a:rPr>
              <a:t>проблемной ситуации</a:t>
            </a:r>
            <a:r>
              <a:rPr lang="ru-RU" sz="2400" dirty="0" smtClean="0">
                <a:latin typeface="Constantia" pitchFamily="18" charset="0"/>
              </a:rPr>
              <a:t>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Constantia" pitchFamily="18" charset="0"/>
              </a:rPr>
              <a:t>формулирование </a:t>
            </a:r>
            <a:r>
              <a:rPr lang="ru-RU" sz="2400" dirty="0" smtClean="0">
                <a:latin typeface="Constantia" pitchFamily="18" charset="0"/>
              </a:rPr>
              <a:t>проблемного вопроса</a:t>
            </a:r>
            <a:r>
              <a:rPr lang="ru-RU" sz="2400" dirty="0" smtClean="0">
                <a:latin typeface="Constantia" pitchFamily="18" charset="0"/>
              </a:rPr>
              <a:t>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Constantia" pitchFamily="18" charset="0"/>
              </a:rPr>
              <a:t>востребованность </a:t>
            </a:r>
            <a:r>
              <a:rPr lang="ru-RU" sz="2400" dirty="0" smtClean="0">
                <a:latin typeface="Constantia" pitchFamily="18" charset="0"/>
              </a:rPr>
              <a:t>имеющихся знаний и умений и стремление с их помощью решить проблему</a:t>
            </a:r>
            <a:r>
              <a:rPr lang="ru-RU" sz="2400" dirty="0" smtClean="0">
                <a:latin typeface="Constantia" pitchFamily="18" charset="0"/>
              </a:rPr>
              <a:t>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Constantia" pitchFamily="18" charset="0"/>
              </a:rPr>
              <a:t>необходимость </a:t>
            </a:r>
            <a:r>
              <a:rPr lang="ru-RU" sz="2400" dirty="0" smtClean="0">
                <a:latin typeface="Constantia" pitchFamily="18" charset="0"/>
              </a:rPr>
              <a:t>выдвижения гипотезы, ее формулировка</a:t>
            </a:r>
            <a:r>
              <a:rPr lang="ru-RU" sz="2400" dirty="0" smtClean="0">
                <a:latin typeface="Constantia" pitchFamily="18" charset="0"/>
              </a:rPr>
              <a:t>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Constantia" pitchFamily="18" charset="0"/>
              </a:rPr>
              <a:t>поиск </a:t>
            </a:r>
            <a:r>
              <a:rPr lang="ru-RU" sz="2400" dirty="0" smtClean="0">
                <a:latin typeface="Constantia" pitchFamily="18" charset="0"/>
              </a:rPr>
              <a:t>системы доводов, доказательств, опровержений в подтверждение гипотезы или отказа от нее</a:t>
            </a:r>
            <a:r>
              <a:rPr lang="ru-RU" sz="2400" dirty="0" smtClean="0">
                <a:latin typeface="Constantia" pitchFamily="18" charset="0"/>
              </a:rPr>
              <a:t>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Constantia" pitchFamily="18" charset="0"/>
              </a:rPr>
              <a:t>выводы </a:t>
            </a:r>
            <a:r>
              <a:rPr lang="ru-RU" sz="2400" dirty="0" smtClean="0">
                <a:latin typeface="Constantia" pitchFamily="18" charset="0"/>
              </a:rPr>
              <a:t>(если возможно, проверка, экспертиза полученного результата</a:t>
            </a:r>
            <a:r>
              <a:rPr lang="ru-RU" sz="2400" dirty="0" smtClean="0">
                <a:latin typeface="Constantia" pitchFamily="18" charset="0"/>
              </a:rPr>
              <a:t>)</a:t>
            </a:r>
            <a:endParaRPr lang="ru-RU" sz="2400" dirty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1905000" y="1547599"/>
            <a:ext cx="6477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Constantia" pitchFamily="18" charset="0"/>
              </a:rPr>
              <a:t>«Обучение как открытие» - образовательный процесс, нацеленный на «добывание» знаний самими учащимися как результат их творчества в ходе выполнения поисковых и проблемных задач.</a:t>
            </a:r>
            <a:endParaRPr lang="ru-RU" sz="2400" dirty="0">
              <a:latin typeface="Constant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05000" y="526078"/>
            <a:ext cx="495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onstantia" pitchFamily="18" charset="0"/>
              </a:rPr>
              <a:t>Задания на «добывание знаний»</a:t>
            </a:r>
            <a:endParaRPr lang="ru-RU" sz="2400" dirty="0">
              <a:latin typeface="Constantia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267200" y="15240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Лучший способ изучить что-либо – открыть самому. Д.Пойа </a:t>
            </a:r>
            <a:endParaRPr lang="ru-RU" sz="1400" dirty="0">
              <a:solidFill>
                <a:schemeClr val="tx1">
                  <a:lumMod val="75000"/>
                  <a:lumOff val="25000"/>
                </a:schemeClr>
              </a:solidFill>
              <a:latin typeface="Constantia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76400" y="3733800"/>
            <a:ext cx="7162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Примеры использования местоимения «свой»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i="1" dirty="0"/>
              <a:t>в свое время, </a:t>
            </a:r>
            <a:endParaRPr lang="ru-RU" sz="2000" b="1" i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i="1" dirty="0" smtClean="0"/>
              <a:t>в </a:t>
            </a:r>
            <a:r>
              <a:rPr lang="ru-RU" sz="2000" b="1" i="1" dirty="0"/>
              <a:t>своем роде, </a:t>
            </a:r>
            <a:endParaRPr lang="ru-RU" sz="2000" b="1" i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i="1" dirty="0" smtClean="0"/>
              <a:t>на </a:t>
            </a:r>
            <a:r>
              <a:rPr lang="ru-RU" sz="2000" b="1" i="1" dirty="0"/>
              <a:t>своем месте, </a:t>
            </a:r>
            <a:endParaRPr lang="ru-RU" sz="2000" b="1" i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i="1" dirty="0" smtClean="0"/>
              <a:t>не </a:t>
            </a:r>
            <a:r>
              <a:rPr lang="ru-RU" sz="2000" b="1" i="1" dirty="0"/>
              <a:t>своим голосом, </a:t>
            </a:r>
            <a:endParaRPr lang="ru-RU" sz="2000" b="1" i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i="1" dirty="0" smtClean="0"/>
              <a:t>поставить </a:t>
            </a:r>
            <a:r>
              <a:rPr lang="ru-RU" sz="2000" b="1" i="1" dirty="0"/>
              <a:t>на свое место, </a:t>
            </a:r>
            <a:endParaRPr lang="ru-RU" sz="2000" b="1" i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i="1" dirty="0" smtClean="0"/>
              <a:t>мастер </a:t>
            </a:r>
            <a:r>
              <a:rPr lang="ru-RU" sz="2000" b="1" i="1" dirty="0"/>
              <a:t>своего дела, </a:t>
            </a:r>
            <a:endParaRPr lang="ru-RU" sz="2000" b="1" i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i="1" dirty="0" smtClean="0"/>
              <a:t>идти </a:t>
            </a:r>
            <a:r>
              <a:rPr lang="ru-RU" sz="2000" b="1" i="1" dirty="0"/>
              <a:t>своей дорогой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04800" y="381000"/>
            <a:ext cx="8458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Constantia" pitchFamily="18" charset="0"/>
              </a:rPr>
              <a:t>Принципы  </a:t>
            </a:r>
            <a:r>
              <a:rPr lang="ru-RU" sz="2800" dirty="0" smtClean="0">
                <a:latin typeface="Constantia" pitchFamily="18" charset="0"/>
              </a:rPr>
              <a:t>работы на уроках  </a:t>
            </a:r>
          </a:p>
          <a:p>
            <a:pPr algn="ctr"/>
            <a:r>
              <a:rPr lang="ru-RU" sz="2800" dirty="0" smtClean="0">
                <a:latin typeface="Constantia" pitchFamily="18" charset="0"/>
              </a:rPr>
              <a:t>русского языка и литературы</a:t>
            </a:r>
            <a:endParaRPr lang="ru-RU" sz="2800" dirty="0">
              <a:latin typeface="Constant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1600200"/>
            <a:ext cx="84582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AutoNum type="arabicPeriod"/>
            </a:pPr>
            <a:r>
              <a:rPr lang="ru-RU" sz="2400" dirty="0" smtClean="0">
                <a:latin typeface="Constantia" pitchFamily="18" charset="0"/>
              </a:rPr>
              <a:t>Демонстрация п</a:t>
            </a:r>
            <a:r>
              <a:rPr lang="ru-RU" sz="2400" dirty="0" smtClean="0">
                <a:latin typeface="Constantia" pitchFamily="18" charset="0"/>
              </a:rPr>
              <a:t>рактической ценности </a:t>
            </a:r>
            <a:r>
              <a:rPr lang="ru-RU" sz="2400" dirty="0" smtClean="0">
                <a:latin typeface="Constantia" pitchFamily="18" charset="0"/>
              </a:rPr>
              <a:t>получаемых </a:t>
            </a:r>
            <a:r>
              <a:rPr lang="ru-RU" sz="2400" dirty="0" smtClean="0">
                <a:latin typeface="Constantia" pitchFamily="18" charset="0"/>
              </a:rPr>
              <a:t>знаний.</a:t>
            </a:r>
          </a:p>
          <a:p>
            <a:pPr marL="457200" indent="-457200" algn="just">
              <a:buAutoNum type="arabicPeriod"/>
            </a:pPr>
            <a:r>
              <a:rPr lang="ru-RU" sz="2400" dirty="0" smtClean="0">
                <a:latin typeface="Constantia" pitchFamily="18" charset="0"/>
              </a:rPr>
              <a:t>Нейтральная позиция при </a:t>
            </a:r>
            <a:r>
              <a:rPr lang="ru-RU" sz="2400" dirty="0" smtClean="0">
                <a:latin typeface="Constantia" pitchFamily="18" charset="0"/>
              </a:rPr>
              <a:t>объяснении </a:t>
            </a:r>
            <a:r>
              <a:rPr lang="ru-RU" sz="2400" dirty="0" smtClean="0">
                <a:latin typeface="Constantia" pitchFamily="18" charset="0"/>
              </a:rPr>
              <a:t>материала. 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Constantia" pitchFamily="18" charset="0"/>
              </a:rPr>
              <a:t>Нет </a:t>
            </a:r>
            <a:r>
              <a:rPr lang="ru-RU" sz="2400" dirty="0" smtClean="0">
                <a:latin typeface="Constantia" pitchFamily="18" charset="0"/>
              </a:rPr>
              <a:t>неправильного мнения, есть неаргументированное. </a:t>
            </a:r>
          </a:p>
          <a:p>
            <a:pPr marL="457200" indent="-457200" algn="just">
              <a:buAutoNum type="arabicPeriod"/>
            </a:pPr>
            <a:r>
              <a:rPr lang="ru-RU" sz="2400" dirty="0" smtClean="0">
                <a:latin typeface="Constantia" pitchFamily="18" charset="0"/>
              </a:rPr>
              <a:t>Каждый ученик имеет право </a:t>
            </a:r>
            <a:r>
              <a:rPr lang="ru-RU" sz="2400" dirty="0" smtClean="0">
                <a:latin typeface="Constantia" pitchFamily="18" charset="0"/>
              </a:rPr>
              <a:t>на ошибку.</a:t>
            </a:r>
            <a:endParaRPr lang="ru-RU" sz="2400" dirty="0" smtClean="0">
              <a:latin typeface="Constantia" pitchFamily="18" charset="0"/>
            </a:endParaRPr>
          </a:p>
          <a:p>
            <a:pPr marL="3200400" lvl="6" indent="-457200" algn="just"/>
            <a:r>
              <a:rPr lang="ru-RU" sz="2400" dirty="0" smtClean="0">
                <a:latin typeface="Constantia" pitchFamily="18" charset="0"/>
              </a:rPr>
              <a:t>5</a:t>
            </a:r>
            <a:r>
              <a:rPr lang="ru-RU" sz="2400" dirty="0" smtClean="0">
                <a:latin typeface="Constantia" pitchFamily="18" charset="0"/>
              </a:rPr>
              <a:t>. </a:t>
            </a:r>
            <a:r>
              <a:rPr lang="ru-RU" sz="2400" dirty="0" smtClean="0">
                <a:latin typeface="Constantia" pitchFamily="18" charset="0"/>
              </a:rPr>
              <a:t>Выбор приемов, </a:t>
            </a:r>
            <a:r>
              <a:rPr lang="ru-RU" sz="2400" dirty="0" smtClean="0">
                <a:latin typeface="Constantia" pitchFamily="18" charset="0"/>
              </a:rPr>
              <a:t>в которых ученики проявляют наибольшую активность. </a:t>
            </a:r>
          </a:p>
          <a:p>
            <a:pPr marL="3200400" lvl="6" indent="-457200"/>
            <a:r>
              <a:rPr lang="ru-RU" sz="2400" dirty="0" smtClean="0">
                <a:latin typeface="Constantia" pitchFamily="18" charset="0"/>
              </a:rPr>
              <a:t>6</a:t>
            </a:r>
            <a:r>
              <a:rPr lang="ru-RU" sz="2400" dirty="0" smtClean="0">
                <a:latin typeface="Constantia" pitchFamily="18" charset="0"/>
              </a:rPr>
              <a:t>. </a:t>
            </a:r>
            <a:r>
              <a:rPr lang="ru-RU" sz="2400" dirty="0" smtClean="0">
                <a:latin typeface="Constantia" pitchFamily="18" charset="0"/>
              </a:rPr>
              <a:t>Использование Сократовского метода.</a:t>
            </a:r>
            <a:endParaRPr lang="ru-RU" sz="2400" dirty="0" smtClean="0">
              <a:latin typeface="Constantia" pitchFamily="18" charset="0"/>
            </a:endParaRPr>
          </a:p>
          <a:p>
            <a:pPr marL="3200400" lvl="6" indent="-457200"/>
            <a:r>
              <a:rPr lang="ru-RU" sz="2400" dirty="0" smtClean="0">
                <a:latin typeface="Constantia" pitchFamily="18" charset="0"/>
              </a:rPr>
              <a:t>7</a:t>
            </a:r>
            <a:r>
              <a:rPr lang="ru-RU" sz="2400" dirty="0" smtClean="0">
                <a:latin typeface="Constantia" pitchFamily="18" charset="0"/>
              </a:rPr>
              <a:t>. </a:t>
            </a:r>
            <a:r>
              <a:rPr lang="ru-RU" sz="2400" dirty="0" smtClean="0">
                <a:latin typeface="Constantia" pitchFamily="18" charset="0"/>
              </a:rPr>
              <a:t>Различные формы </a:t>
            </a:r>
            <a:r>
              <a:rPr lang="ru-RU" sz="2400" dirty="0" smtClean="0">
                <a:latin typeface="Constantia" pitchFamily="18" charset="0"/>
              </a:rPr>
              <a:t>поощрения </a:t>
            </a:r>
            <a:r>
              <a:rPr lang="ru-RU" sz="2400" dirty="0" smtClean="0">
                <a:latin typeface="Constantia" pitchFamily="18" charset="0"/>
              </a:rPr>
              <a:t>учеников.</a:t>
            </a:r>
            <a:endParaRPr lang="ru-RU" sz="2400" dirty="0" smtClean="0">
              <a:latin typeface="Constantia" pitchFamily="18" charset="0"/>
            </a:endParaRPr>
          </a:p>
          <a:p>
            <a:pPr marL="3200400" lvl="6" indent="-457200" algn="just"/>
            <a:endParaRPr lang="ru-RU" sz="2000" dirty="0" smtClean="0">
              <a:latin typeface="Constantia" pitchFamily="18" charset="0"/>
            </a:endParaRPr>
          </a:p>
          <a:p>
            <a:pPr marL="457200" indent="-457200" algn="just">
              <a:buAutoNum type="arabicPeriod"/>
            </a:pPr>
            <a:endParaRPr lang="ru-RU" sz="2000" dirty="0" smtClean="0">
              <a:latin typeface="Constantia" pitchFamily="18" charset="0"/>
            </a:endParaRPr>
          </a:p>
          <a:p>
            <a:pPr marL="457200" indent="-457200" algn="just">
              <a:buAutoNum type="arabicPeriod"/>
            </a:pPr>
            <a:endParaRPr lang="ru-RU" sz="2000" dirty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2133600"/>
            <a:ext cx="83058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Constantia" pitchFamily="18" charset="0"/>
              </a:rPr>
              <a:t> гармоничное развитие всех коммуникативных </a:t>
            </a:r>
            <a:r>
              <a:rPr lang="ru-RU" sz="2800" dirty="0" smtClean="0">
                <a:latin typeface="Constantia" pitchFamily="18" charset="0"/>
              </a:rPr>
              <a:t>навыков</a:t>
            </a:r>
            <a:r>
              <a:rPr lang="ru-RU" sz="2800" dirty="0" smtClean="0">
                <a:latin typeface="Constantia" pitchFamily="18" charset="0"/>
              </a:rPr>
              <a:t>;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Constantia" pitchFamily="18" charset="0"/>
              </a:rPr>
              <a:t>п</a:t>
            </a:r>
            <a:r>
              <a:rPr lang="ru-RU" sz="2800" dirty="0" smtClean="0">
                <a:latin typeface="Constantia" pitchFamily="18" charset="0"/>
              </a:rPr>
              <a:t>реодоление страха публичного выступления;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Constantia" pitchFamily="18" charset="0"/>
              </a:rPr>
              <a:t> </a:t>
            </a:r>
            <a:r>
              <a:rPr lang="ru-RU" sz="2800" dirty="0" smtClean="0">
                <a:latin typeface="Constantia" pitchFamily="18" charset="0"/>
              </a:rPr>
              <a:t>свободное ориентирование в реальных  жизненных ситуациях общения;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Constantia" pitchFamily="18" charset="0"/>
              </a:rPr>
              <a:t> расширение словарного запаса;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Constantia" pitchFamily="18" charset="0"/>
              </a:rPr>
              <a:t> получение и применение новой информации в области коммуникаций.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52500" y="228600"/>
            <a:ext cx="8305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Constantia" pitchFamily="18" charset="0"/>
              </a:rPr>
              <a:t>Результаты внедрения коммуникативной технологии</a:t>
            </a:r>
            <a:endParaRPr lang="ru-RU" sz="3200" dirty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6782" y="-29342"/>
            <a:ext cx="88572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nstantia" pitchFamily="18" charset="0"/>
              </a:rPr>
              <a:t>Результаты внедрения коммуникативной технологии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Constantia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2117" y="2967335"/>
            <a:ext cx="3166418" cy="222702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6" b="5826"/>
          <a:stretch/>
        </p:blipFill>
        <p:spPr>
          <a:xfrm>
            <a:off x="286783" y="914399"/>
            <a:ext cx="2131101" cy="221634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8" t="1017" r="948" b="9531"/>
          <a:stretch/>
        </p:blipFill>
        <p:spPr>
          <a:xfrm>
            <a:off x="5062184" y="726958"/>
            <a:ext cx="2001400" cy="206539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030"/>
          <a:stretch/>
        </p:blipFill>
        <p:spPr>
          <a:xfrm>
            <a:off x="3101523" y="5343487"/>
            <a:ext cx="2961361" cy="151451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58"/>
          <a:stretch/>
        </p:blipFill>
        <p:spPr>
          <a:xfrm>
            <a:off x="215426" y="3597431"/>
            <a:ext cx="2557350" cy="319385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7" b="20519"/>
          <a:stretch/>
        </p:blipFill>
        <p:spPr>
          <a:xfrm>
            <a:off x="6393906" y="3746558"/>
            <a:ext cx="2690686" cy="289560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41" b="7776"/>
          <a:stretch/>
        </p:blipFill>
        <p:spPr>
          <a:xfrm>
            <a:off x="7220715" y="1266216"/>
            <a:ext cx="1863877" cy="1905001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4" b="9755"/>
          <a:stretch/>
        </p:blipFill>
        <p:spPr>
          <a:xfrm>
            <a:off x="2783290" y="753917"/>
            <a:ext cx="2057254" cy="20384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38200" y="2362200"/>
            <a:ext cx="6858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  <a:latin typeface="Constantia" pitchFamily="18" charset="0"/>
              </a:rPr>
              <a:t>Спасибо </a:t>
            </a:r>
            <a:endParaRPr lang="ru-RU" sz="4800" dirty="0" smtClean="0">
              <a:solidFill>
                <a:srgbClr val="C00000"/>
              </a:solidFill>
              <a:latin typeface="Constantia" pitchFamily="18" charset="0"/>
            </a:endParaRPr>
          </a:p>
          <a:p>
            <a:pPr algn="ctr"/>
            <a:r>
              <a:rPr lang="ru-RU" sz="4800" dirty="0" smtClean="0">
                <a:solidFill>
                  <a:srgbClr val="C00000"/>
                </a:solidFill>
                <a:latin typeface="Constantia" pitchFamily="18" charset="0"/>
              </a:rPr>
              <a:t>за </a:t>
            </a:r>
          </a:p>
          <a:p>
            <a:pPr algn="ctr"/>
            <a:r>
              <a:rPr lang="ru-RU" sz="4800" dirty="0" smtClean="0">
                <a:solidFill>
                  <a:srgbClr val="C00000"/>
                </a:solidFill>
                <a:latin typeface="Constantia" pitchFamily="18" charset="0"/>
              </a:rPr>
              <a:t>внимание</a:t>
            </a:r>
            <a:r>
              <a:rPr lang="ru-RU" sz="4800" dirty="0" smtClean="0">
                <a:solidFill>
                  <a:srgbClr val="C00000"/>
                </a:solidFill>
                <a:latin typeface="Constantia" pitchFamily="18" charset="0"/>
              </a:rPr>
              <a:t>!</a:t>
            </a:r>
            <a:endParaRPr lang="ru-RU" sz="4800" dirty="0">
              <a:solidFill>
                <a:srgbClr val="C00000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9531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52400" y="762000"/>
            <a:ext cx="853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Constantia" pitchFamily="18" charset="0"/>
            </a:endParaRPr>
          </a:p>
          <a:p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Позвольте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представиться…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Constant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91000" y="1447800"/>
            <a:ext cx="487680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  <a:latin typeface="Constantia" pitchFamily="18" charset="0"/>
            </a:endParaRPr>
          </a:p>
          <a:p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Рахманова 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Наталья Геннадьевна</a:t>
            </a:r>
          </a:p>
          <a:p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Образование: Высшее (Государственный 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п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едагогический 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у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ниверситет им. И.Н. Ульянова.</a:t>
            </a:r>
          </a:p>
          <a:p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 Квалификация – учитель русского языка и литературы по специальности «филология»)</a:t>
            </a:r>
          </a:p>
          <a:p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Стаж педагогической работы: 20 лет</a:t>
            </a:r>
          </a:p>
          <a:p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Категория: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I 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(ноябрь 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2015 г.)</a:t>
            </a:r>
          </a:p>
          <a:p>
            <a:endParaRPr lang="ru-RU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Constantia" pitchFamily="18" charset="0"/>
            </a:endParaRPr>
          </a:p>
          <a:p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Преподаваемые предметы:</a:t>
            </a:r>
          </a:p>
          <a:p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Русский язык, Литература </a:t>
            </a:r>
          </a:p>
          <a:p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Классы: 5 – 9 классы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495800" y="76200"/>
            <a:ext cx="44958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Обучать - значит вдвойне учиться. </a:t>
            </a:r>
          </a:p>
          <a:p>
            <a:pPr algn="r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(Жозеф Жубер)</a:t>
            </a: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05" r="10758"/>
          <a:stretch/>
        </p:blipFill>
        <p:spPr>
          <a:xfrm>
            <a:off x="304800" y="1678421"/>
            <a:ext cx="3428999" cy="41680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19600" y="0"/>
            <a:ext cx="4572000" cy="1143000"/>
          </a:xfrm>
        </p:spPr>
        <p:txBody>
          <a:bodyPr>
            <a:normAutofit/>
          </a:bodyPr>
          <a:lstStyle/>
          <a:p>
            <a:pPr algn="r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Я никогда не соглашусь с вашими убеждениями,</a:t>
            </a:r>
            <a:b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</a:b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но отдам жизнь за то ,чтобы вы могли их </a:t>
            </a:r>
            <a:b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</a:b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свободно высказать. (Вольтер)</a:t>
            </a:r>
            <a:endParaRPr lang="ru-RU" sz="1400" dirty="0">
              <a:solidFill>
                <a:schemeClr val="tx1">
                  <a:lumMod val="75000"/>
                  <a:lumOff val="25000"/>
                </a:schemeClr>
              </a:solidFill>
              <a:latin typeface="Constant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5690" y="1524000"/>
            <a:ext cx="81534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Constantia" pitchFamily="18" charset="0"/>
              </a:rPr>
              <a:t>… Ребенок имеет право посещать школу и учиться.</a:t>
            </a:r>
          </a:p>
          <a:p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Constantia" pitchFamily="18" charset="0"/>
              </a:rPr>
              <a:t>Ребенок имеет право на равенство.</a:t>
            </a:r>
          </a:p>
          <a:p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Constantia" pitchFamily="18" charset="0"/>
              </a:rPr>
              <a:t>Ребенок имеет право свободно выражать свои мысли.</a:t>
            </a:r>
          </a:p>
          <a:p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Constantia" pitchFamily="18" charset="0"/>
              </a:rPr>
              <a:t>Ребенок имеет право на собственное мнение…</a:t>
            </a:r>
          </a:p>
          <a:p>
            <a:pPr algn="r"/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Constantia" pitchFamily="18" charset="0"/>
              </a:rPr>
              <a:t>(Конвенция о правах 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Constantia" pitchFamily="18" charset="0"/>
              </a:rPr>
              <a:t>ребенка)</a:t>
            </a:r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  <a:latin typeface="Constantia" pitchFamily="18" charset="0"/>
              </a:rPr>
              <a:t>)</a:t>
            </a:r>
            <a:endParaRPr lang="ru-RU" sz="3200" dirty="0">
              <a:solidFill>
                <a:schemeClr val="bg1">
                  <a:lumMod val="95000"/>
                </a:schemeClr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19600" y="0"/>
            <a:ext cx="4572000" cy="1143000"/>
          </a:xfrm>
        </p:spPr>
        <p:txBody>
          <a:bodyPr>
            <a:normAutofit/>
          </a:bodyPr>
          <a:lstStyle/>
          <a:p>
            <a:pPr algn="r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Я никогда не соглашусь с вашими убеждениями,</a:t>
            </a:r>
            <a:b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</a:b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но отдам жизнь за то ,чтобы вы могли их </a:t>
            </a:r>
            <a:b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</a:b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свободно высказать. (Вольтер)</a:t>
            </a:r>
            <a:endParaRPr lang="ru-RU" sz="1400" dirty="0">
              <a:solidFill>
                <a:schemeClr val="tx1">
                  <a:lumMod val="75000"/>
                  <a:lumOff val="25000"/>
                </a:schemeClr>
              </a:solidFill>
              <a:latin typeface="Constant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" y="2362200"/>
            <a:ext cx="6629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Constantia" pitchFamily="18" charset="0"/>
              </a:rPr>
              <a:t>Ученик имеет право на собственное мнение.  </a:t>
            </a:r>
          </a:p>
          <a:p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Constantia" pitchFamily="18" charset="0"/>
              </a:rPr>
              <a:t>Моя задача – научить ребенка грамотно, смело высказывать и аргументировать его.</a:t>
            </a:r>
            <a:endParaRPr lang="ru-RU" sz="3600" dirty="0">
              <a:solidFill>
                <a:schemeClr val="accent3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5" name="Заголовок 5"/>
          <p:cNvSpPr txBox="1">
            <a:spLocks/>
          </p:cNvSpPr>
          <p:nvPr/>
        </p:nvSpPr>
        <p:spPr>
          <a:xfrm>
            <a:off x="457200" y="-123358"/>
            <a:ext cx="8229600" cy="193899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Constantia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Constantia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t>Мое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t>педагогическое кредо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600" y="4572000"/>
            <a:ext cx="2971563" cy="222867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19600" y="0"/>
            <a:ext cx="4572000" cy="1143000"/>
          </a:xfrm>
        </p:spPr>
        <p:txBody>
          <a:bodyPr>
            <a:normAutofit/>
          </a:bodyPr>
          <a:lstStyle/>
          <a:p>
            <a:pPr algn="r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Я никогда не соглашусь с вашими убеждениями,</a:t>
            </a:r>
            <a:b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</a:b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но отдам жизнь за то ,чтобы вы могли их </a:t>
            </a:r>
            <a:b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</a:b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свободно высказать. (Вольтер)</a:t>
            </a:r>
            <a:endParaRPr lang="ru-RU" sz="1400" dirty="0">
              <a:solidFill>
                <a:schemeClr val="tx1">
                  <a:lumMod val="75000"/>
                  <a:lumOff val="25000"/>
                </a:schemeClr>
              </a:solidFill>
              <a:latin typeface="Constant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66800" y="1905001"/>
            <a:ext cx="7696200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Цель</a:t>
            </a:r>
            <a:r>
              <a:rPr lang="ru-RU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:</a:t>
            </a:r>
            <a:r>
              <a:rPr lang="ru-RU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 сформировать </a:t>
            </a:r>
            <a:r>
              <a:rPr lang="ru-RU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у обучающихся умение выражать свои мысли в устной и письменной форме, пользуясь нужными языковыми средствами в соответствии с целью, содержанием речи, условиями общения. </a:t>
            </a:r>
          </a:p>
          <a:p>
            <a:pPr algn="just"/>
            <a:endParaRPr lang="ru-RU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Constantia" pitchFamily="18" charset="0"/>
            </a:endParaRPr>
          </a:p>
          <a:p>
            <a:pPr algn="just"/>
            <a:endParaRPr lang="ru-RU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Constantia" pitchFamily="18" charset="0"/>
            </a:endParaRPr>
          </a:p>
          <a:p>
            <a:pPr algn="just"/>
            <a:endParaRPr lang="ru-RU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Constantia" pitchFamily="18" charset="0"/>
            </a:endParaRPr>
          </a:p>
          <a:p>
            <a:pPr algn="just"/>
            <a:endParaRPr lang="ru-RU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37260" y="1281499"/>
            <a:ext cx="762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Constantia" pitchFamily="18" charset="0"/>
              </a:rPr>
              <a:t>Мотивация на получение знаний</a:t>
            </a:r>
            <a:endParaRPr lang="ru-RU" sz="3200" b="1" dirty="0">
              <a:latin typeface="Constant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5760" y="1804719"/>
            <a:ext cx="876300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	</a:t>
            </a:r>
            <a:endParaRPr lang="ru-RU" b="1" dirty="0" smtClean="0">
              <a:solidFill>
                <a:schemeClr val="tx1">
                  <a:lumMod val="75000"/>
                  <a:lumOff val="25000"/>
                </a:schemeClr>
              </a:solidFill>
              <a:latin typeface="Constantia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нравственный 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контроль (наличие нравственных принципов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);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предпочтения 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(интересы, склонности); </a:t>
            </a:r>
            <a:endParaRPr lang="ru-RU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внешняя ситуация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;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собственные 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возможности (знания, умения, качества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);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собственное 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состояние в данный момент; </a:t>
            </a:r>
            <a:endParaRPr lang="ru-RU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условия 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достижения цели (затраты усилий и времени); 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последствия 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своего действия, поступка. </a:t>
            </a: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19600" y="152400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  <a:ea typeface="+mj-ea"/>
                <a:cs typeface="+mj-cs"/>
              </a:rPr>
              <a:t>«Приохотить» ученика к учению гораздо более достойная задача учителя, чем «приневолить» его. </a:t>
            </a:r>
          </a:p>
          <a:p>
            <a:pPr algn="r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  <a:ea typeface="+mj-ea"/>
                <a:cs typeface="+mj-cs"/>
              </a:rPr>
              <a:t>К. Д. Ушинский</a:t>
            </a:r>
            <a:endParaRPr lang="ru-RU" sz="1400" dirty="0">
              <a:solidFill>
                <a:schemeClr val="tx1">
                  <a:lumMod val="75000"/>
                  <a:lumOff val="25000"/>
                </a:schemeClr>
              </a:solidFill>
              <a:latin typeface="Constant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124200" y="228600"/>
            <a:ext cx="4419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Constantia" pitchFamily="18" charset="0"/>
              </a:rPr>
              <a:t>Виды </a:t>
            </a:r>
            <a:r>
              <a:rPr lang="ru-RU" sz="4000" dirty="0" smtClean="0">
                <a:latin typeface="Constantia" pitchFamily="18" charset="0"/>
              </a:rPr>
              <a:t>уроков</a:t>
            </a:r>
            <a:endParaRPr lang="ru-RU" sz="4000" dirty="0" smtClean="0">
              <a:latin typeface="Constantia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799831591"/>
              </p:ext>
            </p:extLst>
          </p:nvPr>
        </p:nvGraphicFramePr>
        <p:xfrm>
          <a:off x="2362200" y="1184982"/>
          <a:ext cx="9280478" cy="579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7" name="Схема 16"/>
          <p:cNvGraphicFramePr/>
          <p:nvPr>
            <p:extLst>
              <p:ext uri="{D42A27DB-BD31-4B8C-83A1-F6EECF244321}">
                <p14:modId xmlns:p14="http://schemas.microsoft.com/office/powerpoint/2010/main" val="2415575392"/>
              </p:ext>
            </p:extLst>
          </p:nvPr>
        </p:nvGraphicFramePr>
        <p:xfrm>
          <a:off x="762000" y="4800600"/>
          <a:ext cx="7924800" cy="2667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05000" y="476127"/>
            <a:ext cx="7010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Constantia" pitchFamily="18" charset="0"/>
              </a:rPr>
              <a:t>Современный учитель должен уметь:</a:t>
            </a:r>
            <a:endParaRPr lang="ru-RU" sz="2400" dirty="0" smtClean="0">
              <a:latin typeface="Constantia" pitchFamily="18" charset="0"/>
            </a:endParaRPr>
          </a:p>
          <a:p>
            <a:endParaRPr lang="ru-RU" sz="2400" dirty="0" smtClean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" y="1143000"/>
            <a:ext cx="86868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ü"/>
            </a:pPr>
            <a:endParaRPr lang="ru-RU" sz="1400" dirty="0">
              <a:solidFill>
                <a:schemeClr val="tx1">
                  <a:lumMod val="75000"/>
                  <a:lumOff val="25000"/>
                </a:schemeClr>
              </a:solidFill>
              <a:latin typeface="Constant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0" y="1600200"/>
            <a:ext cx="76200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/>
              <a:t>Уметь планировать и организовывать самостоятельную деятельность учащихся.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/>
              <a:t>Уметь мотивировать </a:t>
            </a:r>
            <a:r>
              <a:rPr lang="ru-RU" sz="2000" dirty="0" smtClean="0"/>
              <a:t>учащихся.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 smtClean="0"/>
              <a:t>Уметь </a:t>
            </a:r>
            <a:r>
              <a:rPr lang="ru-RU" sz="2000" dirty="0"/>
              <a:t>подмечать склонности </a:t>
            </a:r>
            <a:r>
              <a:rPr lang="ru-RU" sz="2000" dirty="0" smtClean="0"/>
              <a:t>учащегося.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 smtClean="0"/>
              <a:t>Владеть </a:t>
            </a:r>
            <a:r>
              <a:rPr lang="ru-RU" sz="2000" dirty="0"/>
              <a:t>проектным </a:t>
            </a:r>
            <a:r>
              <a:rPr lang="ru-RU" sz="2000" dirty="0" smtClean="0"/>
              <a:t>и исследовательским мышлением.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 smtClean="0"/>
              <a:t>Использовать </a:t>
            </a:r>
            <a:r>
              <a:rPr lang="ru-RU" sz="2000" dirty="0"/>
              <a:t>систему оценивания, позволяющую учащимся адекватно оценивать свои достижения и совершенствовать их.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/>
              <a:t>Уметь осуществлять рефлексию своей </a:t>
            </a:r>
            <a:r>
              <a:rPr lang="ru-RU" sz="2000" dirty="0" smtClean="0"/>
              <a:t>деятельности.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/>
              <a:t>У</a:t>
            </a:r>
            <a:r>
              <a:rPr lang="ru-RU" sz="2000" dirty="0" smtClean="0"/>
              <a:t>меть организовать понятийную работу учащихся.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7848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ru-RU" sz="1400" dirty="0" smtClean="0">
                <a:latin typeface="Constantia" pitchFamily="18" charset="0"/>
              </a:rPr>
              <a:t>"Если ученик в школе не научился сам ничего творить, </a:t>
            </a:r>
            <a:br>
              <a:rPr lang="ru-RU" sz="1400" dirty="0" smtClean="0">
                <a:latin typeface="Constantia" pitchFamily="18" charset="0"/>
              </a:rPr>
            </a:br>
            <a:r>
              <a:rPr lang="ru-RU" sz="1400" dirty="0" smtClean="0">
                <a:latin typeface="Constantia" pitchFamily="18" charset="0"/>
              </a:rPr>
              <a:t>то и в жизни он всегда будет только копировать,</a:t>
            </a:r>
            <a:br>
              <a:rPr lang="ru-RU" sz="1400" dirty="0" smtClean="0">
                <a:latin typeface="Constantia" pitchFamily="18" charset="0"/>
              </a:rPr>
            </a:br>
            <a:r>
              <a:rPr lang="ru-RU" sz="1400" dirty="0" smtClean="0">
                <a:latin typeface="Constantia" pitchFamily="18" charset="0"/>
              </a:rPr>
              <a:t> так как мало таких, которые, научившись копировать, </a:t>
            </a:r>
            <a:br>
              <a:rPr lang="ru-RU" sz="1400" dirty="0" smtClean="0">
                <a:latin typeface="Constantia" pitchFamily="18" charset="0"/>
              </a:rPr>
            </a:br>
            <a:r>
              <a:rPr lang="ru-RU" sz="1400" dirty="0" smtClean="0">
                <a:latin typeface="Constantia" pitchFamily="18" charset="0"/>
              </a:rPr>
              <a:t>умели сделать самостоятельное приложение этих сведений. </a:t>
            </a:r>
            <a:br>
              <a:rPr lang="ru-RU" sz="1400" dirty="0" smtClean="0">
                <a:latin typeface="Constantia" pitchFamily="18" charset="0"/>
              </a:rPr>
            </a:br>
            <a:r>
              <a:rPr lang="ru-RU" sz="1400" dirty="0" smtClean="0">
                <a:latin typeface="Constantia" pitchFamily="18" charset="0"/>
              </a:rPr>
              <a:t>Л.Н. Толстой: </a:t>
            </a:r>
            <a:br>
              <a:rPr lang="ru-RU" sz="1400" dirty="0" smtClean="0">
                <a:latin typeface="Constantia" pitchFamily="18" charset="0"/>
              </a:rPr>
            </a:br>
            <a:endParaRPr lang="ru-RU" sz="1400" dirty="0">
              <a:latin typeface="Constant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600" y="2254859"/>
            <a:ext cx="861060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Constantia" pitchFamily="18" charset="0"/>
              </a:rPr>
              <a:t>Сочинение </a:t>
            </a:r>
            <a:r>
              <a:rPr lang="ru-RU" sz="2800" dirty="0">
                <a:latin typeface="Constantia" pitchFamily="18" charset="0"/>
              </a:rPr>
              <a:t>является работой творческой и, следовательно, поисковой. Очень важно поэтому, чтобы она выполнялась с интересом</a:t>
            </a:r>
            <a:r>
              <a:rPr lang="ru-RU" sz="2800" dirty="0" smtClean="0">
                <a:latin typeface="Constantia" pitchFamily="18" charset="0"/>
              </a:rPr>
              <a:t>.</a:t>
            </a: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Constantia" pitchFamily="18" charset="0"/>
              </a:rPr>
              <a:t>После </a:t>
            </a:r>
            <a:r>
              <a:rPr lang="ru-RU" sz="2800" dirty="0">
                <a:latin typeface="Constantia" pitchFamily="18" charset="0"/>
              </a:rPr>
              <a:t>озвучивания (выбора) темы, учитель в беседе с учеником выясняет, правильно ли ребенок понял ее (тему</a:t>
            </a:r>
            <a:r>
              <a:rPr lang="ru-RU" sz="2800" dirty="0" smtClean="0">
                <a:latin typeface="Constantia" pitchFamily="18" charset="0"/>
              </a:rPr>
              <a:t>)</a:t>
            </a:r>
            <a:r>
              <a:rPr lang="ru-RU" sz="2800" dirty="0">
                <a:latin typeface="Constantia" pitchFamily="18" charset="0"/>
              </a:rPr>
              <a:t> </a:t>
            </a:r>
            <a:endParaRPr lang="ru-RU" sz="2800" dirty="0" smtClean="0">
              <a:latin typeface="Constantia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Constantia" pitchFamily="18" charset="0"/>
              </a:rPr>
              <a:t>Дети </a:t>
            </a:r>
            <a:r>
              <a:rPr lang="ru-RU" sz="2800" dirty="0">
                <a:latin typeface="Constantia" pitchFamily="18" charset="0"/>
              </a:rPr>
              <a:t>заранее знают основные принципы оценки сочинений</a:t>
            </a:r>
          </a:p>
          <a:p>
            <a:pPr algn="just"/>
            <a:endParaRPr lang="ru-RU" sz="3200" dirty="0" smtClean="0">
              <a:latin typeface="Constantia" pitchFamily="18" charset="0"/>
            </a:endParaRPr>
          </a:p>
          <a:p>
            <a:pPr algn="just"/>
            <a:endParaRPr lang="ru-RU" sz="1400" dirty="0">
              <a:solidFill>
                <a:schemeClr val="bg1"/>
              </a:solidFill>
              <a:latin typeface="Constantia" pitchFamily="18" charset="0"/>
            </a:endParaRPr>
          </a:p>
          <a:p>
            <a:pPr algn="just"/>
            <a:endParaRPr lang="ru-RU" sz="1400" dirty="0">
              <a:solidFill>
                <a:schemeClr val="bg1"/>
              </a:solidFill>
              <a:latin typeface="Constantia" pitchFamily="18" charset="0"/>
            </a:endParaRPr>
          </a:p>
          <a:p>
            <a:pPr algn="just"/>
            <a:endParaRPr lang="ru-RU" sz="1400" dirty="0">
              <a:latin typeface="Constant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" y="228600"/>
            <a:ext cx="7010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Constantia" pitchFamily="18" charset="0"/>
              </a:rPr>
              <a:t>            Сочинения</a:t>
            </a:r>
            <a:endParaRPr lang="ru-RU" sz="3200" dirty="0" smtClean="0">
              <a:latin typeface="Constantia" pitchFamily="18" charset="0"/>
            </a:endParaRPr>
          </a:p>
          <a:p>
            <a:endParaRPr lang="ru-RU" sz="2400" dirty="0" smtClean="0">
              <a:solidFill>
                <a:schemeClr val="bg1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3718</TotalTime>
  <Words>611</Words>
  <Application>Microsoft Office PowerPoint</Application>
  <PresentationFormat>Экран (4:3)</PresentationFormat>
  <Paragraphs>109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Century Gothic</vt:lpstr>
      <vt:lpstr>Constantia</vt:lpstr>
      <vt:lpstr>Wingdings</vt:lpstr>
      <vt:lpstr>Wingdings 3</vt:lpstr>
      <vt:lpstr>Легкий дым</vt:lpstr>
      <vt:lpstr>Развитие профессиональных компетенций на уроках русского языка и литературы</vt:lpstr>
      <vt:lpstr>Презентация PowerPoint</vt:lpstr>
      <vt:lpstr>Я никогда не соглашусь с вашими убеждениями, но отдам жизнь за то ,чтобы вы могли их  свободно высказать. (Вольтер)</vt:lpstr>
      <vt:lpstr>Я никогда не соглашусь с вашими убеждениями, но отдам жизнь за то ,чтобы вы могли их  свободно высказать. (Вольтер)</vt:lpstr>
      <vt:lpstr>Я никогда не соглашусь с вашими убеждениями, но отдам жизнь за то ,чтобы вы могли их  свободно высказать. (Вольтер)</vt:lpstr>
      <vt:lpstr>Презентация PowerPoint</vt:lpstr>
      <vt:lpstr>Презентация PowerPoint</vt:lpstr>
      <vt:lpstr>Презентация PowerPoint</vt:lpstr>
      <vt:lpstr>"Если ученик в школе не научился сам ничего творить,  то и в жизни он всегда будет только копировать,  так как мало таких, которые, научившись копировать,  умели сделать самостоятельное приложение этих сведений.  Л.Н. Толстой: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Ириша</dc:creator>
  <cp:lastModifiedBy>User</cp:lastModifiedBy>
  <cp:revision>595</cp:revision>
  <dcterms:created xsi:type="dcterms:W3CDTF">2013-12-09T17:31:01Z</dcterms:created>
  <dcterms:modified xsi:type="dcterms:W3CDTF">2017-01-09T08:57:32Z</dcterms:modified>
</cp:coreProperties>
</file>