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  <p:sldMasterId id="2147483909" r:id="rId2"/>
    <p:sldMasterId id="214748392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8" r:id="rId10"/>
    <p:sldId id="263" r:id="rId11"/>
    <p:sldId id="269" r:id="rId12"/>
    <p:sldId id="270" r:id="rId13"/>
    <p:sldId id="271" r:id="rId14"/>
    <p:sldId id="281" r:id="rId15"/>
    <p:sldId id="272" r:id="rId16"/>
    <p:sldId id="274" r:id="rId17"/>
    <p:sldId id="275" r:id="rId18"/>
    <p:sldId id="276" r:id="rId19"/>
    <p:sldId id="277" r:id="rId20"/>
    <p:sldId id="278" r:id="rId21"/>
    <p:sldId id="273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4DA"/>
    <a:srgbClr val="AD5ED0"/>
    <a:srgbClr val="FF9999"/>
    <a:srgbClr val="FF6699"/>
    <a:srgbClr val="CC0066"/>
    <a:srgbClr val="F0F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1" autoAdjust="0"/>
  </p:normalViewPr>
  <p:slideViewPr>
    <p:cSldViewPr>
      <p:cViewPr varScale="1">
        <p:scale>
          <a:sx n="103" d="100"/>
          <a:sy n="103" d="100"/>
        </p:scale>
        <p:origin x="-17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687BA-7BF9-4CF2-A568-A3D31F814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BCAB1-2853-4A4E-9008-59C49A048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29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B207E-3B6E-4975-BFA5-422A946D4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53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4AF50-43DD-4617-AD5D-5384640E7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4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F9179-0BBE-4826-A634-BCF975894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826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519F-424E-4233-BA62-BE98DDC3E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78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4EDE-109E-4085-B474-AEAC14BED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49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65059-5355-42D1-9C9B-91B9B88C5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39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EF82-F0F0-4C84-96E6-781232C9F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160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27E86-139C-4E50-91FF-65556DDA8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42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513EC-A173-43C8-81ED-4B872A7F8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8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6CF5C-EC4D-44E5-935C-B379258E3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839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3D882-8714-4933-A8BB-E89227815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294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419D3-6B4F-472C-B087-D5D4D8ED0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84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747CD-7AF5-4D10-9914-298A0317C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3E80DAB-68F4-4C13-9117-45331C334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85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0EC55-8CF0-4745-B45D-A14BDC964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867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6261BD-44B0-4E78-BD43-3A82EFC81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1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56D9-176B-47B4-B104-E35B1C711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043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7FD5-8E34-4477-A946-73F074658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406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C914-F4A3-4B3E-AE9E-DBBFE96C7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667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CFD2-47F7-4F8C-8CBA-8C62C8966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7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A3E8C-D4F4-45F5-9DEE-3CB887EA9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85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F50C7-2C73-41E6-8C52-64B8CF47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97D8DD-FE13-40BA-9B29-FF9BB2E2E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99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B3473-B393-49C5-8356-5E5C27CDF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0127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7BA721D-52BF-4C41-BBF7-4FBA54ED2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7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BC63-7EE4-4B37-B090-D9D519685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0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1A0A1-6AE5-43AE-ACB9-66564BABD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9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477-7DE2-415C-840E-DB7C07E7B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0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E9E70-401F-487C-9D89-A24837936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0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4F6DF-E4B8-42BA-A4E6-4C64E1D06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3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B475E-CB18-497C-ABFC-9D33B32B1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8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90BFE9-22BE-4600-B04D-0B2DA294D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6" r:id="rId1"/>
    <p:sldLayoutId id="2147484033" r:id="rId2"/>
    <p:sldLayoutId id="2147484057" r:id="rId3"/>
    <p:sldLayoutId id="2147484034" r:id="rId4"/>
    <p:sldLayoutId id="2147484058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AF572C-3FA8-4029-B517-767306594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9" r:id="rId1"/>
    <p:sldLayoutId id="2147484041" r:id="rId2"/>
    <p:sldLayoutId id="2147484060" r:id="rId3"/>
    <p:sldLayoutId id="2147484042" r:id="rId4"/>
    <p:sldLayoutId id="2147484061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EC8B007-EE83-46D9-8E87-A595DBA67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49" r:id="rId2"/>
    <p:sldLayoutId id="2147484063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64" r:id="rId9"/>
    <p:sldLayoutId id="2147484055" r:id="rId10"/>
    <p:sldLayoutId id="21474840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116632"/>
            <a:ext cx="7561263" cy="40107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Словарно-орфографическая работа как средство интеллектуального развития обучающихся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4445000"/>
            <a:ext cx="30099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7701" y="5326219"/>
            <a:ext cx="3241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AE4DA"/>
                </a:solidFill>
              </a:rPr>
              <a:t>Учитель начальных классов:</a:t>
            </a:r>
          </a:p>
          <a:p>
            <a:r>
              <a:rPr lang="ru-RU" dirty="0" smtClean="0">
                <a:solidFill>
                  <a:srgbClr val="FAE4DA"/>
                </a:solidFill>
              </a:rPr>
              <a:t>Чернышева Ж.Ю.</a:t>
            </a:r>
            <a:endParaRPr lang="ru-RU" dirty="0">
              <a:solidFill>
                <a:srgbClr val="FAE4DA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2418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4) решение орфографических задач; какую букву надо проверить при письме и почему? Как эту букву проверить? Можно ли проверить эту букву? Запись слов в словарях с постановкой ударения с выделением букв, которые надо при письме запомнить;</a:t>
            </a:r>
          </a:p>
          <a:p>
            <a:pPr eaLnBrk="1" hangingPunct="1"/>
            <a:r>
              <a:rPr lang="ru-RU" altLang="ru-RU" dirty="0" smtClean="0"/>
              <a:t>5) подбор однокоренных слов, составление словосочетаний, предложений;</a:t>
            </a:r>
          </a:p>
          <a:p>
            <a:pPr eaLnBrk="1" hangingPunct="1"/>
            <a:r>
              <a:rPr lang="ru-RU" altLang="ru-RU" dirty="0" smtClean="0"/>
              <a:t>6) подбор синонимов, антонимов, многозначность слова, где возможно.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370193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Второй этап -ознакомительный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229600" cy="489654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dirty="0" smtClean="0"/>
              <a:t>1.Выпишите </a:t>
            </a:r>
            <a:r>
              <a:rPr lang="ru-RU" altLang="ru-RU" dirty="0"/>
              <a:t>слова в два столбика: в первый столбик – с глухими согласными на конце слова, во второй – со звонкими согласными на конце слова: </a:t>
            </a:r>
            <a:r>
              <a:rPr lang="ru-RU" altLang="ru-RU" i="1" dirty="0">
                <a:solidFill>
                  <a:srgbClr val="002060"/>
                </a:solidFill>
              </a:rPr>
              <a:t>завтрак, народ, адрес, рисунок, морковь, портрет, багаж, карандаш, салют, овёс, билет, язык.  </a:t>
            </a:r>
            <a:endParaRPr lang="ru-RU" altLang="ru-RU" i="1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r>
              <a:rPr lang="ru-RU" altLang="ru-RU" i="1" dirty="0" smtClean="0"/>
              <a:t>2.Игра </a:t>
            </a:r>
            <a:r>
              <a:rPr lang="ru-RU" altLang="ru-RU" i="1" dirty="0"/>
              <a:t>«Из каких слов выпали гласные?».</a:t>
            </a:r>
          </a:p>
          <a:p>
            <a:pPr marL="0" indent="0" eaLnBrk="1" hangingPunct="1">
              <a:buNone/>
            </a:pPr>
            <a:r>
              <a:rPr lang="ru-RU" altLang="ru-RU" i="1" dirty="0" err="1">
                <a:solidFill>
                  <a:srgbClr val="002060"/>
                </a:solidFill>
              </a:rPr>
              <a:t>д.р.вн</a:t>
            </a:r>
            <a:r>
              <a:rPr lang="ru-RU" altLang="ru-RU" i="1" dirty="0">
                <a:solidFill>
                  <a:srgbClr val="002060"/>
                </a:solidFill>
              </a:rPr>
              <a:t>. </a:t>
            </a:r>
            <a:r>
              <a:rPr lang="ru-RU" altLang="ru-RU" i="1" dirty="0" err="1">
                <a:solidFill>
                  <a:srgbClr val="002060"/>
                </a:solidFill>
              </a:rPr>
              <a:t>п.ртр.т</a:t>
            </a:r>
            <a:endParaRPr lang="ru-RU" altLang="ru-RU" i="1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r>
              <a:rPr lang="ru-RU" altLang="ru-RU" i="1" dirty="0" err="1">
                <a:solidFill>
                  <a:srgbClr val="002060"/>
                </a:solidFill>
              </a:rPr>
              <a:t>м.л.т.к</a:t>
            </a:r>
            <a:r>
              <a:rPr lang="ru-RU" altLang="ru-RU" i="1" dirty="0">
                <a:solidFill>
                  <a:srgbClr val="002060"/>
                </a:solidFill>
              </a:rPr>
              <a:t> </a:t>
            </a:r>
            <a:r>
              <a:rPr lang="ru-RU" altLang="ru-RU" i="1" dirty="0" err="1">
                <a:solidFill>
                  <a:srgbClr val="002060"/>
                </a:solidFill>
              </a:rPr>
              <a:t>с.л.м</a:t>
            </a:r>
            <a:r>
              <a:rPr lang="ru-RU" altLang="ru-RU" i="1" dirty="0">
                <a:solidFill>
                  <a:srgbClr val="002060"/>
                </a:solidFill>
              </a:rPr>
              <a:t>.</a:t>
            </a:r>
          </a:p>
          <a:p>
            <a:pPr marL="0" indent="0" eaLnBrk="1" hangingPunct="1">
              <a:buNone/>
            </a:pPr>
            <a:r>
              <a:rPr lang="ru-RU" altLang="ru-RU" i="1" dirty="0" err="1">
                <a:solidFill>
                  <a:srgbClr val="002060"/>
                </a:solidFill>
              </a:rPr>
              <a:t>к.ньк</a:t>
            </a:r>
            <a:r>
              <a:rPr lang="ru-RU" altLang="ru-RU" i="1" dirty="0">
                <a:solidFill>
                  <a:srgbClr val="002060"/>
                </a:solidFill>
              </a:rPr>
              <a:t>. </a:t>
            </a:r>
            <a:r>
              <a:rPr lang="ru-RU" altLang="ru-RU" i="1" dirty="0" err="1">
                <a:solidFill>
                  <a:srgbClr val="002060"/>
                </a:solidFill>
              </a:rPr>
              <a:t>т.л.ф.н</a:t>
            </a:r>
            <a:endParaRPr lang="ru-RU" altLang="ru-RU" i="1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ru-RU" altLang="ru-RU" i="1" dirty="0" smtClean="0">
              <a:solidFill>
                <a:srgbClr val="002060"/>
              </a:solidFill>
            </a:endParaRP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350"/>
            <a:ext cx="8568952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Третий этап –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тренировочно</a:t>
            </a:r>
            <a:r>
              <a:rPr lang="ru-RU" sz="4000" b="1" i="1" dirty="0" smtClean="0">
                <a:solidFill>
                  <a:srgbClr val="002060"/>
                </a:solidFill>
              </a:rPr>
              <a:t> -закрепительный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229600" cy="489654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i="1" dirty="0"/>
              <a:t>3. </a:t>
            </a:r>
            <a:r>
              <a:rPr lang="ru-RU" altLang="ru-RU" i="1" dirty="0" smtClean="0"/>
              <a:t> </a:t>
            </a:r>
            <a:r>
              <a:rPr lang="ru-RU" altLang="ru-RU" i="1" dirty="0"/>
              <a:t>Игра «Собери слово».</a:t>
            </a:r>
          </a:p>
          <a:p>
            <a:pPr marL="0" indent="0" eaLnBrk="1" hangingPunct="1">
              <a:buNone/>
            </a:pPr>
            <a:r>
              <a:rPr lang="ru-RU" altLang="ru-RU" i="1" dirty="0" err="1">
                <a:solidFill>
                  <a:srgbClr val="002060"/>
                </a:solidFill>
              </a:rPr>
              <a:t>пус</a:t>
            </a:r>
            <a:r>
              <a:rPr lang="ru-RU" altLang="ru-RU" i="1" dirty="0">
                <a:solidFill>
                  <a:srgbClr val="002060"/>
                </a:solidFill>
              </a:rPr>
              <a:t>, ка, та; роз, </a:t>
            </a:r>
            <a:r>
              <a:rPr lang="ru-RU" altLang="ru-RU" i="1" dirty="0" err="1">
                <a:solidFill>
                  <a:srgbClr val="002060"/>
                </a:solidFill>
              </a:rPr>
              <a:t>мо</a:t>
            </a:r>
            <a:r>
              <a:rPr lang="ru-RU" altLang="ru-RU" i="1" dirty="0">
                <a:solidFill>
                  <a:srgbClr val="002060"/>
                </a:solidFill>
              </a:rPr>
              <a:t>; же, ин, </a:t>
            </a:r>
            <a:r>
              <a:rPr lang="ru-RU" altLang="ru-RU" i="1" dirty="0" err="1">
                <a:solidFill>
                  <a:srgbClr val="002060"/>
                </a:solidFill>
              </a:rPr>
              <a:t>нер</a:t>
            </a:r>
            <a:r>
              <a:rPr lang="ru-RU" altLang="ru-RU" i="1" dirty="0">
                <a:solidFill>
                  <a:srgbClr val="002060"/>
                </a:solidFill>
              </a:rPr>
              <a:t>; тор, трак</a:t>
            </a:r>
            <a:r>
              <a:rPr lang="ru-RU" altLang="ru-RU" i="1" dirty="0" smtClean="0">
                <a:solidFill>
                  <a:srgbClr val="002060"/>
                </a:solidFill>
              </a:rPr>
              <a:t>.</a:t>
            </a:r>
          </a:p>
          <a:p>
            <a:pPr marL="0" indent="0" eaLnBrk="1" hangingPunct="1">
              <a:buNone/>
            </a:pPr>
            <a:r>
              <a:rPr lang="ru-RU" altLang="ru-RU" i="1" dirty="0" smtClean="0"/>
              <a:t>4.Выпишите </a:t>
            </a:r>
            <a:r>
              <a:rPr lang="ru-RU" altLang="ru-RU" i="1" dirty="0"/>
              <a:t>из словаря слова на заданную тему: </a:t>
            </a:r>
            <a:r>
              <a:rPr lang="ru-RU" altLang="ru-RU" i="1" dirty="0">
                <a:solidFill>
                  <a:srgbClr val="002060"/>
                </a:solidFill>
              </a:rPr>
              <a:t>«Птицы», «Овощи», «Одежда» и </a:t>
            </a:r>
            <a:r>
              <a:rPr lang="ru-RU" altLang="ru-RU" i="1" dirty="0" smtClean="0">
                <a:solidFill>
                  <a:srgbClr val="002060"/>
                </a:solidFill>
              </a:rPr>
              <a:t>т.д.</a:t>
            </a:r>
            <a:endParaRPr lang="ru-RU" altLang="ru-RU" i="1" dirty="0">
              <a:solidFill>
                <a:srgbClr val="002060"/>
              </a:solidFill>
            </a:endParaRP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350"/>
            <a:ext cx="8568952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Третий этап –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тренировочно</a:t>
            </a:r>
            <a:r>
              <a:rPr lang="ru-RU" sz="4000" b="1" i="1" dirty="0" smtClean="0">
                <a:solidFill>
                  <a:srgbClr val="002060"/>
                </a:solidFill>
              </a:rPr>
              <a:t> -закрепительный</a:t>
            </a:r>
          </a:p>
        </p:txBody>
      </p:sp>
    </p:spTree>
    <p:extLst>
      <p:ext uri="{BB962C8B-B14F-4D97-AF65-F5344CB8AC3E}">
        <p14:creationId xmlns:p14="http://schemas.microsoft.com/office/powerpoint/2010/main" val="38670449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229600" cy="40989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 Его цель: проверить умения учащихся правильно писать изученные слова в письменной работе</a:t>
            </a:r>
          </a:p>
          <a:p>
            <a:pPr eaLnBrk="1" hangingPunct="1">
              <a:defRPr/>
            </a:pPr>
            <a:r>
              <a:rPr lang="ru-RU" altLang="ru-RU" dirty="0" smtClean="0"/>
              <a:t>Выборочный диктант.</a:t>
            </a:r>
          </a:p>
          <a:p>
            <a:pPr eaLnBrk="1" hangingPunct="1">
              <a:defRPr/>
            </a:pPr>
            <a:r>
              <a:rPr lang="ru-RU" altLang="ru-RU" dirty="0" smtClean="0"/>
              <a:t>Картинный диктант.</a:t>
            </a:r>
          </a:p>
          <a:p>
            <a:pPr eaLnBrk="1" hangingPunct="1">
              <a:defRPr/>
            </a:pPr>
            <a:r>
              <a:rPr lang="ru-RU" altLang="ru-RU" dirty="0" smtClean="0"/>
              <a:t>Комментируемый диктант.</a:t>
            </a:r>
          </a:p>
          <a:p>
            <a:pPr eaLnBrk="1" hangingPunct="1">
              <a:defRPr/>
            </a:pPr>
            <a:r>
              <a:rPr lang="ru-RU" altLang="ru-RU" dirty="0" smtClean="0"/>
              <a:t>Диктант с использованием загадок.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ru-RU" altLang="ru-RU" dirty="0" smtClean="0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350"/>
            <a:ext cx="8568952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Четвертый этап –учетно- контрольный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24744"/>
            <a:ext cx="8507288" cy="5400600"/>
          </a:xfrm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1)Путем</a:t>
            </a:r>
            <a:r>
              <a:rPr lang="en-US" dirty="0" smtClean="0"/>
              <a:t> </a:t>
            </a:r>
            <a:r>
              <a:rPr lang="ru-RU" dirty="0" smtClean="0"/>
              <a:t>перечисления</a:t>
            </a:r>
            <a:r>
              <a:rPr lang="en-US" dirty="0" smtClean="0"/>
              <a:t> </a:t>
            </a:r>
            <a:r>
              <a:rPr lang="ru-RU" dirty="0" smtClean="0"/>
              <a:t>предметов(признаков,</a:t>
            </a:r>
            <a:r>
              <a:rPr lang="en-US" dirty="0" smtClean="0"/>
              <a:t> </a:t>
            </a:r>
            <a:r>
              <a:rPr lang="ru-RU" dirty="0" smtClean="0"/>
              <a:t>действий)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Способы определения значения: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2264" y="2052912"/>
            <a:ext cx="2778585" cy="206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7305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367" y="2060848"/>
            <a:ext cx="305408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293096"/>
            <a:ext cx="146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бабочки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4354651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жуки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4385429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муравьи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4295657" y="1220410"/>
            <a:ext cx="424941" cy="7776864"/>
          </a:xfrm>
          <a:prstGeom prst="rightBrace">
            <a:avLst/>
          </a:prstGeom>
          <a:scene3d>
            <a:camera prst="orthographicFront"/>
            <a:lightRig rig="threePt" dir="t"/>
          </a:scene3d>
          <a:sp3d extrusionH="76200" contourW="12700">
            <a:bevelT prst="slope"/>
            <a:bevelB w="101600" prst="riblet"/>
            <a:extrusionClr>
              <a:srgbClr val="FF0000"/>
            </a:extrusionClr>
            <a:contourClr>
              <a:srgbClr val="FF0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7367" y="5445224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10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24744"/>
            <a:ext cx="8507288" cy="5400600"/>
          </a:xfrm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1)Путем</a:t>
            </a:r>
            <a:r>
              <a:rPr lang="en-US" dirty="0" smtClean="0"/>
              <a:t> </a:t>
            </a:r>
            <a:r>
              <a:rPr lang="ru-RU" dirty="0" smtClean="0"/>
              <a:t>перечисления</a:t>
            </a:r>
            <a:r>
              <a:rPr lang="en-US" dirty="0" smtClean="0"/>
              <a:t> </a:t>
            </a:r>
            <a:r>
              <a:rPr lang="ru-RU" dirty="0" smtClean="0"/>
              <a:t>предметов(признаков,</a:t>
            </a:r>
            <a:r>
              <a:rPr lang="en-US" dirty="0" smtClean="0"/>
              <a:t> </a:t>
            </a:r>
            <a:r>
              <a:rPr lang="ru-RU" dirty="0" smtClean="0"/>
              <a:t>действий)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Способы определения значения: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2264" y="2052912"/>
            <a:ext cx="2778585" cy="206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7305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367" y="2060848"/>
            <a:ext cx="305408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293096"/>
            <a:ext cx="146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бабочки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4354651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жуки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4385429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муравьи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4295657" y="1220410"/>
            <a:ext cx="424941" cy="7776864"/>
          </a:xfrm>
          <a:prstGeom prst="rightBrace">
            <a:avLst/>
          </a:prstGeom>
          <a:scene3d>
            <a:camera prst="orthographicFront"/>
            <a:lightRig rig="threePt" dir="t"/>
          </a:scene3d>
          <a:sp3d extrusionH="76200" contourW="12700">
            <a:bevelT prst="slope"/>
            <a:bevelB w="101600" prst="riblet"/>
            <a:extrusionClr>
              <a:srgbClr val="FF0000"/>
            </a:extrusionClr>
            <a:contourClr>
              <a:srgbClr val="FF0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7367" y="5445224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комые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525899" y="5525822"/>
            <a:ext cx="254473" cy="209452"/>
          </a:xfrm>
          <a:prstGeom prst="line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5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2) Описательным способом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Способы определения значения: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8778">
            <a:off x="307221" y="2882993"/>
            <a:ext cx="2580574" cy="135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2491357" cy="440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5157192"/>
            <a:ext cx="2204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адресат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9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.02267 L 0.12292 0.06755 C 0.14879 0.07773 0.18733 0.08351 0.22743 0.08351 C 0.27344 0.08351 0.31007 0.07773 0.33594 0.06755 L 0.4592 0.0226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51" y="30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2) Описательным способом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Способы определения значения: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8778">
            <a:off x="4123644" y="3151654"/>
            <a:ext cx="2580574" cy="135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2491357" cy="440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5157192"/>
            <a:ext cx="2204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>
                <a:solidFill>
                  <a:srgbClr val="002060"/>
                </a:solidFill>
              </a:rPr>
              <a:t>др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>
                <a:solidFill>
                  <a:srgbClr val="002060"/>
                </a:solidFill>
              </a:rPr>
              <a:t>сат</a:t>
            </a:r>
            <a:endParaRPr lang="ru-RU" sz="4000" dirty="0">
              <a:solidFill>
                <a:srgbClr val="00206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731330" y="5157192"/>
            <a:ext cx="254473" cy="209452"/>
          </a:xfrm>
          <a:prstGeom prst="line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8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3) Путём родовидового определения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Амбар</a:t>
            </a:r>
            <a:r>
              <a:rPr lang="ru-RU" dirty="0" smtClean="0"/>
              <a:t>- здание, постройка для хранения зерна.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Способы определения значения: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140968"/>
            <a:ext cx="4104456" cy="295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6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523216" y="1501546"/>
            <a:ext cx="8229600" cy="4572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различные виды работы с орфографическим словарем;</a:t>
            </a:r>
          </a:p>
          <a:p>
            <a:pPr eaLnBrk="1" hangingPunct="1"/>
            <a:r>
              <a:rPr lang="ru-RU" altLang="ru-RU" dirty="0" smtClean="0"/>
              <a:t> подбор к изучаемому слову однокоренных слов;</a:t>
            </a:r>
          </a:p>
          <a:p>
            <a:pPr marL="0" indent="0" eaLnBrk="1" hangingPunct="1">
              <a:buNone/>
            </a:pPr>
            <a:r>
              <a:rPr lang="ru-RU" altLang="ru-RU" dirty="0" smtClean="0"/>
              <a:t>    </a:t>
            </a:r>
          </a:p>
          <a:p>
            <a:pPr marL="0" indent="0" eaLnBrk="1" hangingPunct="1">
              <a:buNone/>
            </a:pP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</a:rPr>
              <a:t>  адрес - адресный, адресок, адресовать</a:t>
            </a:r>
          </a:p>
          <a:p>
            <a:pPr marL="0" indent="0" eaLnBrk="1" hangingPunct="1">
              <a:buNone/>
            </a:pPr>
            <a:r>
              <a:rPr lang="ru-RU" altLang="ru-RU" dirty="0" smtClean="0">
                <a:solidFill>
                  <a:srgbClr val="002060"/>
                </a:solidFill>
              </a:rPr>
              <a:t>   ветер -ветерок, ветреный, обветрить</a:t>
            </a:r>
            <a:endParaRPr lang="ru-RU" altLang="ru-RU" dirty="0" smtClean="0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</a:rPr>
              <a:t>В своей работе использую следующие задания:</a:t>
            </a:r>
          </a:p>
        </p:txBody>
      </p:sp>
      <p:sp>
        <p:nvSpPr>
          <p:cNvPr id="2" name="Дуга 1"/>
          <p:cNvSpPr/>
          <p:nvPr/>
        </p:nvSpPr>
        <p:spPr>
          <a:xfrm rot="19134435">
            <a:off x="758563" y="3330347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9134435">
            <a:off x="1879556" y="3330347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134435">
            <a:off x="3535741" y="3330347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134435">
            <a:off x="4825892" y="3330346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9134435">
            <a:off x="875199" y="3760891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9134435">
            <a:off x="1844037" y="3782909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9134435">
            <a:off x="3134188" y="3786746"/>
            <a:ext cx="914400" cy="9144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454661">
            <a:off x="5097304" y="3777159"/>
            <a:ext cx="893607" cy="837805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3" name="Rectangle 7"/>
          <p:cNvSpPr>
            <a:spLocks noGrp="1" noChangeArrowheads="1"/>
          </p:cNvSpPr>
          <p:nvPr>
            <p:ph idx="1"/>
          </p:nvPr>
        </p:nvSpPr>
        <p:spPr>
          <a:xfrm>
            <a:off x="323850" y="1844675"/>
            <a:ext cx="8229600" cy="3382963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Дает широкие возможности для развития творческой деятельности школьников в учебном процессе.</a:t>
            </a:r>
          </a:p>
          <a:p>
            <a:pPr eaLnBrk="1" hangingPunct="1"/>
            <a:r>
              <a:rPr lang="ru-RU" altLang="ru-RU" sz="3600" dirty="0" smtClean="0"/>
              <a:t>Способствует повышению интереса к знаниям.</a:t>
            </a:r>
          </a:p>
          <a:p>
            <a:pPr eaLnBrk="1" hangingPunct="1"/>
            <a:r>
              <a:rPr lang="ru-RU" altLang="ru-RU" sz="3600" dirty="0" smtClean="0"/>
              <a:t>Развивает интеллект.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Лексическая работа над словом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64507" y="620688"/>
            <a:ext cx="8229600" cy="4572000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endParaRPr lang="ru-RU" altLang="ru-RU" dirty="0" smtClean="0"/>
          </a:p>
          <a:p>
            <a:pPr eaLnBrk="1" hangingPunct="1"/>
            <a:r>
              <a:rPr lang="ru-RU" altLang="ru-RU" dirty="0" smtClean="0"/>
              <a:t> разбор слова по составу;</a:t>
            </a:r>
          </a:p>
          <a:p>
            <a:pPr marL="0" indent="0" eaLnBrk="1" hangingPunct="1">
              <a:buNone/>
            </a:pPr>
            <a:r>
              <a:rPr lang="ru-RU" altLang="ru-RU" sz="2800" dirty="0" smtClean="0"/>
              <a:t>берёза, дорога, товарищ</a:t>
            </a:r>
          </a:p>
          <a:p>
            <a:pPr eaLnBrk="1" hangingPunct="1"/>
            <a:r>
              <a:rPr lang="ru-RU" altLang="ru-RU" dirty="0" smtClean="0"/>
              <a:t> подбор к изучаемому слову синонимов и антонимов;</a:t>
            </a:r>
          </a:p>
          <a:p>
            <a:pPr eaLnBrk="1" hangingPunct="1"/>
            <a:r>
              <a:rPr lang="ru-RU" altLang="ru-RU" dirty="0" smtClean="0"/>
              <a:t>различные виды работы загадками и отрывками из стихотворений; разгадывание кроссвордов;</a:t>
            </a:r>
          </a:p>
          <a:p>
            <a:pPr eaLnBrk="1" hangingPunct="1"/>
            <a:r>
              <a:rPr lang="ru-RU" altLang="ru-RU" dirty="0" smtClean="0"/>
              <a:t>разгадывание ребусов с изучаемым словом.</a:t>
            </a:r>
          </a:p>
          <a:p>
            <a:pPr marL="0" indent="0" eaLnBrk="1" hangingPunct="1">
              <a:buNone/>
            </a:pPr>
            <a:r>
              <a:rPr lang="ru-RU" altLang="ru-RU" dirty="0" smtClean="0"/>
              <a:t>            </a:t>
            </a:r>
            <a:r>
              <a:rPr lang="ru-RU" altLang="ru-RU" sz="4400" b="1" dirty="0" smtClean="0">
                <a:solidFill>
                  <a:schemeClr val="bg1"/>
                </a:solidFill>
              </a:rPr>
              <a:t>,</a:t>
            </a:r>
            <a:endParaRPr lang="ru-RU" altLang="ru-RU" b="1" dirty="0" smtClean="0">
              <a:solidFill>
                <a:schemeClr val="bg1"/>
              </a:solidFill>
            </a:endParaRPr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</a:rPr>
              <a:t>В своей работе использую следующие задания:</a:t>
            </a:r>
          </a:p>
        </p:txBody>
      </p:sp>
      <p:sp>
        <p:nvSpPr>
          <p:cNvPr id="4" name="Дуга 3"/>
          <p:cNvSpPr/>
          <p:nvPr/>
        </p:nvSpPr>
        <p:spPr>
          <a:xfrm rot="19134435">
            <a:off x="555132" y="1535864"/>
            <a:ext cx="976953" cy="1070900"/>
          </a:xfrm>
          <a:prstGeom prst="arc">
            <a:avLst>
              <a:gd name="adj1" fmla="val 15584870"/>
              <a:gd name="adj2" fmla="val 0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9539690">
            <a:off x="1710439" y="1549679"/>
            <a:ext cx="1174477" cy="1238363"/>
          </a:xfrm>
          <a:prstGeom prst="arc">
            <a:avLst>
              <a:gd name="adj1" fmla="val 15584870"/>
              <a:gd name="adj2" fmla="val 20816918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053393">
            <a:off x="3063110" y="1427193"/>
            <a:ext cx="1523530" cy="1615215"/>
          </a:xfrm>
          <a:prstGeom prst="arc">
            <a:avLst>
              <a:gd name="adj1" fmla="val 15584870"/>
              <a:gd name="adj2" fmla="val 324414"/>
            </a:avLst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17712" y="1698912"/>
            <a:ext cx="228600" cy="3724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3514" y="1698912"/>
            <a:ext cx="228600" cy="3298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1520" y="1749505"/>
            <a:ext cx="228600" cy="2287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noFill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83" y="4725144"/>
            <a:ext cx="2660526" cy="104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693384"/>
            <a:ext cx="3871456" cy="96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 Осуществляется на всех уроках в начальной школе, но урокам русского языка принадлежит ведущая роль.</a:t>
            </a: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Работа по обогащению словаря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3141663"/>
            <a:ext cx="4384675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070350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Его значением;</a:t>
            </a:r>
          </a:p>
          <a:p>
            <a:pPr eaLnBrk="1" hangingPunct="1"/>
            <a:r>
              <a:rPr lang="ru-RU" altLang="ru-RU" sz="2800" dirty="0" smtClean="0"/>
              <a:t>Употреблением;</a:t>
            </a:r>
          </a:p>
          <a:p>
            <a:pPr eaLnBrk="1" hangingPunct="1"/>
            <a:r>
              <a:rPr lang="ru-RU" altLang="ru-RU" sz="2800" dirty="0" smtClean="0"/>
              <a:t> Способностью вступать в синонимические и антонимические отношения;</a:t>
            </a:r>
          </a:p>
          <a:p>
            <a:pPr eaLnBrk="1" hangingPunct="1"/>
            <a:r>
              <a:rPr lang="ru-RU" altLang="ru-RU" sz="2800" dirty="0" smtClean="0"/>
              <a:t> Возможностью сочетаться с другими словами.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Работа над словом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54038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«</a:t>
            </a:r>
            <a:r>
              <a:rPr lang="ru-RU" dirty="0" smtClean="0"/>
              <a:t>Словарная </a:t>
            </a:r>
            <a:r>
              <a:rPr lang="ru-RU" dirty="0"/>
              <a:t>работа - это не эпизод в работе учителя, а систематическая, хорошо организованная, педагогически целесообразно построенная работа, связанная со всеми разделами курса русского языка</a:t>
            </a:r>
            <a:r>
              <a:rPr lang="ru-RU" dirty="0" smtClean="0"/>
              <a:t>.»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altLang="ru-RU" dirty="0" smtClean="0"/>
              <a:t>                                                       А.В. Текучев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429000"/>
            <a:ext cx="3960813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229600" cy="39243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Она может быть направлена на ознакомление учащихся с лексическим значением новых для них слов (словосочетаний).</a:t>
            </a:r>
          </a:p>
          <a:p>
            <a:pPr eaLnBrk="1" hangingPunct="1"/>
            <a:r>
              <a:rPr lang="ru-RU" altLang="ru-RU" dirty="0" smtClean="0"/>
              <a:t> Она может преследовать цели грамматические: усвоение некоторых грамматических форм, образование которых вызывает у детей затруднения (например, родительный падеж существительных множественного числа: носков, но чулок; волос, голов, апельсинов, килограммов).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</a:rPr>
              <a:t>Словарная работа преследует различные цели и имеет разное содержание. </a:t>
            </a:r>
            <a:endParaRPr lang="ru-RU" sz="40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1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179887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Словарные упражнения могут проводиться с целью обучения детей орфоэпическому произношению слов и, прежде всего, соблюдению нормативного ударения (щавель, позвонит, красивее, километр и др.).</a:t>
            </a:r>
          </a:p>
          <a:p>
            <a:pPr eaLnBrk="1" hangingPunct="1"/>
            <a:r>
              <a:rPr lang="ru-RU" altLang="ru-RU" dirty="0" smtClean="0"/>
              <a:t> Для усвоения правописания слов с непроверяемыми орфограммами необходимо проводить словарно-орфографическую работу.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08720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</a:rPr>
              <a:t>Словарная работа преследует различные цели и имеет разное содержание. </a:t>
            </a:r>
            <a:endParaRPr lang="ru-RU" sz="40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89138"/>
            <a:ext cx="8229600" cy="3810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1)Систематизировать слова, записывая их по возрастным классам в алфавитном порядке.</a:t>
            </a:r>
          </a:p>
          <a:p>
            <a:pPr eaLnBrk="1" hangingPunct="1"/>
            <a:r>
              <a:rPr lang="ru-RU" altLang="ru-RU" dirty="0" smtClean="0"/>
              <a:t>2)Спланировать ознакомление со словами по классам в алфавитном порядке, </a:t>
            </a:r>
            <a:r>
              <a:rPr lang="ru-RU" altLang="ru-RU" dirty="0" err="1" smtClean="0"/>
              <a:t>понедельно</a:t>
            </a:r>
            <a:r>
              <a:rPr lang="ru-RU" altLang="ru-RU" dirty="0" smtClean="0"/>
              <a:t>;</a:t>
            </a:r>
          </a:p>
          <a:p>
            <a:pPr eaLnBrk="1" hangingPunct="1"/>
            <a:r>
              <a:rPr lang="ru-RU" altLang="ru-RU" dirty="0" smtClean="0"/>
              <a:t>3) Приготовить словарики.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350"/>
            <a:ext cx="8568952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</a:rPr>
              <a:t>Первый </a:t>
            </a:r>
            <a:r>
              <a:rPr lang="ru-RU" sz="4000" b="1" i="1" dirty="0" smtClean="0">
                <a:solidFill>
                  <a:srgbClr val="002060"/>
                </a:solidFill>
              </a:rPr>
              <a:t>этап -подготовительный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2418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1)	рассматривание карточки изучаемого предмета или через загадку; установление значения этого предмета;</a:t>
            </a:r>
          </a:p>
          <a:p>
            <a:pPr eaLnBrk="1" hangingPunct="1"/>
            <a:r>
              <a:rPr lang="ru-RU" altLang="ru-RU" dirty="0" smtClean="0"/>
              <a:t>2)	проговаривание слова детьми хором, с целью определения ударения, количества слогов, произнесение по порядку всех звуков;</a:t>
            </a:r>
          </a:p>
          <a:p>
            <a:pPr eaLnBrk="1" hangingPunct="1"/>
            <a:r>
              <a:rPr lang="ru-RU" altLang="ru-RU" dirty="0" smtClean="0"/>
              <a:t>3)	чтение слова </a:t>
            </a:r>
            <a:r>
              <a:rPr lang="ru-RU" altLang="ru-RU" dirty="0" err="1" smtClean="0"/>
              <a:t>офографически</a:t>
            </a:r>
            <a:r>
              <a:rPr lang="ru-RU" altLang="ru-RU" dirty="0" smtClean="0"/>
              <a:t> и </a:t>
            </a:r>
            <a:r>
              <a:rPr lang="ru-RU" altLang="ru-RU" dirty="0" err="1" smtClean="0"/>
              <a:t>орфоэпически</a:t>
            </a:r>
            <a:r>
              <a:rPr lang="ru-RU" altLang="ru-RU" dirty="0" smtClean="0"/>
              <a:t>; установление разницы в произношении и написании;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370193" cy="1311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</a:rPr>
              <a:t>Второй этап -ознакомительный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659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Бумажная</vt:lpstr>
      <vt:lpstr>1_Бумажная</vt:lpstr>
      <vt:lpstr>Изящная</vt:lpstr>
      <vt:lpstr>Словарно-орфографическая работа как средство интеллектуального развития обучающихся </vt:lpstr>
      <vt:lpstr>Лексическая работа над словом </vt:lpstr>
      <vt:lpstr>Работа по обогащению словаря</vt:lpstr>
      <vt:lpstr>Работа над словом</vt:lpstr>
      <vt:lpstr>Презентация PowerPoint</vt:lpstr>
      <vt:lpstr>Словарная работа преследует различные цели и имеет разное содержание. </vt:lpstr>
      <vt:lpstr>Словарная работа преследует различные цели и имеет разное содержание. </vt:lpstr>
      <vt:lpstr>Первый этап -подготовительный</vt:lpstr>
      <vt:lpstr>Второй этап -ознакомительный</vt:lpstr>
      <vt:lpstr>Второй этап -ознакомительный</vt:lpstr>
      <vt:lpstr>Третий этап –тренировочно -закрепительный</vt:lpstr>
      <vt:lpstr>Третий этап –тренировочно -закрепительный</vt:lpstr>
      <vt:lpstr>Четвертый этап –учетно- контрольный</vt:lpstr>
      <vt:lpstr>Способы определения значения:</vt:lpstr>
      <vt:lpstr>Способы определения значения:</vt:lpstr>
      <vt:lpstr>Способы определения значения:</vt:lpstr>
      <vt:lpstr>Способы определения значения:</vt:lpstr>
      <vt:lpstr>Способы определения значения:</vt:lpstr>
      <vt:lpstr>В своей работе использую следующие задания:</vt:lpstr>
      <vt:lpstr>В своей работе использую следующие задания: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 на уроках русского языка как средство формирования орфографической зоркости</dc:title>
  <dc:creator>1</dc:creator>
  <cp:lastModifiedBy>Home</cp:lastModifiedBy>
  <cp:revision>32</cp:revision>
  <dcterms:created xsi:type="dcterms:W3CDTF">2007-11-10T11:51:11Z</dcterms:created>
  <dcterms:modified xsi:type="dcterms:W3CDTF">2017-01-09T15:28:23Z</dcterms:modified>
</cp:coreProperties>
</file>