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78" r:id="rId4"/>
    <p:sldId id="257" r:id="rId5"/>
    <p:sldId id="258" r:id="rId6"/>
    <p:sldId id="259" r:id="rId7"/>
    <p:sldId id="260" r:id="rId8"/>
    <p:sldId id="261" r:id="rId9"/>
    <p:sldId id="263" r:id="rId10"/>
    <p:sldId id="284" r:id="rId11"/>
    <p:sldId id="290" r:id="rId12"/>
    <p:sldId id="285" r:id="rId13"/>
    <p:sldId id="280" r:id="rId14"/>
    <p:sldId id="281" r:id="rId15"/>
    <p:sldId id="282" r:id="rId16"/>
    <p:sldId id="291" r:id="rId17"/>
    <p:sldId id="265" r:id="rId18"/>
    <p:sldId id="266" r:id="rId19"/>
    <p:sldId id="267" r:id="rId20"/>
    <p:sldId id="286" r:id="rId21"/>
    <p:sldId id="287" r:id="rId22"/>
    <p:sldId id="288" r:id="rId23"/>
    <p:sldId id="289" r:id="rId24"/>
    <p:sldId id="269" r:id="rId25"/>
    <p:sldId id="292" r:id="rId26"/>
    <p:sldId id="270" r:id="rId27"/>
    <p:sldId id="271" r:id="rId28"/>
    <p:sldId id="272" r:id="rId29"/>
    <p:sldId id="274" r:id="rId30"/>
    <p:sldId id="294" r:id="rId31"/>
    <p:sldId id="279" r:id="rId32"/>
    <p:sldId id="27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7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85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14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75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7782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757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77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80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33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21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007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13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52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50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88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92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988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4DDE697-920C-4D48-82D0-B0F8510F3E88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1A302-422D-446F-BB5D-2328E5849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7117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frc=809001&amp;gp=809001&amp;q=%D0%9A%D0%B0%D1%80%D0%B0%D0%BC%D0%B7%D0%B8%D0%BD&amp;frm=web" TargetMode="External"/><Relationship Id="rId2" Type="http://schemas.openxmlformats.org/officeDocument/2006/relationships/hyperlink" Target="https://ru.wikipedia.org/wiki/%D0%9A%D0%B0%D1%80%D0%B0%D0%BC%D0%B7%D0%B8%D0%BD,_%D0%9D%D0%B8%D0%BA%D0%BE%D0%BB%D0%B0%D0%B9_%D0%9C%D0%B8%D1%85%D0%B0%D0%B9%D0%BB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he-biografii.ru/pisateli/17-biografiya-nikolaya-karamzina.html" TargetMode="External"/><Relationship Id="rId5" Type="http://schemas.openxmlformats.org/officeDocument/2006/relationships/hyperlink" Target="http://www.rulex.ru/01110594.htm" TargetMode="External"/><Relationship Id="rId4" Type="http://schemas.openxmlformats.org/officeDocument/2006/relationships/hyperlink" Target="http://funeral-spb.narod.ru/necropols/tihvinskoe/tombs/karamzin/karamzin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Работа по литературе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3423118"/>
            <a:ext cx="3312368" cy="2070562"/>
          </a:xfrm>
        </p:spPr>
        <p:txBody>
          <a:bodyPr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Работу выполнил</a:t>
            </a:r>
          </a:p>
          <a:p>
            <a:pPr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Ученик 8 к класса</a:t>
            </a:r>
          </a:p>
          <a:p>
            <a:pPr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ЗСОШ</a:t>
            </a:r>
          </a:p>
          <a:p>
            <a:pPr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Жаков Богдан</a:t>
            </a:r>
          </a:p>
          <a:p>
            <a:pPr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Учитель: Липина О.И.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5130" y="869174"/>
            <a:ext cx="724942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«Слово» о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Николае Михайловиче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Карамзине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6237312"/>
            <a:ext cx="2399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2700">
                  <a:solidFill>
                    <a:srgbClr val="4F81BD"/>
                  </a:solidFill>
                  <a:prstDash val="solid"/>
                </a:ln>
                <a:pattFill prst="pct50">
                  <a:fgClr>
                    <a:srgbClr val="4F81BD"/>
                  </a:fgClr>
                  <a:bgClr>
                    <a:srgbClr val="4F81BD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4F81BD"/>
                  </a:outerShdw>
                </a:effectLst>
              </a:rPr>
              <a:t>Зеленец, 2016</a:t>
            </a:r>
            <a:endParaRPr lang="ru-RU" sz="1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72977"/>
            <a:ext cx="426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2700">
                  <a:solidFill>
                    <a:srgbClr val="4F81BD"/>
                  </a:solidFill>
                  <a:prstDash val="solid"/>
                </a:ln>
                <a:pattFill prst="pct50">
                  <a:fgClr>
                    <a:srgbClr val="4F81BD"/>
                  </a:fgClr>
                  <a:bgClr>
                    <a:srgbClr val="4F81BD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4F81BD"/>
                  </a:outerShdw>
                </a:effectLst>
              </a:rPr>
              <a:t>МБОУ «</a:t>
            </a:r>
            <a:r>
              <a:rPr lang="ru-RU" sz="2800" b="1" dirty="0" err="1" smtClean="0">
                <a:ln w="12700">
                  <a:solidFill>
                    <a:srgbClr val="4F81BD"/>
                  </a:solidFill>
                  <a:prstDash val="solid"/>
                </a:ln>
                <a:pattFill prst="pct50">
                  <a:fgClr>
                    <a:srgbClr val="4F81BD"/>
                  </a:fgClr>
                  <a:bgClr>
                    <a:srgbClr val="4F81BD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4F81BD"/>
                  </a:outerShdw>
                </a:effectLst>
              </a:rPr>
              <a:t>Зеленецкая</a:t>
            </a:r>
            <a:r>
              <a:rPr lang="ru-RU" sz="2800" b="1" dirty="0" smtClean="0">
                <a:ln w="12700">
                  <a:solidFill>
                    <a:srgbClr val="4F81BD"/>
                  </a:solidFill>
                  <a:prstDash val="solid"/>
                </a:ln>
                <a:pattFill prst="pct50">
                  <a:fgClr>
                    <a:srgbClr val="4F81BD"/>
                  </a:fgClr>
                  <a:bgClr>
                    <a:srgbClr val="4F81BD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4F81BD"/>
                  </a:outerShdw>
                </a:effectLst>
              </a:rPr>
              <a:t> СОШ»</a:t>
            </a:r>
            <a:endParaRPr lang="ru-RU" sz="10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q\Desktop\рабочая тетрадь А20-А27 2013\karamz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0"/>
            <a:ext cx="91392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q\Desktop\рабочая тетрадь А20-А27 2013\il5-0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2852936"/>
            <a:ext cx="2470150" cy="38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7511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4536504" cy="576064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Славу и огромную читательскую любовь ему принесла ему повесть «Бедная Лиза», в которой он творил свою вселенную – вселенную чувств обыкновенного, рядового человека. Карамзин завоевал читательские сердца, когда написал «Бедную Лизу».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Писатель продолжил литературную игру, начатую в «Письмах русского путешественника»: он опять вел рассказ так, будто речь шла о реальных событиях, причем они касались его лично. Он не только точно указал место, где разворачивалось действие, но и заявил о своем знакомстве с главным героем.</a:t>
            </a:r>
          </a:p>
          <a:p>
            <a:endParaRPr lang="ru-RU" dirty="0"/>
          </a:p>
        </p:txBody>
      </p:sp>
      <p:pic>
        <p:nvPicPr>
          <p:cNvPr id="6" name="Picture 3" descr="C:\Users\Кавайная Няка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1124744"/>
            <a:ext cx="3383360" cy="3935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430016" y="19718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Arial" charset="0"/>
              </a:rPr>
              <a:t>«Бедная Лиза»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5661248"/>
            <a:ext cx="3040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Verdana" panose="020B0604030504040204" pitchFamily="34" charset="0"/>
              </a:rPr>
              <a:t>Бедная Лиза. Художник О.А.Кипренский.1827.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23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612" y="385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Карамзин-писатель.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5618" y="1052736"/>
            <a:ext cx="5842992" cy="545049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Сентиментализм</a:t>
            </a:r>
          </a:p>
          <a:p>
            <a:pPr>
              <a:lnSpc>
                <a:spcPct val="12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Публикация Карамзиным «Писем русского путешественника» (1791-1792) и повести «Бедная Лиза» открыли в России эпоху сентиментализма.</a:t>
            </a:r>
          </a:p>
          <a:p>
            <a:pPr>
              <a:lnSpc>
                <a:spcPct val="12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Сентиментализм идеалом человеческой деятельности полагал не «разумное» переустройство мира, а высвобождение и совершенствование «естественных» чувств. Его герой более индивидуализирован, его внутренний мир обогащается способностью сопереживать, чутко откликаться на происходящее вокруг.</a:t>
            </a:r>
          </a:p>
          <a:p>
            <a:pPr>
              <a:lnSpc>
                <a:spcPct val="12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Публикация этих произведений имела большой успех у читателей того времени. Сентиментализм Карамзина оказал большое влияние на развитие русской литературы: от него отталкивался, в том числе, романтизм Жуковского, творчество Пушкина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7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8184" y="1058821"/>
            <a:ext cx="2667069" cy="40907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28184" y="5229200"/>
            <a:ext cx="2915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Verdana" panose="020B0604030504040204" pitchFamily="34" charset="0"/>
              </a:rPr>
              <a:t>Подпись Карамзина.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117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727446" y="159731"/>
            <a:ext cx="7772400" cy="928687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Сентиментализм</a:t>
            </a:r>
            <a:r>
              <a:rPr lang="ru-RU" sz="36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36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ru-RU" sz="3600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642938" y="1071563"/>
            <a:ext cx="7643812" cy="18192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18 в.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(от франц.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sentiment –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«чувство»)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– заставить читателя сопереживать, сочувствовать героям, вызвать слезы умиления.</a:t>
            </a:r>
          </a:p>
        </p:txBody>
      </p:sp>
      <p:pic>
        <p:nvPicPr>
          <p:cNvPr id="3077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000375"/>
            <a:ext cx="2714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000375"/>
            <a:ext cx="25717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000375"/>
            <a:ext cx="26431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2938" y="5857875"/>
            <a:ext cx="2085975" cy="3385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Н.М.Карамзин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875" y="5857875"/>
            <a:ext cx="2117725" cy="30777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В.А.Жуковский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29375" y="5857875"/>
            <a:ext cx="2000250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А.Н.Радищев</a:t>
            </a:r>
          </a:p>
        </p:txBody>
      </p:sp>
    </p:spTree>
    <p:extLst>
      <p:ext uri="{BB962C8B-B14F-4D97-AF65-F5344CB8AC3E}">
        <p14:creationId xmlns:p14="http://schemas.microsoft.com/office/powerpoint/2010/main" val="1489839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928688"/>
            <a:ext cx="8229600" cy="5500687"/>
          </a:xfrm>
          <a:prstGeom prst="rect">
            <a:avLst/>
          </a:prstGeom>
        </p:spPr>
        <p:txBody>
          <a:bodyPr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1.В центре внимания – мир чувств героя.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2.Идеал- добродетельный герой с богатым духовным миром, умеющий сочувствовать.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3.Интерес и идеализация жизни простых людей.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4.Уделяется особое внимание природе, восхищение ею (пейзаж-иллюстрация чувств героя).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5.Духовное равенство всех людей вне зависимости от сословий.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6.Речь не является средством характеристики героев (как в классицизме).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7.Важная роль личности автора, который делится своими чувствами, мыслями.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8.Появляются эпистолярные жанры.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813" y="285750"/>
            <a:ext cx="50006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Черты сентиментализма</a:t>
            </a:r>
          </a:p>
        </p:txBody>
      </p:sp>
    </p:spTree>
    <p:extLst>
      <p:ext uri="{BB962C8B-B14F-4D97-AF65-F5344CB8AC3E}">
        <p14:creationId xmlns:p14="http://schemas.microsoft.com/office/powerpoint/2010/main" val="2794797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Схема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316038"/>
            <a:ext cx="7461250" cy="484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323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русского сентиментализма</a:t>
            </a:r>
          </a:p>
        </p:txBody>
      </p:sp>
    </p:spTree>
    <p:extLst>
      <p:ext uri="{BB962C8B-B14F-4D97-AF65-F5344CB8AC3E}">
        <p14:creationId xmlns:p14="http://schemas.microsoft.com/office/powerpoint/2010/main" val="150196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68679" y="476672"/>
            <a:ext cx="53720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«Наталья – боярская дочь»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«Марфа-Посадница, или покорение </a:t>
            </a:r>
            <a:r>
              <a:rPr lang="ru-RU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Новагороада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559" y="256228"/>
            <a:ext cx="3771901" cy="50493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80112" y="5805264"/>
            <a:ext cx="2952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  <a:latin typeface="arial" panose="020B0604020202020204" pitchFamily="34" charset="0"/>
              </a:rPr>
              <a:t>Картина </a:t>
            </a:r>
            <a:r>
              <a:rPr lang="ru-RU" dirty="0" smtClean="0">
                <a:solidFill>
                  <a:srgbClr val="FFFFFF"/>
                </a:solidFill>
                <a:latin typeface="arial" panose="020B0604020202020204" pitchFamily="34" charset="0"/>
              </a:rPr>
              <a:t>«Боярская дочь»</a:t>
            </a:r>
          </a:p>
          <a:p>
            <a:pPr algn="ctr"/>
            <a:r>
              <a:rPr lang="ru-RU" dirty="0" smtClean="0">
                <a:solidFill>
                  <a:srgbClr val="FFFFFF"/>
                </a:solidFill>
                <a:latin typeface="arial" panose="020B0604020202020204" pitchFamily="34" charset="0"/>
              </a:rPr>
              <a:t>Суриков В.И.</a:t>
            </a:r>
            <a:endParaRPr lang="ru-RU" dirty="0"/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453802" y="2780928"/>
            <a:ext cx="4464496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Долгое время эти две повести оставались вне поля зрения отечественного литературоведения.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4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91746" cy="81604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Возвращение и жизнь в России.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785926"/>
            <a:ext cx="48612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возвращении из поездки в Европу, Карамзин поселился в Москве и начал деятельность в качестве профессионального писателя и журналиста, приступив к изданию «Московского журнала» 1791—1792 (первый русский литературный журнал), затем выпустил ряд сборников и альманахов: «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Аглая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«Аониды», «Пантеон иностранной словесности», «Мои безделки», которые сделали сентиментализм 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литературным течением в России, а Карамзина — его признанным лидером.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Кавайная Няка\Desktop\379px-Poor_Richard_Almanack_17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185437"/>
            <a:ext cx="3239500" cy="5119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15409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Реформа языка 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4" y="1283606"/>
            <a:ext cx="4572000" cy="44689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113" indent="82550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Проза и поэзия Карамзина оказали значительное влияние на развитие русского литературного языка.</a:t>
            </a:r>
          </a:p>
          <a:p>
            <a:pPr marL="11113" indent="82550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Карамзин ввёл в русский язык множество новых слов – как неологизмов (благотворительность, влюблённость, вольнодумство, достопримечательность, промышленность, трогательный, человечный), так и заимствований (тротуар, кучер). </a:t>
            </a:r>
          </a:p>
          <a:p>
            <a:pPr marL="11113" indent="82550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Карамзин одним из первых начал использовать букву Ё.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59780"/>
            <a:ext cx="3810000" cy="4584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457180" y="5013176"/>
            <a:ext cx="2954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В. Венецианов. Н. М. Карамзин. 1828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Зрелость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3711356" cy="523891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1818 году Карамзин был избран почётным членом Петербургской Академии наук. В 1824 году он стал действительным статским советником.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0648"/>
            <a:ext cx="4152503" cy="545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896035" y="5812685"/>
            <a:ext cx="393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Н. М. Карамзин. Гравюра Уткина с оригинала А. </a:t>
            </a:r>
            <a:r>
              <a:rPr lang="ru-RU" dirty="0" err="1">
                <a:latin typeface="Verdana" panose="020B0604030504040204" pitchFamily="34" charset="0"/>
              </a:rPr>
              <a:t>Варнека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764704"/>
            <a:ext cx="5736257" cy="2588868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Николай Михайлович Карамзин</a:t>
            </a:r>
            <a:b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(1766 – 1826)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88294"/>
            <a:ext cx="6120680" cy="2828948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25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чему ни обратись в нашей </a:t>
            </a:r>
            <a:r>
              <a:rPr lang="ru-RU" sz="25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 – </a:t>
            </a:r>
            <a:r>
              <a:rPr lang="ru-RU" sz="2500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всему</a:t>
            </a:r>
            <a:r>
              <a:rPr lang="ru-RU" sz="25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ru-RU" sz="25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положено Карамзиным</a:t>
            </a:r>
            <a:r>
              <a:rPr lang="ru-RU" sz="25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журналистике, критике, повести-роману, повести исторической, </a:t>
            </a:r>
            <a:r>
              <a:rPr lang="ru-RU" sz="2500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публицизму</a:t>
            </a:r>
            <a:r>
              <a:rPr lang="ru-RU" sz="25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изучению истории.</a:t>
            </a:r>
          </a:p>
          <a:p>
            <a:pPr algn="r">
              <a:lnSpc>
                <a:spcPct val="120000"/>
              </a:lnSpc>
              <a:defRPr/>
            </a:pPr>
            <a:r>
              <a:rPr lang="ru-RU" sz="25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В.Г.Белинский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8" descr="Новый ри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13526">
            <a:off x="563505" y="358566"/>
            <a:ext cx="2550858" cy="3401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73">
            <a:off x="7243940" y="5008127"/>
            <a:ext cx="1020747" cy="1404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4" y="4857750"/>
            <a:ext cx="87496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XIX века Карамзин постепенно отошёл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художественной литературы, а с 1804 г., будучи назначенным Александром I на должность историографа, он прекратил всякую литературную работу, «постригаясь в историки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Users\q\Desktop\рабочая тетрадь А20-А27 2013\tropin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7834312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6021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q\Desktop\рабочая тетрадь А20-А27 2013\Cover-карамзин.jpg"/>
          <p:cNvPicPr>
            <a:picLocks noChangeAspect="1" noChangeArrowheads="1"/>
          </p:cNvPicPr>
          <p:nvPr/>
        </p:nvPicPr>
        <p:blipFill>
          <a:blip r:embed="rId2"/>
          <a:srcRect b="107"/>
          <a:stretch>
            <a:fillRect/>
          </a:stretch>
        </p:blipFill>
        <p:spPr bwMode="auto">
          <a:xfrm>
            <a:off x="4203372" y="0"/>
            <a:ext cx="48799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07004" y="412943"/>
            <a:ext cx="3500437" cy="63094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Карамзин открыл историю России для широкой образованной публики.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А.С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Пушкин говорил: «Все, даже светские женщины, бросились читать историю своего отечества, дотоле им неизвестную. Она была для них новым открытием. Древняя Россия, казалось, найдена Карамзиным, как Америка — Колумбом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257" y="4083220"/>
            <a:ext cx="1862226" cy="26369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5159" y="6374226"/>
            <a:ext cx="1788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>
                <a:solidFill>
                  <a:srgbClr val="FFFFFF"/>
                </a:solidFill>
                <a:latin typeface="arial" panose="020B0604020202020204" pitchFamily="34" charset="0"/>
              </a:rPr>
              <a:t>Кипренский О</a:t>
            </a:r>
            <a:r>
              <a:rPr lang="ru-RU" sz="1200" dirty="0" smtClean="0">
                <a:solidFill>
                  <a:srgbClr val="FFFFFF"/>
                </a:solidFill>
                <a:latin typeface="arial" panose="020B0604020202020204" pitchFamily="34" charset="0"/>
              </a:rPr>
              <a:t>.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FFFFFF"/>
                </a:solidFill>
                <a:latin typeface="arial" panose="020B0604020202020204" pitchFamily="34" charset="0"/>
              </a:rPr>
              <a:t>Портрет </a:t>
            </a:r>
            <a:r>
              <a:rPr lang="ru-RU" sz="1200" dirty="0" err="1">
                <a:solidFill>
                  <a:srgbClr val="FFFFFF"/>
                </a:solidFill>
                <a:latin typeface="arial" panose="020B0604020202020204" pitchFamily="34" charset="0"/>
              </a:rPr>
              <a:t>А.С.Пушкина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242419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2120" y="1488784"/>
            <a:ext cx="314325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Карамзин выступал с инициативой организации мемориалов и установления памятников выдающимся деятелям отечественной истории, в частности, К. М. Минину и Д. М.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Пожарскому.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666px-Moskva_plastika_kniezata_Dmitrija_Michajlovica_Požarskeho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5189537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916175" y="548680"/>
            <a:ext cx="26151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Инициатор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09296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" descr="C:\Users\q\Desktop\рабочая тетрадь А20-А27 2013\travel-erm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500062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" descr="C:\Users\q\Desktop\рабочая тетрадь А20-А27 2013\145bc8069f227fc820375c5ec974f9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214313"/>
            <a:ext cx="3500437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41696" y="3829268"/>
            <a:ext cx="36822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 М. Карамзин открыл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«Хождение за три моря» Афанасия Никитина в рукописи XVI века и опубликовал его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1821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4" name="Picture 6" descr="C:\Users\q\Desktop\рабочая тетрадь А20-А27 2013\_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000375"/>
            <a:ext cx="29146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61710" y="184495"/>
            <a:ext cx="30926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Открыватель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1313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67514"/>
            <a:ext cx="3043230" cy="86834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Смерть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33" y="1035860"/>
            <a:ext cx="8401080" cy="2043113"/>
          </a:xfrm>
        </p:spPr>
        <p:txBody>
          <a:bodyPr>
            <a:noAutofit/>
          </a:bodyPr>
          <a:lstStyle/>
          <a:p>
            <a:pPr marL="365125" indent="-365125">
              <a:buClr>
                <a:srgbClr val="FF9933"/>
              </a:buClr>
              <a:buSzPct val="80000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Смерть Карамзина явилась результатом простуды, полученной 14 декабря 1825 года, и 3 июня (22 мая –                 по ст.) 1826 года он скончался в Санкт-Петербурге. </a:t>
            </a:r>
          </a:p>
          <a:p>
            <a:pPr marL="365125" indent="-365125">
              <a:buClr>
                <a:srgbClr val="FF9933"/>
              </a:buClr>
              <a:buSzPct val="80000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Похоронен на Тихвинском кладбище Александро-Невской лавры.</a:t>
            </a:r>
            <a:endParaRPr lang="ru-RU" sz="2400" b="1" dirty="0"/>
          </a:p>
        </p:txBody>
      </p:sp>
      <p:pic>
        <p:nvPicPr>
          <p:cNvPr id="5" name="Picture 7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4322761" cy="3060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3"/>
          <p:cNvPicPr>
            <a:picLocks noChangeAspect="1" noChangeArrowheads="1"/>
          </p:cNvPicPr>
          <p:nvPr/>
        </p:nvPicPr>
        <p:blipFill>
          <a:blip r:embed="rId3" cstate="print">
            <a:lum bright="6000" contrast="18000"/>
          </a:blip>
          <a:srcRect/>
          <a:stretch>
            <a:fillRect/>
          </a:stretch>
        </p:blipFill>
        <p:spPr bwMode="auto">
          <a:xfrm>
            <a:off x="4502273" y="3623233"/>
            <a:ext cx="4534495" cy="3071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7514"/>
            <a:ext cx="9793088" cy="86834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наследия Карамзина Н. М.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33" y="1035860"/>
            <a:ext cx="8590747" cy="2043113"/>
          </a:xfrm>
        </p:spPr>
        <p:txBody>
          <a:bodyPr>
            <a:noAutofit/>
          </a:bodyPr>
          <a:lstStyle/>
          <a:p>
            <a:pPr marL="365125" indent="-365125">
              <a:buClr>
                <a:srgbClr val="FF9933"/>
              </a:buClr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Карамзин являет собой едва ли не единственный в истории отечественной культуры пример человека, о котором у современников и потомков не осталось каких-либо двусмысленных воспоминаний. Уже при жизни историограф воспринимался как высочайший нравственный авторитет; это отношение к нему остается неизменным до сих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пор.</a:t>
            </a:r>
          </a:p>
          <a:p>
            <a:pPr marL="365125" indent="-365125">
              <a:buClr>
                <a:srgbClr val="FF9933"/>
              </a:buClr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творчество должен знать каждый, считающий себя русским.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437112"/>
            <a:ext cx="3810000" cy="213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2567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055380" cy="140053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 в Ульяновске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6" descr="Ульяновск(симбирск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12776"/>
            <a:ext cx="3888432" cy="5183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 «1000-летие России» </a:t>
            </a:r>
            <a:b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Великом Новгороде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9" descr="bvznn-1a_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341438"/>
            <a:ext cx="3476625" cy="526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3d0e3e84d2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341438"/>
            <a:ext cx="3298825" cy="525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 в </a:t>
            </a:r>
            <a:r>
              <a:rPr lang="ru-RU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Остафьево</a:t>
            </a: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7" descr="0_1f4d9_2cebc9fd_-1-X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3014571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0_2fd91_a81c73e2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3325" y="1571612"/>
            <a:ext cx="5400675" cy="405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932040" y="5733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Н.М.Карамзину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его книге «История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Российского.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158272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Общественная библиотека имени Н.М. Карамзина 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Симбирске</a:t>
            </a: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3952509" cy="296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56992"/>
            <a:ext cx="4714876" cy="2957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3366" y="1171178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Подчеркнуть значимость творческого наследия Н. М. Карамзина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писателя, историка, публициста и общественного деятеля.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8376" y="123924"/>
            <a:ext cx="2065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Цель</a:t>
            </a:r>
            <a:r>
              <a:rPr lang="ru-RU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8720" y="3217892"/>
            <a:ext cx="15295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Задачи: </a:t>
            </a:r>
            <a:endParaRPr lang="ru-RU" sz="28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820" y="3861048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Tx/>
              <a:buAutoNum type="arabicPeriod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наследие Н. М. Карамзина.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какие произведения стали классическими.</a:t>
            </a:r>
          </a:p>
          <a:p>
            <a:pPr marL="742950" indent="-742950">
              <a:buAutoNum type="arabicPeriod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воздействие произведений Н. М. Карамзина на поколения читателей.</a:t>
            </a:r>
          </a:p>
          <a:p>
            <a:pPr marL="742950" indent="-742950">
              <a:buAutoNum type="arabicPeriod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Отразить полученную информацию в презентации.</a:t>
            </a:r>
          </a:p>
          <a:p>
            <a:pPr marL="742950" indent="-742950" algn="ctr">
              <a:buAutoNum type="arabicPeriod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872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32656"/>
            <a:ext cx="8686800" cy="6241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Мини-исследование в 8 «к» классе.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68760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кто такой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Н.М.Карамзин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(да- 15 чел., нет-0 чел.)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его произведения читали?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(«Бедная Лиза» – 15 чел., «История государства…» - 3 чел.)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Легко ли читать и понимать произведения этого автора? </a:t>
            </a: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(Легко - 11 чел., Трудно – 4 чел.)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ли?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(Интересно – 12 чел., Скучно – 3 чел.)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500414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Современные школьники знакомы с творчеством Карамзина только из уроков литературы и истории. Читают его в основном по заданию учителя. Хотя читать им нравится, наверно, потому, что язык Карамзина ясный, чистый и простой, а поднимаются в произведениях близкие подросткам темы. Отсюда могу сделать вывод, что моя презентация актуальна.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75100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68680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уделенное внимание!</a:t>
            </a: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96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900634"/>
          </a:xfrm>
        </p:spPr>
        <p:txBody>
          <a:bodyPr>
            <a:normAutofit fontScale="77500" lnSpcReduction="20000"/>
          </a:bodyPr>
          <a:lstStyle/>
          <a:p>
            <a:r>
              <a:rPr lang="en-US" sz="1600" dirty="0" smtClean="0">
                <a:hlinkClick r:id="rId2"/>
              </a:rPr>
              <a:t>https://ru.wikipedia.org/wiki/%D0%9A%D0%B0%D1%80%D0%B0%D0%BC%D0%B7%D0%B8%D0%BD,_%D0%9D%D0%B8%D0%BA%D0%BE%D0%BB%D0%B0%D0%B9_%D0%9C%D0%B8%D1%85%D0%B0%D0%B9%D0%BB%D0%BE%D0%B2%D0%B8%D1%87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>
                <a:hlinkClick r:id="rId3"/>
              </a:rPr>
              <a:t>http://go.mail.ru/search_images?frc=809001&amp;gp=809001&amp;q=%D0%9A%D0%B0%D1%80%D0%B0%D0%BC%D0%B7%D0%B8%D0%BD&amp;frm=web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>
                <a:hlinkClick r:id="rId4"/>
              </a:rPr>
              <a:t>http://funeral-spb.narod.ru/necropols/tihvinskoe/tombs/karamzin/karamzin.html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>
                <a:hlinkClick r:id="rId5"/>
              </a:rPr>
              <a:t>http://www.rulex.ru/01110594.htm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>
                <a:hlinkClick r:id="rId6"/>
              </a:rPr>
              <a:t>http://the-biografii.ru/pisateli/17-biografiya-nikolaya-karamzina.html</a:t>
            </a:r>
            <a:endParaRPr lang="en-US" sz="1600" dirty="0" smtClean="0"/>
          </a:p>
          <a:p>
            <a:endParaRPr lang="en-US" sz="1500" dirty="0"/>
          </a:p>
          <a:p>
            <a:r>
              <a:rPr lang="en-US" sz="1500" dirty="0" smtClean="0"/>
              <a:t>http://go.mail.ru/search_images?frc=809001&amp;sbmt=1478786929264&amp;gp=809001&amp;q=%D1%81%D0%BF%D0%B0%D1%81%D0%B8%D0%B1%D0%BE+%D0%B7%D0%B0+%D0%B2%D0%BD%D0%B8%D0%BC%D0%B0%D0%BD%D0%B8%D0%B5+%D0%BF%D0%BE+%D0%BB%D0%B8%D1%82%D0%B5%D1%80%D0%B0%D1%82%D1%83%D1%80%D0%B5&amp;us=33&amp;usln=1&amp;usstr=%D0%A1%D0%BF%D0%B0%D1%81%D0%B8%D0%B1%D0%BE+%D0%B7%D0%B0+%D0%B2%D0%BD%D0%B8%D0%BC%D0%B0%D0%BD%D0%B8%D0%B5+%D0%9F%D0%BE+%D0%BB%D0%B8%D1%82%D0%B5%D1%80%D0%B0%D1%82%D1%83%D1%80%D0%B5&amp;usqid=091fdb349f90c128&amp;hasnavig=0&amp;sbmt=1478786929264#urlhash=3600633709727126246</a:t>
            </a:r>
            <a:endParaRPr lang="ru-RU" sz="1500" dirty="0" smtClean="0"/>
          </a:p>
          <a:p>
            <a:r>
              <a:rPr lang="en-US" sz="1500" dirty="0"/>
              <a:t>http://antology-xviii.spb.ru/krmz-portrait.html</a:t>
            </a:r>
            <a:endParaRPr lang="en-US" sz="1500" dirty="0" smtClean="0"/>
          </a:p>
          <a:p>
            <a:endParaRPr lang="ru-RU" sz="15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4572000" cy="4411675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Хотел писать я много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 том, как человеку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Себя счастливым сделать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 мудрым быть в сей жизни.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                    Н.М. Карамзин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632"/>
            <a:ext cx="3849216" cy="473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8064" y="5069237"/>
            <a:ext cx="4030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latin typeface="Verdana" panose="020B0604030504040204" pitchFamily="34" charset="0"/>
              </a:rPr>
              <a:t>Неизв</a:t>
            </a:r>
            <a:r>
              <a:rPr lang="ru-RU" dirty="0">
                <a:latin typeface="Verdana" panose="020B0604030504040204" pitchFamily="34" charset="0"/>
              </a:rPr>
              <a:t>. художник. Н. М. Карамзин в молодости.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08266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Детство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4929190" cy="5500702"/>
          </a:xfrm>
        </p:spPr>
        <p:txBody>
          <a:bodyPr>
            <a:normAutofit/>
          </a:bodyPr>
          <a:lstStyle/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Н.М. Карамзин родился 12 декабря (1 декабря –                      по ст. ст.) 1766 года в селе Михайловка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губернии в дворянской семье. </a:t>
            </a:r>
          </a:p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Получил хорошее домашнее образование; знал немецкий, французский, английский, итальянский языки.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390" y="116632"/>
            <a:ext cx="3613941" cy="5250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386389" y="5589240"/>
            <a:ext cx="3843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Ф. </a:t>
            </a:r>
            <a:r>
              <a:rPr lang="ru-RU" dirty="0" err="1">
                <a:latin typeface="Verdana" panose="020B0604030504040204" pitchFamily="34" charset="0"/>
              </a:rPr>
              <a:t>Кюнель</a:t>
            </a:r>
            <a:r>
              <a:rPr lang="ru-RU" dirty="0">
                <a:latin typeface="Verdana" panose="020B0604030504040204" pitchFamily="34" charset="0"/>
              </a:rPr>
              <a:t>. Н. М. Карамзин. 1799-1800</a:t>
            </a:r>
            <a:endParaRPr lang="ru-RU" dirty="0"/>
          </a:p>
        </p:txBody>
      </p:sp>
      <p:pic>
        <p:nvPicPr>
          <p:cNvPr id="8" name="Picture 14" descr="04t0755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311" y="4221088"/>
            <a:ext cx="3266185" cy="2437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046959" y="6292007"/>
            <a:ext cx="13047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г.Симбирск</a:t>
            </a:r>
            <a:endParaRPr lang="ru-RU" alt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0826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Отрочество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1"/>
            <a:ext cx="4572000" cy="3364425"/>
          </a:xfrm>
        </p:spPr>
        <p:txBody>
          <a:bodyPr>
            <a:normAutofit fontScale="55000" lnSpcReduction="20000"/>
          </a:bodyPr>
          <a:lstStyle/>
          <a:p>
            <a:pPr marL="365125" indent="-365125">
              <a:lnSpc>
                <a:spcPct val="120000"/>
              </a:lnSpc>
              <a:buClr>
                <a:srgbClr val="FF9933"/>
              </a:buClr>
              <a:buSzPct val="80000"/>
            </a:pP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1778 году в 14 лет Карамзин был отправлен в Москву и отдан в пансион профессора Московского университета И.М.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Шадена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 котором учился с 1775 по 1781 годы. </a:t>
            </a:r>
          </a:p>
          <a:p>
            <a:pPr marL="365125" indent="-365125">
              <a:lnSpc>
                <a:spcPct val="120000"/>
              </a:lnSpc>
              <a:buClr>
                <a:srgbClr val="FF9933"/>
              </a:buClr>
              <a:buSzPct val="80000"/>
            </a:pP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Одновременно посещал лекции в университете.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6632"/>
            <a:ext cx="3608809" cy="5316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292080" y="5661248"/>
            <a:ext cx="3923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А. </a:t>
            </a:r>
            <a:r>
              <a:rPr lang="ru-RU" dirty="0" err="1">
                <a:latin typeface="Verdana" panose="020B0604030504040204" pitchFamily="34" charset="0"/>
              </a:rPr>
              <a:t>Молинари</a:t>
            </a:r>
            <a:r>
              <a:rPr lang="ru-RU" dirty="0">
                <a:latin typeface="Verdana" panose="020B0604030504040204" pitchFamily="34" charset="0"/>
              </a:rPr>
              <a:t>. Н. М. Карамзин. 1810-е</a:t>
            </a:r>
            <a:endParaRPr lang="ru-RU" dirty="0"/>
          </a:p>
        </p:txBody>
      </p:sp>
      <p:pic>
        <p:nvPicPr>
          <p:cNvPr id="8" name="Picture 2" descr="C:\Users\q\Desktop\рабочая тетрадь А20-А27 2013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190" y="4193980"/>
            <a:ext cx="4641850" cy="2478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154098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Юность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4071966" cy="3655308"/>
          </a:xfrm>
        </p:spPr>
        <p:txBody>
          <a:bodyPr>
            <a:normAutofit fontScale="92500" lnSpcReduction="20000"/>
          </a:bodyPr>
          <a:lstStyle/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1783 году по настоянию отца Карамзин был  определён в лейб-гвардии Преображенский полк в Петербурге, но в начале 1784 года вышел в отставку и уехал сначала в  Симбирск, а затем в Москву.</a:t>
            </a:r>
          </a:p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Москве Карамзин познакомился с писателями и литераторами: Н.И. Новиковым, А.М. Кутузовым, А.А. Петровым.</a:t>
            </a:r>
          </a:p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этому времени относятся его первые опыты.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6632"/>
            <a:ext cx="4286250" cy="560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20072" y="5877272"/>
            <a:ext cx="343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В. Тропинин. Н. М. Карамзин. 1818</a:t>
            </a:r>
            <a:endParaRPr lang="ru-RU" dirty="0"/>
          </a:p>
        </p:txBody>
      </p:sp>
      <p:pic>
        <p:nvPicPr>
          <p:cNvPr id="8" name="Picture 2" descr="C:\Users\q\Desktop\рабочая тетрадь А20-А27 2013\izmail_build05_sml.jpg"/>
          <p:cNvPicPr>
            <a:picLocks noChangeAspect="1" noChangeArrowheads="1"/>
          </p:cNvPicPr>
          <p:nvPr/>
        </p:nvPicPr>
        <p:blipFill>
          <a:blip r:embed="rId3"/>
          <a:srcRect r="-87" b="46"/>
          <a:stretch>
            <a:fillRect/>
          </a:stretch>
        </p:blipFill>
        <p:spPr bwMode="auto">
          <a:xfrm>
            <a:off x="1187624" y="4941168"/>
            <a:ext cx="3349227" cy="170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225536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60591"/>
            <a:ext cx="4257676" cy="3773016"/>
          </a:xfrm>
        </p:spPr>
        <p:txBody>
          <a:bodyPr>
            <a:normAutofit/>
          </a:bodyPr>
          <a:lstStyle/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1801 году Карамзин женился на Елизавете Ивановне Протасовой. Она умерла в 1802 году.</a:t>
            </a:r>
          </a:p>
          <a:p>
            <a:pPr marL="365125" indent="-365125">
              <a:buClr>
                <a:srgbClr val="FF9933"/>
              </a:buClr>
              <a:buSzPct val="80000"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1804 году Карамзин женился второй раз – на побочной дочери князя    А.И. Вяземского Екатерине Андреевне Колывановой.     У них было пятеро детей, в семье также воспитывалась дочь Карамзина от первого брака Софья.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4638"/>
            <a:ext cx="3893046" cy="4860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395497" y="5445224"/>
            <a:ext cx="3110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Е. А. Карамзина. 1830-е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8235"/>
            <a:ext cx="7686700" cy="939784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Arial" charset="0"/>
              </a:rPr>
              <a:t>     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Arial" charset="0"/>
              </a:rPr>
              <a:t>Начало карьеры.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Arial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0648"/>
            <a:ext cx="4152503" cy="545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4048" y="5935810"/>
            <a:ext cx="393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</a:rPr>
              <a:t>Н. М. Карамзин. Гравюра Уткина с оригинала А. </a:t>
            </a:r>
            <a:r>
              <a:rPr lang="ru-RU" dirty="0" err="1">
                <a:latin typeface="Verdana" panose="020B0604030504040204" pitchFamily="34" charset="0"/>
              </a:rPr>
              <a:t>Варнека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365328"/>
            <a:ext cx="41861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1789-1790 годы предпринял поездку в Европу, в ходе которой посетил </a:t>
            </a:r>
            <a:r>
              <a:rPr lang="ru-RU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Иммануила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Канта в Кёнигсберге, был в Париже во время великой французской революции. В результате этой поездки были написаны знаменитые «Письма русского путешественника», публикация которых сразу же сделала Карамзина известным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литератором.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1315</Words>
  <Application>Microsoft Office PowerPoint</Application>
  <PresentationFormat>Экран (4:3)</PresentationFormat>
  <Paragraphs>138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3" baseType="lpstr">
      <vt:lpstr>arial</vt:lpstr>
      <vt:lpstr>arial</vt:lpstr>
      <vt:lpstr>Calibri</vt:lpstr>
      <vt:lpstr>Century Gothic</vt:lpstr>
      <vt:lpstr>Monotype Corsiva</vt:lpstr>
      <vt:lpstr>Tahoma</vt:lpstr>
      <vt:lpstr>Times New Roman</vt:lpstr>
      <vt:lpstr>Verdana</vt:lpstr>
      <vt:lpstr>Wingdings</vt:lpstr>
      <vt:lpstr>Wingdings 3</vt:lpstr>
      <vt:lpstr>Ион</vt:lpstr>
      <vt:lpstr>Презентация PowerPoint</vt:lpstr>
      <vt:lpstr>Николай Михайлович Карамзин (1766 – 1826)</vt:lpstr>
      <vt:lpstr>Презентация PowerPoint</vt:lpstr>
      <vt:lpstr>Презентация PowerPoint</vt:lpstr>
      <vt:lpstr>Детство</vt:lpstr>
      <vt:lpstr>Отрочество  </vt:lpstr>
      <vt:lpstr>Юность</vt:lpstr>
      <vt:lpstr>Семья</vt:lpstr>
      <vt:lpstr>      Начало карьеры. </vt:lpstr>
      <vt:lpstr>Презентация PowerPoint</vt:lpstr>
      <vt:lpstr>Презентация PowerPoint</vt:lpstr>
      <vt:lpstr>Карамзин-писатель.</vt:lpstr>
      <vt:lpstr>Презентация PowerPoint</vt:lpstr>
      <vt:lpstr>Презентация PowerPoint</vt:lpstr>
      <vt:lpstr>Презентация PowerPoint</vt:lpstr>
      <vt:lpstr>Презентация PowerPoint</vt:lpstr>
      <vt:lpstr>Возвращение и жизнь в России.</vt:lpstr>
      <vt:lpstr>Реформа языка  </vt:lpstr>
      <vt:lpstr>Зрелость  </vt:lpstr>
      <vt:lpstr>Презентация PowerPoint</vt:lpstr>
      <vt:lpstr>Презентация PowerPoint</vt:lpstr>
      <vt:lpstr>Презентация PowerPoint</vt:lpstr>
      <vt:lpstr>Презентация PowerPoint</vt:lpstr>
      <vt:lpstr>Смерть  </vt:lpstr>
      <vt:lpstr>Значение наследия Карамзина Н. М.  </vt:lpstr>
      <vt:lpstr>Памятник в Ульяновске </vt:lpstr>
      <vt:lpstr>Памятник «1000-летие России»  в Великом Новгороде </vt:lpstr>
      <vt:lpstr>Памятник в Остафьево </vt:lpstr>
      <vt:lpstr>Общественная библиотека имени Н.М. Карамзина  в Симбирске </vt:lpstr>
      <vt:lpstr>Мини-исследование в 8 «к» классе.</vt:lpstr>
      <vt:lpstr>Спасибо  за уделенное внимание! </vt:lpstr>
      <vt:lpstr>ССЫЛКИ: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Михайлович Карамзин (1766 – 1826)</dc:title>
  <dc:creator>123</dc:creator>
  <cp:lastModifiedBy>Ольга Липина</cp:lastModifiedBy>
  <cp:revision>48</cp:revision>
  <dcterms:created xsi:type="dcterms:W3CDTF">2016-11-10T13:23:00Z</dcterms:created>
  <dcterms:modified xsi:type="dcterms:W3CDTF">2016-12-16T19:56:12Z</dcterms:modified>
</cp:coreProperties>
</file>