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</p:sldMasterIdLst>
  <p:sldIdLst>
    <p:sldId id="265" r:id="rId2"/>
    <p:sldId id="266" r:id="rId3"/>
    <p:sldId id="261" r:id="rId4"/>
    <p:sldId id="260" r:id="rId5"/>
    <p:sldId id="259" r:id="rId6"/>
    <p:sldId id="262" r:id="rId7"/>
    <p:sldId id="257" r:id="rId8"/>
    <p:sldId id="256" r:id="rId9"/>
    <p:sldId id="258" r:id="rId10"/>
    <p:sldId id="263" r:id="rId11"/>
    <p:sldId id="264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C5C14-66AC-45DA-B8FD-0C7DD9D05ACC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DEC134D-115F-436A-A850-9838C025E1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C5C14-66AC-45DA-B8FD-0C7DD9D05ACC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C134D-115F-436A-A850-9838C025E1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C5C14-66AC-45DA-B8FD-0C7DD9D05ACC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C134D-115F-436A-A850-9838C025E1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C5C14-66AC-45DA-B8FD-0C7DD9D05ACC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DEC134D-115F-436A-A850-9838C025E1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C5C14-66AC-45DA-B8FD-0C7DD9D05ACC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C134D-115F-436A-A850-9838C025E15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C5C14-66AC-45DA-B8FD-0C7DD9D05ACC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C134D-115F-436A-A850-9838C025E1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C5C14-66AC-45DA-B8FD-0C7DD9D05ACC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DEC134D-115F-436A-A850-9838C025E157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C5C14-66AC-45DA-B8FD-0C7DD9D05ACC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C134D-115F-436A-A850-9838C025E1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C5C14-66AC-45DA-B8FD-0C7DD9D05ACC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C134D-115F-436A-A850-9838C025E1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C5C14-66AC-45DA-B8FD-0C7DD9D05ACC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C134D-115F-436A-A850-9838C025E1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C5C14-66AC-45DA-B8FD-0C7DD9D05ACC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C134D-115F-436A-A850-9838C025E157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C4C5C14-66AC-45DA-B8FD-0C7DD9D05ACC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DEC134D-115F-436A-A850-9838C025E15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56793"/>
            <a:ext cx="7772400" cy="187220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6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СТАРИННЫЕ РУССКИЕ МЕРЫ ДЛИНЫ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868144" y="3429000"/>
            <a:ext cx="3096344" cy="3024336"/>
          </a:xfrm>
        </p:spPr>
        <p:txBody>
          <a:bodyPr>
            <a:noAutofit/>
          </a:bodyPr>
          <a:lstStyle/>
          <a:p>
            <a:pPr algn="l"/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5491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2160240"/>
          </a:xfrm>
        </p:spPr>
        <p:txBody>
          <a:bodyPr>
            <a:normAutofit/>
          </a:bodyPr>
          <a:lstStyle/>
          <a:p>
            <a:pPr lvl="0">
              <a:spcBef>
                <a:spcPct val="20000"/>
              </a:spcBef>
            </a:pPr>
            <a:r>
              <a:rPr lang="ru-RU" sz="3100" b="1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Старинные меры </a:t>
            </a:r>
            <a:r>
              <a:rPr lang="ru-RU" sz="31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 </a:t>
            </a:r>
            <a:r>
              <a:rPr lang="ru-RU" sz="3100" b="1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произведениях русских поэтов </a:t>
            </a:r>
            <a:r>
              <a:rPr lang="ru-RU" sz="31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и писателей</a:t>
            </a:r>
            <a:r>
              <a:rPr lang="ru-RU" sz="3200" dirty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ru-RU" sz="3200" dirty="0">
                <a:solidFill>
                  <a:prstClr val="black"/>
                </a:solidFill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9212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err="1" smtClean="0"/>
              <a:t>П.П.Ершов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«КОНЕК ГОРБУНОК</a:t>
            </a:r>
          </a:p>
          <a:p>
            <a:pPr marL="0" indent="0">
              <a:buNone/>
            </a:pPr>
            <a:r>
              <a:rPr lang="ru-RU" sz="2800" b="0" i="0" u="none" strike="noStrike" baseline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«Да игрушечку-конька</a:t>
            </a:r>
          </a:p>
          <a:p>
            <a:pPr marL="0" indent="0">
              <a:buNone/>
            </a:pPr>
            <a:r>
              <a:rPr lang="ru-RU" sz="2800" b="0" i="0" u="none" strike="noStrike" baseline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Ростом только в </a:t>
            </a:r>
            <a:r>
              <a:rPr lang="ru-RU" sz="2800" b="0" i="0" u="none" strike="noStrike" baseline="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три вершка </a:t>
            </a:r>
            <a:r>
              <a:rPr lang="ru-RU" sz="2800" b="0" i="0" u="none" strike="noStrike" baseline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0" indent="0">
              <a:buNone/>
            </a:pPr>
            <a:r>
              <a:rPr lang="ru-RU" sz="2800" b="0" i="0" u="none" strike="noStrike" baseline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спине с двумя горбами</a:t>
            </a:r>
          </a:p>
          <a:p>
            <a:pPr marL="0" indent="0">
              <a:buNone/>
            </a:pPr>
            <a:r>
              <a:rPr lang="ru-RU" sz="2800" b="0" i="0" u="none" strike="noStrike" baseline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Да с </a:t>
            </a:r>
            <a:r>
              <a:rPr lang="ru-RU" sz="2800" b="0" i="0" u="none" strike="noStrike" baseline="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аршинными </a:t>
            </a:r>
            <a:r>
              <a:rPr lang="ru-RU" sz="2800" b="0" i="0" u="none" strike="noStrike" baseline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ушами</a:t>
            </a:r>
            <a:r>
              <a:rPr lang="ru-RU" b="0" i="0" u="none" strike="noStrike" baseline="0" dirty="0" smtClean="0">
                <a:solidFill>
                  <a:srgbClr val="002060"/>
                </a:solidFill>
                <a:latin typeface="DejaVuSans"/>
              </a:rPr>
              <a:t>»</a:t>
            </a:r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276872"/>
            <a:ext cx="3672408" cy="3960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29915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Старинные меры длины в  Пословицах и поговорках</a:t>
            </a:r>
            <a:br>
              <a:rPr lang="ru-RU" sz="3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1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tx1"/>
                </a:solidFill>
              </a:rPr>
              <a:t>От горшка два вершка, а уже указчик</a:t>
            </a:r>
          </a:p>
          <a:p>
            <a:r>
              <a:rPr lang="ru-RU" sz="4000" dirty="0" smtClean="0">
                <a:solidFill>
                  <a:schemeClr val="tx1"/>
                </a:solidFill>
              </a:rPr>
              <a:t>У него семь </a:t>
            </a:r>
            <a:r>
              <a:rPr lang="ru-RU" sz="4000" dirty="0" smtClean="0">
                <a:solidFill>
                  <a:srgbClr val="FF0000"/>
                </a:solidFill>
              </a:rPr>
              <a:t>пядей</a:t>
            </a:r>
            <a:r>
              <a:rPr lang="ru-RU" sz="4000" dirty="0" smtClean="0">
                <a:solidFill>
                  <a:schemeClr val="tx1"/>
                </a:solidFill>
              </a:rPr>
              <a:t> во лбу</a:t>
            </a:r>
          </a:p>
          <a:p>
            <a:r>
              <a:rPr lang="ru-RU" sz="4000" dirty="0" smtClean="0">
                <a:solidFill>
                  <a:schemeClr val="tx1"/>
                </a:solidFill>
              </a:rPr>
              <a:t>В плечах косая </a:t>
            </a:r>
            <a:r>
              <a:rPr lang="ru-RU" sz="4000" dirty="0" smtClean="0">
                <a:solidFill>
                  <a:srgbClr val="FF0000"/>
                </a:solidFill>
              </a:rPr>
              <a:t>сажень</a:t>
            </a:r>
          </a:p>
          <a:p>
            <a:r>
              <a:rPr lang="ru-RU" sz="4000" dirty="0" smtClean="0">
                <a:solidFill>
                  <a:schemeClr val="tx1"/>
                </a:solidFill>
              </a:rPr>
              <a:t>За семь </a:t>
            </a:r>
            <a:r>
              <a:rPr lang="ru-RU" sz="4000" dirty="0" smtClean="0">
                <a:solidFill>
                  <a:srgbClr val="FF0000"/>
                </a:solidFill>
              </a:rPr>
              <a:t>вёрст</a:t>
            </a:r>
            <a:r>
              <a:rPr lang="ru-RU" sz="4000" dirty="0" smtClean="0">
                <a:solidFill>
                  <a:schemeClr val="tx1"/>
                </a:solidFill>
              </a:rPr>
              <a:t> киселя хлебать</a:t>
            </a:r>
          </a:p>
          <a:p>
            <a:r>
              <a:rPr lang="ru-RU" sz="4000" dirty="0" smtClean="0">
                <a:solidFill>
                  <a:schemeClr val="tx1"/>
                </a:solidFill>
              </a:rPr>
              <a:t>Как </a:t>
            </a:r>
            <a:r>
              <a:rPr lang="ru-RU" sz="4000" dirty="0" smtClean="0">
                <a:solidFill>
                  <a:srgbClr val="FF0000"/>
                </a:solidFill>
              </a:rPr>
              <a:t>аршин</a:t>
            </a:r>
            <a:r>
              <a:rPr lang="ru-RU" sz="4000" dirty="0" smtClean="0">
                <a:solidFill>
                  <a:schemeClr val="tx1"/>
                </a:solidFill>
              </a:rPr>
              <a:t> проглотить </a:t>
            </a:r>
          </a:p>
          <a:p>
            <a:r>
              <a:rPr lang="ru-RU" sz="4000" dirty="0" smtClean="0">
                <a:solidFill>
                  <a:schemeClr val="tx1"/>
                </a:solidFill>
              </a:rPr>
              <a:t>Сам с ноготок, а борода с </a:t>
            </a:r>
            <a:r>
              <a:rPr lang="ru-RU" sz="4000" dirty="0" smtClean="0">
                <a:solidFill>
                  <a:srgbClr val="FF0000"/>
                </a:solidFill>
              </a:rPr>
              <a:t>локоток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6267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600" dirty="0" smtClean="0">
                <a:solidFill>
                  <a:srgbClr val="FF0000"/>
                </a:solidFill>
              </a:rPr>
              <a:t>Спасибо за внимание!</a:t>
            </a:r>
            <a:endParaRPr lang="ru-RU" sz="6600" dirty="0">
              <a:solidFill>
                <a:srgbClr val="FF0000"/>
              </a:solidFill>
            </a:endParaRPr>
          </a:p>
        </p:txBody>
      </p:sp>
      <p:pic>
        <p:nvPicPr>
          <p:cNvPr id="11266" name="Picture 2" descr="КАК ВЕСТИ СЕБЯ ПРАВОСЛАВНОМУ ХРИСТИАНИНУ В ХРАМЕ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1772" y="3212976"/>
            <a:ext cx="2232248" cy="2341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6959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100" dirty="0" smtClean="0">
                <a:solidFill>
                  <a:schemeClr val="tx1"/>
                </a:solidFill>
                <a:latin typeface="+mn-lt"/>
              </a:rPr>
              <a:t>Меры длины</a:t>
            </a:r>
            <a:endParaRPr lang="ru-RU" sz="3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4000" dirty="0" smtClean="0">
                <a:solidFill>
                  <a:srgbClr val="FF0000"/>
                </a:solidFill>
              </a:rPr>
              <a:t>     ПЯДЬ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rgbClr val="FF0000"/>
                </a:solidFill>
              </a:rPr>
              <a:t>     ЛОКОТЬ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rgbClr val="FF0000"/>
                </a:solidFill>
              </a:rPr>
              <a:t>     ВЕРШОК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rgbClr val="FF0000"/>
                </a:solidFill>
              </a:rPr>
              <a:t>     САЖЕНЬ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rgbClr val="FF0000"/>
                </a:solidFill>
              </a:rPr>
              <a:t>     ВЕРСТА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rgbClr val="FF0000"/>
                </a:solidFill>
              </a:rPr>
              <a:t>     АРШИН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rgbClr val="FF0000"/>
                </a:solidFill>
              </a:rPr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1562100"/>
            <a:ext cx="4176464" cy="4387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67559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Верста – </a:t>
            </a:r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расстояние, пройденное от одного поворота плуга до другого во время 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пахоты</a:t>
            </a:r>
          </a:p>
          <a:p>
            <a:endParaRPr lang="ru-RU" sz="40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верста = 1540 </a:t>
            </a: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  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844824"/>
            <a:ext cx="3240360" cy="4913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25028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2448272"/>
          </a:xfrm>
        </p:spPr>
        <p:txBody>
          <a:bodyPr>
            <a:normAutofit/>
          </a:bodyPr>
          <a:lstStyle/>
          <a:p>
            <a:pPr algn="l"/>
            <a:r>
              <a:rPr lang="ru-RU" sz="3100" b="1" i="0" u="none" strike="noStrike" baseline="0" dirty="0" smtClean="0">
                <a:solidFill>
                  <a:srgbClr val="FF0000"/>
                </a:solidFill>
                <a:latin typeface="+mn-lt"/>
              </a:rPr>
              <a:t>Маховая сажень </a:t>
            </a:r>
            <a:r>
              <a:rPr lang="ru-RU" sz="3100" b="1" i="0" u="none" strike="noStrike" baseline="0" dirty="0" smtClean="0">
                <a:solidFill>
                  <a:srgbClr val="000000"/>
                </a:solidFill>
                <a:latin typeface="+mn-lt"/>
              </a:rPr>
              <a:t>–</a:t>
            </a:r>
            <a:r>
              <a:rPr lang="ru-RU" sz="3100" b="1" i="0" u="none" strike="noStrike" baseline="0" dirty="0" smtClean="0">
                <a:solidFill>
                  <a:srgbClr val="002060"/>
                </a:solidFill>
                <a:latin typeface="+mn-lt"/>
              </a:rPr>
              <a:t>расстояние</a:t>
            </a:r>
            <a:br>
              <a:rPr lang="ru-RU" sz="3100" b="1" i="0" u="none" strike="noStrike" baseline="0" dirty="0" smtClean="0">
                <a:solidFill>
                  <a:srgbClr val="002060"/>
                </a:solidFill>
                <a:latin typeface="+mn-lt"/>
              </a:rPr>
            </a:br>
            <a:r>
              <a:rPr lang="ru-RU" sz="3100" b="1" i="0" u="none" strike="noStrike" baseline="0" dirty="0" smtClean="0">
                <a:solidFill>
                  <a:srgbClr val="002060"/>
                </a:solidFill>
                <a:latin typeface="+mn-lt"/>
              </a:rPr>
              <a:t>между </a:t>
            </a:r>
            <a:r>
              <a:rPr lang="ru-RU" sz="3100" b="1" dirty="0" smtClean="0">
                <a:solidFill>
                  <a:srgbClr val="002060"/>
                </a:solidFill>
                <a:latin typeface="+mn-lt"/>
              </a:rPr>
              <a:t>указательными</a:t>
            </a:r>
            <a:r>
              <a:rPr lang="ru-RU" sz="3100" b="1" i="0" u="none" strike="noStrike" baseline="0" dirty="0" smtClean="0">
                <a:solidFill>
                  <a:srgbClr val="002060"/>
                </a:solidFill>
                <a:latin typeface="+mn-lt"/>
              </a:rPr>
              <a:t> пальцами</a:t>
            </a:r>
            <a:br>
              <a:rPr lang="ru-RU" sz="3100" b="1" i="0" u="none" strike="noStrike" baseline="0" dirty="0" smtClean="0">
                <a:solidFill>
                  <a:srgbClr val="002060"/>
                </a:solidFill>
                <a:latin typeface="+mn-lt"/>
              </a:rPr>
            </a:br>
            <a:r>
              <a:rPr lang="ru-RU" sz="3100" b="1" dirty="0" smtClean="0">
                <a:solidFill>
                  <a:srgbClr val="002060"/>
                </a:solidFill>
                <a:latin typeface="+mn-lt"/>
              </a:rPr>
              <a:t>вытянутых</a:t>
            </a:r>
            <a:r>
              <a:rPr lang="ru-RU" sz="3100" b="1" i="0" u="none" strike="noStrike" baseline="0" dirty="0" smtClean="0">
                <a:solidFill>
                  <a:srgbClr val="002060"/>
                </a:solidFill>
                <a:latin typeface="+mn-lt"/>
              </a:rPr>
              <a:t> рук</a:t>
            </a:r>
            <a:br>
              <a:rPr lang="ru-RU" sz="3100" b="1" i="0" u="none" strike="noStrike" baseline="0" dirty="0" smtClean="0">
                <a:solidFill>
                  <a:srgbClr val="002060"/>
                </a:solidFill>
                <a:latin typeface="+mn-lt"/>
              </a:rPr>
            </a:br>
            <a:r>
              <a:rPr lang="ru-RU" sz="3100" b="1" i="0" u="none" strike="noStrike" baseline="0" dirty="0" smtClean="0">
                <a:solidFill>
                  <a:srgbClr val="FF0000"/>
                </a:solidFill>
                <a:latin typeface="+mn-lt"/>
              </a:rPr>
              <a:t>1 маховая сажень = 1м</a:t>
            </a:r>
            <a:r>
              <a:rPr lang="ru-RU" sz="3100" b="1" i="0" u="none" strike="noStrike" dirty="0" smtClean="0">
                <a:solidFill>
                  <a:srgbClr val="FF0000"/>
                </a:solidFill>
                <a:latin typeface="+mn-lt"/>
              </a:rPr>
              <a:t> 51см</a:t>
            </a:r>
            <a:endParaRPr lang="ru-RU" sz="3100" dirty="0">
              <a:latin typeface="+mn-lt"/>
            </a:endParaRPr>
          </a:p>
        </p:txBody>
      </p:sp>
      <p:pic>
        <p:nvPicPr>
          <p:cNvPr id="6" name="Объект 5" descr="Простая сажень - Картинка 14752/1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212976"/>
            <a:ext cx="6552728" cy="35283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33604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332656"/>
            <a:ext cx="8435280" cy="57935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b="1" i="0" u="none" strike="noStrike" baseline="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Косая сажень </a:t>
            </a:r>
            <a:r>
              <a:rPr lang="ru-RU" sz="4000" b="1" i="0" u="none" strike="noStrike" baseline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4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расстояние от пальцев вытянутой </a:t>
            </a:r>
            <a:endParaRPr lang="ru-RU" sz="4000" b="1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4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вверх </a:t>
            </a:r>
            <a:r>
              <a:rPr lang="ru-RU" sz="4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руки до </a:t>
            </a:r>
            <a:r>
              <a:rPr lang="ru-RU" sz="4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пальцев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ноги, отставленной </a:t>
            </a:r>
            <a:endParaRPr lang="ru-RU" sz="4000" b="1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4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сторону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1косая сажень= 2м 48 см</a:t>
            </a:r>
            <a:endParaRPr lang="ru-RU" sz="4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209859"/>
            <a:ext cx="2952328" cy="5171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72799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2664296"/>
          </a:xfrm>
        </p:spPr>
        <p:txBody>
          <a:bodyPr>
            <a:normAutofit fontScale="90000"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b="1" i="0" u="none" strike="noStrike" baseline="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Аршин</a:t>
            </a:r>
            <a:r>
              <a:rPr lang="ru-RU" b="1" i="0" u="none" strike="noStrike" baseline="0" dirty="0" smtClean="0">
                <a:solidFill>
                  <a:srgbClr val="C1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0" u="none" strike="noStrike" baseline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Длина вытянутой руки от плечевого сустава</a:t>
            </a:r>
            <a:r>
              <a:rPr lang="ru-RU" b="1" i="0" u="none" strike="noStrike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фаланги среднего пальца</a:t>
            </a:r>
            <a:br>
              <a:rPr lang="ru-RU" b="1" i="0" u="none" strike="noStrike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0" u="none" strike="noStrike" baseline="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аршин = 71 см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429000"/>
            <a:ext cx="7272808" cy="280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11332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Локоть – </a:t>
            </a:r>
            <a: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расстояние </a:t>
            </a:r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конца </a:t>
            </a:r>
            <a:r>
              <a:rPr lang="ru-RU" sz="40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срежнего</a:t>
            </a:r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пальца руки до локтевого сгиба</a:t>
            </a:r>
          </a:p>
          <a:p>
            <a:pPr marL="0" indent="0">
              <a:buNone/>
            </a:pPr>
            <a:endParaRPr lang="ru-RU" sz="4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4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локоть = 46 - 47 см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772816"/>
            <a:ext cx="3024336" cy="4752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56736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5470376" cy="1512167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1196752"/>
            <a:ext cx="8136904" cy="3168352"/>
          </a:xfrm>
        </p:spPr>
        <p:txBody>
          <a:bodyPr>
            <a:noAutofit/>
          </a:bodyPr>
          <a:lstStyle/>
          <a:p>
            <a:pPr algn="l"/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Пядь </a:t>
            </a:r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расстояние между </a:t>
            </a:r>
          </a:p>
          <a:p>
            <a:pPr algn="l"/>
            <a: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онцами вытянутых </a:t>
            </a:r>
            <a: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большого и </a:t>
            </a:r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указательного пальцев </a:t>
            </a:r>
          </a:p>
          <a:p>
            <a:pPr algn="l"/>
            <a:endParaRPr lang="ru-RU" sz="40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пядь = 18 - 19 см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789040"/>
            <a:ext cx="3816424" cy="280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65823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/>
          <a:lstStyle/>
          <a:p>
            <a:endParaRPr lang="ru-RU" b="1" dirty="0" smtClean="0">
              <a:solidFill>
                <a:srgbClr val="FF0000"/>
              </a:solidFill>
              <a:latin typeface="LiberationSans-Bold"/>
            </a:endParaRPr>
          </a:p>
          <a:p>
            <a:pPr marL="0" indent="0">
              <a:buNone/>
            </a:pP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Вершок </a:t>
            </a:r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длина верхней части</a:t>
            </a:r>
          </a:p>
          <a:p>
            <a:pPr marL="0" indent="0">
              <a:buNone/>
            </a:pPr>
            <a: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пальца </a:t>
            </a:r>
          </a:p>
          <a:p>
            <a:pPr marL="0" indent="0">
              <a:buNone/>
            </a:pPr>
            <a:endParaRPr lang="ru-RU" sz="40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вершок = </a:t>
            </a: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4см 4мм</a:t>
            </a:r>
            <a:endParaRPr lang="ru-RU" sz="4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885950"/>
            <a:ext cx="3528391" cy="4783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5681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243</TotalTime>
  <Words>200</Words>
  <Application>Microsoft Office PowerPoint</Application>
  <PresentationFormat>Экран (4:3)</PresentationFormat>
  <Paragraphs>47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DejaVuSans</vt:lpstr>
      <vt:lpstr>LiberationSans-Bold</vt:lpstr>
      <vt:lpstr>Times New Roman</vt:lpstr>
      <vt:lpstr>Wingdings 2</vt:lpstr>
      <vt:lpstr>Трек</vt:lpstr>
      <vt:lpstr> СТАРИННЫЕ РУССКИЕ МЕРЫ ДЛИНЫ </vt:lpstr>
      <vt:lpstr>Меры длины</vt:lpstr>
      <vt:lpstr>Презентация PowerPoint</vt:lpstr>
      <vt:lpstr>Маховая сажень –расстояние между указательными пальцами вытянутых рук 1 маховая сажень = 1м 51см</vt:lpstr>
      <vt:lpstr>Презентация PowerPoint</vt:lpstr>
      <vt:lpstr>Аршин – Длина вытянутой руки от плечевого сустава до фаланги среднего пальца 1 аршин = 71 см</vt:lpstr>
      <vt:lpstr>Презентация PowerPoint</vt:lpstr>
      <vt:lpstr>Презентация PowerPoint</vt:lpstr>
      <vt:lpstr>Презентация PowerPoint</vt:lpstr>
      <vt:lpstr>Старинные меры в произведениях русских поэтов и писателей </vt:lpstr>
      <vt:lpstr>Старинные меры длины в  Пословицах и поговорках </vt:lpstr>
      <vt:lpstr>Презентация PowerPoint</vt:lpstr>
    </vt:vector>
  </TitlesOfParts>
  <Company>Krokoz™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Старинные русские меры длины</dc:title>
  <dc:creator>Директор</dc:creator>
  <cp:lastModifiedBy>RePack by Diakov</cp:lastModifiedBy>
  <cp:revision>42</cp:revision>
  <dcterms:created xsi:type="dcterms:W3CDTF">2015-01-27T11:55:30Z</dcterms:created>
  <dcterms:modified xsi:type="dcterms:W3CDTF">2017-01-09T13:27:09Z</dcterms:modified>
</cp:coreProperties>
</file>