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70" r:id="rId12"/>
    <p:sldId id="268" r:id="rId13"/>
    <p:sldId id="271"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9DEBFCA1-0C9C-4A71-B9F8-399F68559486}" type="datetimeFigureOut">
              <a:rPr lang="ru-RU"/>
              <a:pPr>
                <a:defRPr/>
              </a:pPr>
              <a:t>09.01.2017</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41001E2C-B91D-45E9-971E-F1DEAE2B8C5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F0A37CC-F9B6-485E-92F2-10AC199D4696}" type="datetimeFigureOut">
              <a:rPr lang="ru-RU"/>
              <a:pPr>
                <a:defRPr/>
              </a:pPr>
              <a:t>09.01.2017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F5B4CE2-9D66-41B7-8E46-20356090DF0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1DF1652-DF1A-44D7-90E0-ABC16026EC0B}" type="datetimeFigureOut">
              <a:rPr lang="ru-RU"/>
              <a:pPr>
                <a:defRPr/>
              </a:pPr>
              <a:t>09.01.2017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4301A14-5BCC-47A9-AC24-789C36AA834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7AC3B6E-6CFB-4B66-B5DA-7FAF6D0D25A6}" type="datetimeFigureOut">
              <a:rPr lang="ru-RU"/>
              <a:pPr>
                <a:defRPr/>
              </a:pPr>
              <a:t>09.01.2017</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BD9962C-1F8C-4E5F-97D4-D890B1D18B9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6A434119-C7CC-41AA-87B4-0141A2258D55}" type="datetimeFigureOut">
              <a:rPr lang="ru-RU"/>
              <a:pPr>
                <a:defRPr/>
              </a:pPr>
              <a:t>09.01.2017</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49F64D37-3694-4F93-90C1-767F5936218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2F90DAF-C37B-420F-B828-AA0403D2DB5F}" type="datetimeFigureOut">
              <a:rPr lang="ru-RU"/>
              <a:pPr>
                <a:defRPr/>
              </a:pPr>
              <a:t>09.01.2017</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E65E9A3B-C3CA-41D8-9817-9B93CA388FF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D71EBA56-BCDD-4D9B-A002-0F252F77D43E}" type="datetimeFigureOut">
              <a:rPr lang="ru-RU"/>
              <a:pPr>
                <a:defRPr/>
              </a:pPr>
              <a:t>09.01.2017</a:t>
            </a:fld>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630705AF-B045-4D8F-BC29-BC9F320CC80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33463706-E12B-48A1-8561-396598FBC4ED}" type="datetimeFigureOut">
              <a:rPr lang="ru-RU"/>
              <a:pPr>
                <a:defRPr/>
              </a:pPr>
              <a:t>09.01.2017</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D2374546-F825-4336-AEC0-385C0A4E7F7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8A11283C-56B3-46DF-8556-859BEEDD3E77}" type="datetimeFigureOut">
              <a:rPr lang="ru-RU"/>
              <a:pPr>
                <a:defRPr/>
              </a:pPr>
              <a:t>09.01.2017</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22ED466A-0EA9-4B17-BC4C-D38A7328A0B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111CC2BA-5612-4FE7-9847-176C708F700D}" type="datetimeFigureOut">
              <a:rPr lang="ru-RU"/>
              <a:pPr>
                <a:defRPr/>
              </a:pPr>
              <a:t>09.01.2017</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1DBC446F-F67C-4970-8E21-F7C38BA25A9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7E9480F6-B0BC-4BE9-A0BA-B77E9E6580AB}" type="datetimeFigureOut">
              <a:rPr lang="ru-RU"/>
              <a:pPr>
                <a:defRPr/>
              </a:pPr>
              <a:t>09.01.2017</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CC4C7B0F-956E-4BD8-BF1F-1894A3E6103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defRPr>
            </a:lvl1pPr>
          </a:lstStyle>
          <a:p>
            <a:pPr>
              <a:defRPr/>
            </a:pPr>
            <a:fld id="{2D0236F5-80A4-4281-8A22-C3690BD79AB1}" type="datetimeFigureOut">
              <a:rPr lang="ru-RU"/>
              <a:pPr>
                <a:defRPr/>
              </a:pPr>
              <a:t>09.01.2017</a:t>
            </a:fld>
            <a:endParaRPr lang="ru-RU"/>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defRPr>
            </a:lvl1pPr>
          </a:lstStyle>
          <a:p>
            <a:pPr>
              <a:defRPr/>
            </a:pPr>
            <a:fld id="{FD64479D-FF72-48E4-8195-B9E88766041E}"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99" r:id="rId1"/>
    <p:sldLayoutId id="2147483693" r:id="rId2"/>
    <p:sldLayoutId id="2147483700" r:id="rId3"/>
    <p:sldLayoutId id="2147483694" r:id="rId4"/>
    <p:sldLayoutId id="2147483701" r:id="rId5"/>
    <p:sldLayoutId id="2147483695" r:id="rId6"/>
    <p:sldLayoutId id="2147483696" r:id="rId7"/>
    <p:sldLayoutId id="2147483702" r:id="rId8"/>
    <p:sldLayoutId id="2147483703" r:id="rId9"/>
    <p:sldLayoutId id="2147483697" r:id="rId10"/>
    <p:sldLayoutId id="2147483698"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a:defRPr>
      </a:lvl2pPr>
      <a:lvl3pPr algn="l" rtl="0" eaLnBrk="0" fontAlgn="base" hangingPunct="0">
        <a:spcBef>
          <a:spcPct val="0"/>
        </a:spcBef>
        <a:spcAft>
          <a:spcPct val="0"/>
        </a:spcAft>
        <a:defRPr sz="4600">
          <a:solidFill>
            <a:schemeClr val="tx1"/>
          </a:solidFill>
          <a:latin typeface="Franklin Gothic Book"/>
        </a:defRPr>
      </a:lvl3pPr>
      <a:lvl4pPr algn="l" rtl="0" eaLnBrk="0" fontAlgn="base" hangingPunct="0">
        <a:spcBef>
          <a:spcPct val="0"/>
        </a:spcBef>
        <a:spcAft>
          <a:spcPct val="0"/>
        </a:spcAft>
        <a:defRPr sz="4600">
          <a:solidFill>
            <a:schemeClr val="tx1"/>
          </a:solidFill>
          <a:latin typeface="Franklin Gothic Book"/>
        </a:defRPr>
      </a:lvl4pPr>
      <a:lvl5pPr algn="l" rtl="0" eaLnBrk="0" fontAlgn="base" hangingPunct="0">
        <a:spcBef>
          <a:spcPct val="0"/>
        </a:spcBef>
        <a:spcAft>
          <a:spcPct val="0"/>
        </a:spcAft>
        <a:defRPr sz="4600">
          <a:solidFill>
            <a:schemeClr val="tx1"/>
          </a:solidFill>
          <a:latin typeface="Franklin Gothic Book"/>
        </a:defRPr>
      </a:lvl5pPr>
      <a:lvl6pPr marL="457200" algn="l" rtl="0" fontAlgn="base">
        <a:spcBef>
          <a:spcPct val="0"/>
        </a:spcBef>
        <a:spcAft>
          <a:spcPct val="0"/>
        </a:spcAft>
        <a:defRPr sz="4600">
          <a:solidFill>
            <a:schemeClr val="tx1"/>
          </a:solidFill>
          <a:latin typeface="Franklin Gothic Book"/>
        </a:defRPr>
      </a:lvl6pPr>
      <a:lvl7pPr marL="914400" algn="l" rtl="0" fontAlgn="base">
        <a:spcBef>
          <a:spcPct val="0"/>
        </a:spcBef>
        <a:spcAft>
          <a:spcPct val="0"/>
        </a:spcAft>
        <a:defRPr sz="4600">
          <a:solidFill>
            <a:schemeClr val="tx1"/>
          </a:solidFill>
          <a:latin typeface="Franklin Gothic Book"/>
        </a:defRPr>
      </a:lvl7pPr>
      <a:lvl8pPr marL="1371600" algn="l" rtl="0" fontAlgn="base">
        <a:spcBef>
          <a:spcPct val="0"/>
        </a:spcBef>
        <a:spcAft>
          <a:spcPct val="0"/>
        </a:spcAft>
        <a:defRPr sz="4600">
          <a:solidFill>
            <a:schemeClr val="tx1"/>
          </a:solidFill>
          <a:latin typeface="Franklin Gothic Book"/>
        </a:defRPr>
      </a:lvl8pPr>
      <a:lvl9pPr marL="1828800" algn="l" rtl="0" fontAlgn="base">
        <a:spcBef>
          <a:spcPct val="0"/>
        </a:spcBef>
        <a:spcAft>
          <a:spcPct val="0"/>
        </a:spcAft>
        <a:defRPr sz="4600">
          <a:solidFill>
            <a:schemeClr val="tx1"/>
          </a:solidFill>
          <a:latin typeface="Franklin Gothic Book"/>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pitchFamily="34"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0BD0D9"/>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10CF9B"/>
        </a:buClr>
        <a:buSzPct val="100000"/>
        <a:buFont typeface="Arial"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Layout" Target="../slideLayouts/slideLayout7.xml"/><Relationship Id="rId1" Type="http://schemas.openxmlformats.org/officeDocument/2006/relationships/audio" Target="file:///H:\&#1085;&#1075;12\&#1079;&#1072;&#1084;&#1086;&#1088;&#1086;&#1078;&#1091;.mp3" TargetMode="Externa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7.xml"/><Relationship Id="rId1" Type="http://schemas.openxmlformats.org/officeDocument/2006/relationships/audio" Target="file:///H:\&#1085;&#1075;12\chto_takoe_novyy_god___.mp3"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calend.ru/event/4069/" TargetMode="External"/><Relationship Id="rId2" Type="http://schemas.openxmlformats.org/officeDocument/2006/relationships/hyperlink" Target="http://www.calend.ru/event/5531/" TargetMode="External"/><Relationship Id="rId1" Type="http://schemas.openxmlformats.org/officeDocument/2006/relationships/slideLayout" Target="../slideLayouts/slideLayout7.xml"/><Relationship Id="rId4" Type="http://schemas.openxmlformats.org/officeDocument/2006/relationships/hyperlink" Target="http://www.calend.ru/day/1-14/"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9064" y="3337560"/>
            <a:ext cx="8286340" cy="2301240"/>
          </a:xfrm>
        </p:spPr>
        <p:txBody>
          <a:bodyPr>
            <a:noAutofit/>
          </a:bodyPr>
          <a:lstStyle/>
          <a:p>
            <a:pPr algn="ctr" eaLnBrk="1" fontAlgn="auto" hangingPunct="1">
              <a:spcAft>
                <a:spcPts val="0"/>
              </a:spcAft>
              <a:defRPr/>
            </a:pPr>
            <a:r>
              <a:rPr lang="ru-RU" sz="2800" smtClean="0"/>
              <a:t>Подготовлено </a:t>
            </a:r>
            <a:br>
              <a:rPr lang="ru-RU" sz="2800" smtClean="0"/>
            </a:br>
            <a:r>
              <a:rPr lang="ru-RU" sz="2800" smtClean="0"/>
              <a:t>Учителем начальных классов</a:t>
            </a:r>
            <a:br>
              <a:rPr lang="ru-RU" sz="2800" smtClean="0"/>
            </a:br>
            <a:r>
              <a:rPr lang="ru-RU" sz="2800" smtClean="0"/>
              <a:t>МКОУСОШ№4</a:t>
            </a:r>
            <a:br>
              <a:rPr lang="ru-RU" sz="2800" smtClean="0"/>
            </a:br>
            <a:r>
              <a:rPr lang="ru-RU" sz="2800" smtClean="0"/>
              <a:t>Гетманской Т.Н.</a:t>
            </a:r>
            <a:br>
              <a:rPr lang="ru-RU" sz="2800" smtClean="0"/>
            </a:br>
            <a:endParaRPr lang="ru-RU" sz="2800"/>
          </a:p>
        </p:txBody>
      </p:sp>
      <p:sp>
        <p:nvSpPr>
          <p:cNvPr id="3" name="Подзаголовок 2"/>
          <p:cNvSpPr>
            <a:spLocks noGrp="1"/>
          </p:cNvSpPr>
          <p:nvPr>
            <p:ph type="subTitle" idx="1"/>
          </p:nvPr>
        </p:nvSpPr>
        <p:spPr>
          <a:xfrm>
            <a:off x="433388" y="1544638"/>
            <a:ext cx="8139112" cy="1752600"/>
          </a:xfrm>
        </p:spPr>
        <p:txBody>
          <a:bodyPr/>
          <a:lstStyle/>
          <a:p>
            <a:pPr algn="l" eaLnBrk="1" fontAlgn="auto" hangingPunct="1">
              <a:spcAft>
                <a:spcPts val="0"/>
              </a:spcAft>
              <a:buFont typeface="Wingdings 2"/>
              <a:buNone/>
              <a:defRPr/>
            </a:pPr>
            <a:r>
              <a:rPr lang="ru-RU" sz="3600" dirty="0" smtClean="0">
                <a:effectLst>
                  <a:outerShdw blurRad="38100" dist="38100" dir="2700000" algn="tl">
                    <a:srgbClr val="000000">
                      <a:alpha val="43137"/>
                    </a:srgbClr>
                  </a:outerShdw>
                </a:effectLst>
              </a:rPr>
              <a:t>Классный час.</a:t>
            </a:r>
          </a:p>
          <a:p>
            <a:pPr algn="l" eaLnBrk="1" fontAlgn="auto" hangingPunct="1">
              <a:spcAft>
                <a:spcPts val="0"/>
              </a:spcAft>
              <a:buFont typeface="Wingdings 2"/>
              <a:buNone/>
              <a:defRPr/>
            </a:pPr>
            <a:r>
              <a:rPr lang="ru-RU" sz="3600" dirty="0" smtClean="0">
                <a:effectLst>
                  <a:outerShdw blurRad="38100" dist="38100" dir="2700000" algn="tl">
                    <a:srgbClr val="000000">
                      <a:alpha val="43137"/>
                    </a:srgbClr>
                  </a:outerShdw>
                </a:effectLst>
              </a:rPr>
              <a:t> «Скоро Старый Новый </a:t>
            </a:r>
            <a:r>
              <a:rPr lang="ru-RU" sz="3600" smtClean="0">
                <a:effectLst>
                  <a:outerShdw blurRad="38100" dist="38100" dir="2700000" algn="tl">
                    <a:srgbClr val="000000">
                      <a:alpha val="43137"/>
                    </a:srgbClr>
                  </a:outerShdw>
                </a:effectLst>
              </a:rPr>
              <a:t>Год»-3класс</a:t>
            </a:r>
            <a:r>
              <a:rPr lang="ru-RU" sz="3600" dirty="0" smtClean="0">
                <a:effectLst>
                  <a:outerShdw blurRad="38100" dist="38100" dir="2700000" algn="tl">
                    <a:srgbClr val="000000">
                      <a:alpha val="43137"/>
                    </a:srgbClr>
                  </a:outerShdw>
                </a:effectLst>
              </a:rPr>
              <a:t>.</a:t>
            </a:r>
          </a:p>
          <a:p>
            <a:pPr algn="l" eaLnBrk="1" fontAlgn="auto" hangingPunct="1">
              <a:spcAft>
                <a:spcPts val="0"/>
              </a:spcAft>
              <a:buFont typeface="Wingdings 2"/>
              <a:buNone/>
              <a:defRPr/>
            </a:pPr>
            <a:endParaRPr lang="ru-RU"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457200" y="274638"/>
            <a:ext cx="7470775" cy="5940425"/>
          </a:xfrm>
        </p:spPr>
        <p:txBody>
          <a:bodyPr/>
          <a:lstStyle/>
          <a:p>
            <a:pPr algn="ctr" eaLnBrk="1" hangingPunct="1"/>
            <a:r>
              <a:rPr lang="ru-RU" sz="6000" smtClean="0"/>
              <a:t>У доброго мужика </a:t>
            </a:r>
            <a:br>
              <a:rPr lang="ru-RU" sz="6000" smtClean="0"/>
            </a:br>
            <a:r>
              <a:rPr lang="ru-RU" sz="6000" smtClean="0"/>
              <a:t>Родись рожь хороша: </a:t>
            </a:r>
            <a:br>
              <a:rPr lang="ru-RU" sz="6000" smtClean="0"/>
            </a:br>
            <a:r>
              <a:rPr lang="ru-RU" sz="6000" smtClean="0"/>
              <a:t>Колоском густа, </a:t>
            </a:r>
            <a:br>
              <a:rPr lang="ru-RU" sz="6000" smtClean="0"/>
            </a:br>
            <a:r>
              <a:rPr lang="ru-RU" sz="6000" smtClean="0"/>
              <a:t>Соломкой пуста! </a:t>
            </a:r>
            <a:br>
              <a:rPr lang="ru-RU" sz="6000" smtClean="0"/>
            </a:br>
            <a:endParaRPr lang="ru-RU" sz="60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старый н.Г\0_7f9e0_209d6a5e_L.gif"/>
          <p:cNvPicPr>
            <a:picLocks noChangeAspect="1" noChangeArrowheads="1" noCrop="1"/>
          </p:cNvPicPr>
          <p:nvPr/>
        </p:nvPicPr>
        <p:blipFill>
          <a:blip r:embed="rId3" cstate="email"/>
          <a:srcRect/>
          <a:stretch>
            <a:fillRect/>
          </a:stretch>
        </p:blipFill>
        <p:spPr bwMode="auto">
          <a:xfrm>
            <a:off x="571500" y="214313"/>
            <a:ext cx="8001000" cy="6357937"/>
          </a:xfrm>
          <a:prstGeom prst="rect">
            <a:avLst/>
          </a:prstGeom>
          <a:noFill/>
          <a:ln w="9525">
            <a:noFill/>
            <a:miter lim="800000"/>
            <a:headEnd/>
            <a:tailEnd/>
          </a:ln>
        </p:spPr>
      </p:pic>
      <p:pic>
        <p:nvPicPr>
          <p:cNvPr id="3" name="заморожу.mp3">
            <a:hlinkClick r:id="" action="ppaction://media"/>
          </p:cNvPr>
          <p:cNvPicPr>
            <a:picLocks noRot="1" noChangeAspect="1"/>
          </p:cNvPicPr>
          <p:nvPr>
            <a:audioFile r:link="rId1"/>
          </p:nvPr>
        </p:nvPicPr>
        <p:blipFill>
          <a:blip r:embed="rId4" cstate="email"/>
          <a:srcRect/>
          <a:stretch>
            <a:fillRect/>
          </a:stretch>
        </p:blipFill>
        <p:spPr bwMode="auto">
          <a:xfrm>
            <a:off x="285750" y="62865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47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457200" y="274638"/>
            <a:ext cx="7470775" cy="1143000"/>
          </a:xfrm>
        </p:spPr>
        <p:txBody>
          <a:bodyPr/>
          <a:lstStyle/>
          <a:p>
            <a:pPr eaLnBrk="1" hangingPunct="1"/>
            <a:endParaRPr lang="ru-RU" smtClean="0"/>
          </a:p>
        </p:txBody>
      </p:sp>
      <p:pic>
        <p:nvPicPr>
          <p:cNvPr id="18435" name="Picture 2" descr="H:\старый н.Г\2ca41847dd8d.gif"/>
          <p:cNvPicPr>
            <a:picLocks noChangeAspect="1" noChangeArrowheads="1" noCrop="1"/>
          </p:cNvPicPr>
          <p:nvPr/>
        </p:nvPicPr>
        <p:blipFill>
          <a:blip r:embed="rId2" cstate="email"/>
          <a:srcRect/>
          <a:stretch>
            <a:fillRect/>
          </a:stretch>
        </p:blipFill>
        <p:spPr bwMode="auto">
          <a:xfrm>
            <a:off x="285750" y="214313"/>
            <a:ext cx="8501063" cy="628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старый н.Г\437388246.gif"/>
          <p:cNvPicPr>
            <a:picLocks noChangeAspect="1" noChangeArrowheads="1" noCrop="1"/>
          </p:cNvPicPr>
          <p:nvPr/>
        </p:nvPicPr>
        <p:blipFill>
          <a:blip r:embed="rId2" cstate="email"/>
          <a:srcRect/>
          <a:stretch>
            <a:fillRect/>
          </a:stretch>
        </p:blipFill>
        <p:spPr bwMode="auto">
          <a:xfrm>
            <a:off x="1428750" y="0"/>
            <a:ext cx="5857875"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старый н.Г\2320022.gif"/>
          <p:cNvPicPr>
            <a:picLocks noChangeAspect="1" noChangeArrowheads="1" noCrop="1"/>
          </p:cNvPicPr>
          <p:nvPr/>
        </p:nvPicPr>
        <p:blipFill>
          <a:blip r:embed="rId3" cstate="email"/>
          <a:srcRect/>
          <a:stretch>
            <a:fillRect/>
          </a:stretch>
        </p:blipFill>
        <p:spPr bwMode="auto">
          <a:xfrm>
            <a:off x="642938" y="285750"/>
            <a:ext cx="8001000" cy="6215063"/>
          </a:xfrm>
          <a:prstGeom prst="rect">
            <a:avLst/>
          </a:prstGeom>
          <a:noFill/>
          <a:ln w="9525">
            <a:noFill/>
            <a:miter lim="800000"/>
            <a:headEnd/>
            <a:tailEnd/>
          </a:ln>
        </p:spPr>
      </p:pic>
      <p:pic>
        <p:nvPicPr>
          <p:cNvPr id="4" name="chto_takoe_novyy_god___.mp3">
            <a:hlinkClick r:id="" action="ppaction://media"/>
          </p:cNvPr>
          <p:cNvPicPr>
            <a:picLocks noRot="1" noChangeAspect="1"/>
          </p:cNvPicPr>
          <p:nvPr>
            <a:audioFile r:link="rId1"/>
          </p:nvPr>
        </p:nvPicPr>
        <p:blipFill>
          <a:blip r:embed="rId4" cstate="email"/>
          <a:srcRect/>
          <a:stretch>
            <a:fillRect/>
          </a:stretch>
        </p:blipFill>
        <p:spPr bwMode="auto">
          <a:xfrm>
            <a:off x="4419600" y="32766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8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старый н.Г\193258853.gif"/>
          <p:cNvPicPr>
            <a:picLocks noChangeAspect="1" noChangeArrowheads="1" noCrop="1"/>
          </p:cNvPicPr>
          <p:nvPr/>
        </p:nvPicPr>
        <p:blipFill>
          <a:blip r:embed="rId2" cstate="email"/>
          <a:srcRect/>
          <a:stretch>
            <a:fillRect/>
          </a:stretch>
        </p:blipFill>
        <p:spPr bwMode="auto">
          <a:xfrm>
            <a:off x="500063" y="428625"/>
            <a:ext cx="8215312" cy="607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1"/>
          <p:cNvSpPr>
            <a:spLocks noChangeArrowheads="1"/>
          </p:cNvSpPr>
          <p:nvPr/>
        </p:nvSpPr>
        <p:spPr bwMode="auto">
          <a:xfrm>
            <a:off x="285750" y="357188"/>
            <a:ext cx="8643938" cy="5508625"/>
          </a:xfrm>
          <a:prstGeom prst="rect">
            <a:avLst/>
          </a:prstGeom>
          <a:noFill/>
          <a:ln w="9525">
            <a:noFill/>
            <a:miter lim="800000"/>
            <a:headEnd/>
            <a:tailEnd/>
          </a:ln>
        </p:spPr>
        <p:txBody>
          <a:bodyPr>
            <a:spAutoFit/>
          </a:bodyPr>
          <a:lstStyle/>
          <a:p>
            <a:r>
              <a:rPr lang="ru-RU" sz="4400" i="1">
                <a:latin typeface="Arial Black" pitchFamily="34" charset="0"/>
              </a:rPr>
              <a:t>Никому на свете не дано понять, </a:t>
            </a:r>
            <a:br>
              <a:rPr lang="ru-RU" sz="4400" i="1">
                <a:latin typeface="Arial Black" pitchFamily="34" charset="0"/>
              </a:rPr>
            </a:br>
            <a:r>
              <a:rPr lang="ru-RU" sz="4400" i="1">
                <a:latin typeface="Arial Black" pitchFamily="34" charset="0"/>
              </a:rPr>
              <a:t>что такое: старый Новый год!</a:t>
            </a:r>
            <a:br>
              <a:rPr lang="ru-RU" sz="4400" i="1">
                <a:latin typeface="Arial Black" pitchFamily="34" charset="0"/>
              </a:rPr>
            </a:br>
            <a:r>
              <a:rPr lang="ru-RU" sz="4400" i="1">
                <a:latin typeface="Arial Black" pitchFamily="34" charset="0"/>
              </a:rPr>
              <a:t>Только русский может разгадать, </a:t>
            </a:r>
            <a:br>
              <a:rPr lang="ru-RU" sz="4400" i="1">
                <a:latin typeface="Arial Black" pitchFamily="34" charset="0"/>
              </a:rPr>
            </a:br>
            <a:r>
              <a:rPr lang="ru-RU" sz="4400" i="1">
                <a:latin typeface="Arial Black" pitchFamily="34" charset="0"/>
              </a:rPr>
              <a:t>что в его душе живет!</a:t>
            </a:r>
            <a:r>
              <a:rPr lang="ru-RU" sz="4400">
                <a:latin typeface="Arial Black" pitchFamily="34" charset="0"/>
              </a:rPr>
              <a:t/>
            </a:r>
            <a:br>
              <a:rPr lang="ru-RU" sz="4400">
                <a:latin typeface="Arial Black" pitchFamily="34" charset="0"/>
              </a:rPr>
            </a:br>
            <a:endParaRPr lang="ru-RU" sz="440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571500" y="214313"/>
            <a:ext cx="7858125" cy="5940425"/>
          </a:xfrm>
          <a:prstGeom prst="rect">
            <a:avLst/>
          </a:prstGeom>
          <a:noFill/>
          <a:ln w="9525">
            <a:noFill/>
            <a:miter lim="800000"/>
            <a:headEnd/>
            <a:tailEnd/>
          </a:ln>
        </p:spPr>
        <p:txBody>
          <a:bodyPr>
            <a:spAutoFit/>
          </a:bodyPr>
          <a:lstStyle/>
          <a:p>
            <a:r>
              <a:rPr lang="ru-RU" sz="2000">
                <a:latin typeface="Arial Black" pitchFamily="34" charset="0"/>
              </a:rPr>
              <a:t>Традиция отмечать Старый Новый год идет от расхождения </a:t>
            </a:r>
            <a:r>
              <a:rPr lang="ru-RU" sz="2000">
                <a:latin typeface="Arial Black" pitchFamily="34" charset="0"/>
                <a:hlinkClick r:id="rId2"/>
              </a:rPr>
              <a:t>Юлианского календаря</a:t>
            </a:r>
            <a:r>
              <a:rPr lang="ru-RU" sz="2000">
                <a:latin typeface="Arial Black" pitchFamily="34" charset="0"/>
              </a:rPr>
              <a:t> (или иначе календаря «старого стиля») и </a:t>
            </a:r>
            <a:r>
              <a:rPr lang="ru-RU" sz="2000" u="sng">
                <a:latin typeface="Arial Black" pitchFamily="34" charset="0"/>
                <a:hlinkClick r:id="rId3"/>
              </a:rPr>
              <a:t>Григорианского календаря</a:t>
            </a:r>
            <a:r>
              <a:rPr lang="ru-RU" sz="2000">
                <a:latin typeface="Arial Black" pitchFamily="34" charset="0"/>
              </a:rPr>
              <a:t> — того, по которому сейчас живет практически весь мир. Расхождение календарей в 20-21 веках составляет 13 дней. </a:t>
            </a:r>
            <a:br>
              <a:rPr lang="ru-RU" sz="2000">
                <a:latin typeface="Arial Black" pitchFamily="34" charset="0"/>
              </a:rPr>
            </a:br>
            <a:r>
              <a:rPr lang="ru-RU" sz="2000">
                <a:latin typeface="Arial Black" pitchFamily="34" charset="0"/>
              </a:rPr>
              <a:t/>
            </a:r>
            <a:br>
              <a:rPr lang="ru-RU" sz="2000">
                <a:latin typeface="Arial Black" pitchFamily="34" charset="0"/>
              </a:rPr>
            </a:br>
            <a:r>
              <a:rPr lang="ru-RU" sz="2000">
                <a:latin typeface="Arial Black" pitchFamily="34" charset="0"/>
              </a:rPr>
              <a:t>Старый Новый год — это редкий исторический феномен</a:t>
            </a:r>
            <a:r>
              <a:rPr lang="ru-RU" sz="2000" b="1">
                <a:latin typeface="Arial Black" pitchFamily="34" charset="0"/>
              </a:rPr>
              <a:t>,</a:t>
            </a:r>
            <a:r>
              <a:rPr lang="ru-RU" sz="2000">
                <a:latin typeface="Arial Black" pitchFamily="34" charset="0"/>
              </a:rPr>
              <a:t> дополнительный праздник, который получился в результате смены летоисчисления. Из-за данного расхождения календарей мы отмечаем два «Новых года» — по старому и новому стилю. Таким образом, в ночь с 13 на </a:t>
            </a:r>
            <a:r>
              <a:rPr lang="ru-RU" sz="2000" u="sng">
                <a:latin typeface="Arial Black" pitchFamily="34" charset="0"/>
                <a:hlinkClick r:id="rId4"/>
              </a:rPr>
              <a:t>14 января</a:t>
            </a:r>
            <a:r>
              <a:rPr lang="ru-RU" sz="2000">
                <a:latin typeface="Arial Black" pitchFamily="34" charset="0"/>
              </a:rPr>
              <a:t> каждый может позволить себе «допраздновать» самый любимый праздник. Ведь для многих верующих людей Старый Новый год имеет особое значение, поскольку от души отпраздновать его они могут лишь после окончания Рождественского поста.</a:t>
            </a:r>
            <a:br>
              <a:rPr lang="ru-RU" sz="2000">
                <a:latin typeface="Arial Black" pitchFamily="34" charset="0"/>
              </a:rPr>
            </a:br>
            <a:endParaRPr lang="ru-RU" sz="200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H:\старый н.Г\0_241d5_639e53c6_L.gif"/>
          <p:cNvPicPr>
            <a:picLocks noChangeAspect="1" noChangeArrowheads="1" noCrop="1"/>
          </p:cNvPicPr>
          <p:nvPr/>
        </p:nvPicPr>
        <p:blipFill>
          <a:blip r:embed="rId2" cstate="email"/>
          <a:srcRect/>
          <a:stretch>
            <a:fillRect/>
          </a:stretch>
        </p:blipFill>
        <p:spPr bwMode="auto">
          <a:xfrm>
            <a:off x="500063" y="214313"/>
            <a:ext cx="8143875" cy="6357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3"/>
          <p:cNvSpPr>
            <a:spLocks noChangeArrowheads="1"/>
          </p:cNvSpPr>
          <p:nvPr/>
        </p:nvSpPr>
        <p:spPr bwMode="auto">
          <a:xfrm>
            <a:off x="2286000" y="1571625"/>
            <a:ext cx="5143500" cy="369888"/>
          </a:xfrm>
          <a:prstGeom prst="rect">
            <a:avLst/>
          </a:prstGeom>
          <a:noFill/>
          <a:ln w="9525">
            <a:noFill/>
            <a:miter lim="800000"/>
            <a:headEnd/>
            <a:tailEnd/>
          </a:ln>
        </p:spPr>
        <p:txBody>
          <a:bodyPr>
            <a:spAutoFit/>
          </a:bodyPr>
          <a:lstStyle/>
          <a:p>
            <a:r>
              <a:rPr lang="ru-RU"/>
              <a:t>.</a:t>
            </a:r>
          </a:p>
        </p:txBody>
      </p:sp>
      <p:pic>
        <p:nvPicPr>
          <p:cNvPr id="13315" name="Picture 3" descr="H:\старый н.Г\33628579.gif"/>
          <p:cNvPicPr>
            <a:picLocks noChangeAspect="1" noChangeArrowheads="1" noCrop="1"/>
          </p:cNvPicPr>
          <p:nvPr/>
        </p:nvPicPr>
        <p:blipFill>
          <a:blip r:embed="rId2" cstate="email"/>
          <a:srcRect/>
          <a:stretch>
            <a:fillRect/>
          </a:stretch>
        </p:blipFill>
        <p:spPr bwMode="auto">
          <a:xfrm>
            <a:off x="428625" y="357188"/>
            <a:ext cx="8215313" cy="6215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старый н.Г\0_24533_773117a6_L.gif"/>
          <p:cNvPicPr>
            <a:picLocks noChangeAspect="1" noChangeArrowheads="1"/>
          </p:cNvPicPr>
          <p:nvPr/>
        </p:nvPicPr>
        <p:blipFill>
          <a:blip r:embed="rId2" cstate="email"/>
          <a:srcRect/>
          <a:stretch>
            <a:fillRect/>
          </a:stretch>
        </p:blipFill>
        <p:spPr bwMode="auto">
          <a:xfrm>
            <a:off x="642938" y="285750"/>
            <a:ext cx="8001000" cy="6215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457200" y="274638"/>
            <a:ext cx="7470775" cy="4225925"/>
          </a:xfrm>
        </p:spPr>
        <p:txBody>
          <a:bodyPr/>
          <a:lstStyle/>
          <a:p>
            <a:pPr eaLnBrk="1" hangingPunct="1"/>
            <a:r>
              <a:rPr lang="ru-RU" sz="4800" smtClean="0"/>
              <a:t>Коляда, коляда! А бывает коляда накануне рождества. </a:t>
            </a:r>
            <a:br>
              <a:rPr lang="ru-RU" sz="4800" smtClean="0"/>
            </a:br>
            <a:r>
              <a:rPr lang="ru-RU" sz="2000" smtClean="0"/>
              <a:t/>
            </a:r>
            <a:br>
              <a:rPr lang="ru-RU" sz="2000" smtClean="0"/>
            </a:br>
            <a:r>
              <a:rPr lang="ru-RU" sz="4800" smtClean="0"/>
              <a:t>Коляда пришла, Рождество принесла. </a:t>
            </a:r>
            <a:br>
              <a:rPr lang="ru-RU" sz="4800" smtClean="0"/>
            </a:br>
            <a:endParaRPr lang="ru-RU" sz="4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189</TotalTime>
  <Words>75</Words>
  <Application>Microsoft Office PowerPoint</Application>
  <PresentationFormat>Экран (4:3)</PresentationFormat>
  <Paragraphs>8</Paragraphs>
  <Slides>13</Slides>
  <Notes>0</Notes>
  <HiddenSlides>0</HiddenSlides>
  <MMClips>2</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Franklin Gothic Book</vt:lpstr>
      <vt:lpstr>Wingdings 2</vt:lpstr>
      <vt:lpstr>Calibri</vt:lpstr>
      <vt:lpstr>Arial Black</vt:lpstr>
      <vt:lpstr>Техническая</vt:lpstr>
      <vt:lpstr>Подготовлено  Учителем начальных классов МКОУСОШ№4 Гетманской Т.Н. </vt:lpstr>
      <vt:lpstr>Слайд 2</vt:lpstr>
      <vt:lpstr>Слайд 3</vt:lpstr>
      <vt:lpstr>Слайд 4</vt:lpstr>
      <vt:lpstr>Слайд 5</vt:lpstr>
      <vt:lpstr>Слайд 6</vt:lpstr>
      <vt:lpstr>Слайд 7</vt:lpstr>
      <vt:lpstr>Слайд 8</vt:lpstr>
      <vt:lpstr>Коляда, коляда! А бывает коляда накануне рождества.   Коляда пришла, Рождество принесла.  </vt:lpstr>
      <vt:lpstr>У доброго мужика  Родись рожь хороша:  Колоском густа,  Соломкой пуста!  </vt:lpstr>
      <vt:lpstr>Слайд 11</vt:lpstr>
      <vt:lpstr>Слайд 12</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Подготовлено  Учителем начальных классов МКОУСОШ№4 Гетманской Т.Н. </dc:title>
  <dc:creator>Zver</dc:creator>
  <cp:lastModifiedBy>gtn</cp:lastModifiedBy>
  <cp:revision>17</cp:revision>
  <dcterms:created xsi:type="dcterms:W3CDTF">2012-01-09T17:26:15Z</dcterms:created>
  <dcterms:modified xsi:type="dcterms:W3CDTF">2017-01-09T08:56:31Z</dcterms:modified>
</cp:coreProperties>
</file>