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6" r:id="rId2"/>
    <p:sldId id="286" r:id="rId3"/>
    <p:sldId id="259" r:id="rId4"/>
    <p:sldId id="260" r:id="rId5"/>
    <p:sldId id="287" r:id="rId6"/>
    <p:sldId id="288" r:id="rId7"/>
    <p:sldId id="266" r:id="rId8"/>
    <p:sldId id="267" r:id="rId9"/>
    <p:sldId id="277" r:id="rId10"/>
    <p:sldId id="264" r:id="rId11"/>
    <p:sldId id="289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9" r:id="rId22"/>
    <p:sldId id="285" r:id="rId23"/>
    <p:sldId id="280" r:id="rId24"/>
    <p:sldId id="282" r:id="rId25"/>
    <p:sldId id="284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39" d="100"/>
          <a:sy n="39" d="100"/>
        </p:scale>
        <p:origin x="-108" y="-13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6C1D2-44D3-4006-A9FF-9BD791C4C8A6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1E9E0-6703-4C64-9CB3-A996460073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7501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1E9E0-6703-4C64-9CB3-A9964600734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3375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4B76C-DD69-4A9F-9196-FE3E5BC2E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50115A-7A67-427D-BEEA-EBBDC52DC5B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ED24E87-B00A-4458-AE60-93CDC5F22A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gif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abali.ru/wp-content/uploads/2011/03/gerb_knr_kitaya_National_Emblem_of_the_Peoples_Republic_of_China_abali.ru_-600x666.png" TargetMode="External"/><Relationship Id="rId3" Type="http://schemas.openxmlformats.org/officeDocument/2006/relationships/hyperlink" Target="http://www.kalipso-miass.ru/images/stories/image/greece_gerb.png" TargetMode="External"/><Relationship Id="rId7" Type="http://schemas.openxmlformats.org/officeDocument/2006/relationships/hyperlink" Target="http://planetolog.ru/maps/emblem/USA.gif" TargetMode="External"/><Relationship Id="rId2" Type="http://schemas.openxmlformats.org/officeDocument/2006/relationships/hyperlink" Target="http://www.badclown.com/files/412019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0.liveinternet.ru/images/attach/c/0/39/584/39584625_Gerb_Italii.JPG" TargetMode="External"/><Relationship Id="rId11" Type="http://schemas.openxmlformats.org/officeDocument/2006/relationships/hyperlink" Target="http://s53.radikal.ru/i142/0812/95/96849b04790b.png" TargetMode="External"/><Relationship Id="rId5" Type="http://schemas.openxmlformats.org/officeDocument/2006/relationships/hyperlink" Target="http://www.cla.calpoly.edu/~lcall/111/commonwealth.COA.png" TargetMode="External"/><Relationship Id="rId10" Type="http://schemas.openxmlformats.org/officeDocument/2006/relationships/hyperlink" Target="http://www.germany.ru/photos/473318.big.jpg" TargetMode="External"/><Relationship Id="rId4" Type="http://schemas.openxmlformats.org/officeDocument/2006/relationships/hyperlink" Target="http://cs5323.vkontakte.ru/u48877108/128263735/x_5d1b1d59.jpg" TargetMode="External"/><Relationship Id="rId9" Type="http://schemas.openxmlformats.org/officeDocument/2006/relationships/hyperlink" Target="http://www.football8x8.com/lfl_2011/uv/images/team/small/08_82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28604"/>
            <a:ext cx="8614466" cy="248376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</a:rPr>
              <a:t>Урок по теме: 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</a:rPr>
              <a:t>«Умножение одночленов.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</a:rPr>
              <a:t>Возведение одночлена в степень»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924944"/>
            <a:ext cx="6400800" cy="529350"/>
          </a:xfrm>
        </p:spPr>
        <p:txBody>
          <a:bodyPr/>
          <a:lstStyle/>
          <a:p>
            <a:r>
              <a:rPr lang="ru-RU" dirty="0" smtClean="0"/>
              <a:t>Алгебра 7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897626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User\Pictures\Рисунок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25901"/>
            <a:ext cx="2451100" cy="18653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50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003066" y="1456085"/>
            <a:ext cx="2060523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28ху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564" y="1237184"/>
            <a:ext cx="3815355" cy="5406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</a:t>
            </a:r>
            <a:r>
              <a:rPr lang="ru-RU" sz="2400" b="1" dirty="0" smtClean="0"/>
              <a:t>: 4х∙7у </a:t>
            </a:r>
          </a:p>
          <a:p>
            <a:r>
              <a:rPr lang="ru-RU" sz="2800" dirty="0" smtClean="0"/>
              <a:t>                       </a:t>
            </a:r>
          </a:p>
          <a:p>
            <a:r>
              <a:rPr lang="ru-RU" sz="2800" dirty="0" smtClean="0"/>
              <a:t>                </a:t>
            </a:r>
            <a:r>
              <a:rPr lang="ru-RU" sz="2400" b="1" dirty="0" smtClean="0"/>
              <a:t>: -8х∙5х</a:t>
            </a:r>
            <a:r>
              <a:rPr lang="ru-RU" sz="2400" b="1" baseline="30000" dirty="0" smtClean="0"/>
              <a:t>3   </a:t>
            </a:r>
          </a:p>
          <a:p>
            <a:r>
              <a:rPr lang="ru-RU" sz="2800" baseline="30000" dirty="0" smtClean="0"/>
              <a:t>            </a:t>
            </a:r>
          </a:p>
          <a:p>
            <a:r>
              <a:rPr lang="ru-RU" sz="2800" b="1" dirty="0" smtClean="0"/>
              <a:t>                </a:t>
            </a:r>
            <a:r>
              <a:rPr lang="ru-RU" sz="2400" b="1" dirty="0" smtClean="0"/>
              <a:t>: 1,5ху</a:t>
            </a:r>
            <a:r>
              <a:rPr lang="ru-RU" sz="2400" b="1" baseline="30000" dirty="0" smtClean="0"/>
              <a:t>3</a:t>
            </a:r>
            <a:r>
              <a:rPr lang="ru-RU" sz="2400" b="1" dirty="0" smtClean="0"/>
              <a:t>∙2ху</a:t>
            </a:r>
          </a:p>
          <a:p>
            <a:r>
              <a:rPr lang="ru-RU" sz="2800" dirty="0" smtClean="0"/>
              <a:t>               </a:t>
            </a:r>
          </a:p>
          <a:p>
            <a:r>
              <a:rPr lang="ru-RU" sz="2800" dirty="0" smtClean="0"/>
              <a:t>                </a:t>
            </a:r>
            <a:r>
              <a:rPr lang="ru-RU" sz="2400" b="1" dirty="0" smtClean="0"/>
              <a:t>: х</a:t>
            </a:r>
            <a:r>
              <a:rPr lang="ru-RU" sz="2400" b="1" baseline="30000" dirty="0" smtClean="0"/>
              <a:t>2</a:t>
            </a:r>
            <a:r>
              <a:rPr lang="ru-RU" sz="2400" b="1" dirty="0" smtClean="0"/>
              <a:t>у</a:t>
            </a:r>
            <a:r>
              <a:rPr lang="ru-RU" sz="2400" b="1" baseline="30000" dirty="0" smtClean="0"/>
              <a:t>5</a:t>
            </a:r>
            <a:r>
              <a:rPr lang="ru-RU" sz="2400" b="1" dirty="0" smtClean="0"/>
              <a:t>∙(-6ху</a:t>
            </a:r>
            <a:r>
              <a:rPr lang="ru-RU" sz="2400" b="1" baseline="30000" dirty="0" smtClean="0"/>
              <a:t>2</a:t>
            </a:r>
            <a:r>
              <a:rPr lang="ru-RU" sz="2400" b="1" dirty="0" smtClean="0"/>
              <a:t>)</a:t>
            </a:r>
          </a:p>
          <a:p>
            <a:endParaRPr lang="ru-RU" sz="2800" dirty="0" smtClean="0"/>
          </a:p>
          <a:p>
            <a:r>
              <a:rPr lang="ru-RU" sz="2400" dirty="0" smtClean="0"/>
              <a:t>                   </a:t>
            </a:r>
            <a:r>
              <a:rPr lang="ru-RU" sz="2400" b="1" dirty="0" smtClean="0"/>
              <a:t>: -0,6х</a:t>
            </a:r>
            <a:r>
              <a:rPr lang="ru-RU" sz="2400" b="1" baseline="30000" dirty="0" smtClean="0"/>
              <a:t>2</a:t>
            </a:r>
            <a:r>
              <a:rPr lang="ru-RU" sz="2400" b="1" dirty="0" smtClean="0"/>
              <a:t>у∙(-10ху</a:t>
            </a:r>
            <a:r>
              <a:rPr lang="ru-RU" sz="2400" b="1" baseline="30000" dirty="0" smtClean="0"/>
              <a:t>2</a:t>
            </a:r>
            <a:r>
              <a:rPr lang="ru-RU" sz="2400" b="1" dirty="0" smtClean="0"/>
              <a:t>) </a:t>
            </a:r>
          </a:p>
          <a:p>
            <a:r>
              <a:rPr lang="ru-RU" sz="2800" dirty="0" smtClean="0"/>
              <a:t>         </a:t>
            </a:r>
          </a:p>
          <a:p>
            <a:r>
              <a:rPr lang="ru-RU" sz="2800" dirty="0" smtClean="0"/>
              <a:t>                </a:t>
            </a:r>
            <a:r>
              <a:rPr lang="ru-RU" sz="2800" b="1" dirty="0" smtClean="0"/>
              <a:t>: </a:t>
            </a:r>
            <a:r>
              <a:rPr lang="ru-RU" sz="2400" b="1" dirty="0" smtClean="0"/>
              <a:t>-0,2х</a:t>
            </a:r>
            <a:r>
              <a:rPr lang="ru-RU" sz="2400" b="1" baseline="30000" dirty="0" smtClean="0"/>
              <a:t>3</a:t>
            </a:r>
            <a:r>
              <a:rPr lang="ru-RU" sz="2400" b="1" dirty="0" smtClean="0"/>
              <a:t>у</a:t>
            </a:r>
            <a:r>
              <a:rPr lang="ru-RU" sz="2400" b="1" baseline="30000" dirty="0" smtClean="0"/>
              <a:t>4</a:t>
            </a:r>
            <a:r>
              <a:rPr lang="ru-RU" sz="2400" b="1" dirty="0" smtClean="0"/>
              <a:t>∙5х</a:t>
            </a:r>
            <a:r>
              <a:rPr lang="ru-RU" sz="2400" b="1" baseline="30000" dirty="0" smtClean="0"/>
              <a:t>2</a:t>
            </a:r>
            <a:r>
              <a:rPr lang="ru-RU" sz="2400" b="1" dirty="0" smtClean="0"/>
              <a:t>у</a:t>
            </a:r>
            <a:r>
              <a:rPr lang="ru-RU" sz="2400" b="1" baseline="30000" dirty="0" smtClean="0"/>
              <a:t>3</a:t>
            </a:r>
          </a:p>
          <a:p>
            <a:endParaRPr lang="ru-RU" sz="2800" baseline="30000" dirty="0" smtClean="0"/>
          </a:p>
          <a:p>
            <a:r>
              <a:rPr lang="ru-RU" sz="2800" dirty="0" smtClean="0"/>
              <a:t>                </a:t>
            </a:r>
            <a:r>
              <a:rPr lang="ru-RU" sz="2800" b="1" dirty="0" smtClean="0"/>
              <a:t>: </a:t>
            </a:r>
            <a:r>
              <a:rPr lang="ru-RU" sz="2400" b="1" dirty="0" smtClean="0"/>
              <a:t>4ху∙0,5х</a:t>
            </a:r>
            <a:r>
              <a:rPr lang="ru-RU" sz="2400" b="1" baseline="30000" dirty="0" smtClean="0"/>
              <a:t>2</a:t>
            </a:r>
            <a:r>
              <a:rPr lang="ru-RU" sz="2400" b="1" dirty="0" smtClean="0"/>
              <a:t>у</a:t>
            </a:r>
          </a:p>
        </p:txBody>
      </p:sp>
      <p:pic>
        <p:nvPicPr>
          <p:cNvPr id="3078" name="Picture 6" descr="C:\Users\User\Pictures\greece_ger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966" y="1485607"/>
            <a:ext cx="957115" cy="87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003065" y="2741677"/>
            <a:ext cx="2060523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rgbClr val="C00000"/>
                </a:solidFill>
              </a:rPr>
              <a:t>-х</a:t>
            </a:r>
            <a:r>
              <a:rPr lang="ru-RU" sz="2400" b="1" baseline="30000" dirty="0">
                <a:solidFill>
                  <a:srgbClr val="C00000"/>
                </a:solidFill>
              </a:rPr>
              <a:t>5</a:t>
            </a:r>
            <a:r>
              <a:rPr lang="ru-RU" sz="2400" b="1" dirty="0">
                <a:solidFill>
                  <a:srgbClr val="C00000"/>
                </a:solidFill>
              </a:rPr>
              <a:t>у</a:t>
            </a:r>
            <a:r>
              <a:rPr lang="ru-RU" sz="2400" b="1" baseline="30000" dirty="0">
                <a:solidFill>
                  <a:srgbClr val="C00000"/>
                </a:solidFill>
              </a:rPr>
              <a:t>7</a:t>
            </a:r>
          </a:p>
        </p:txBody>
      </p:sp>
      <p:pic>
        <p:nvPicPr>
          <p:cNvPr id="3080" name="Picture 8" descr="C:\Users\User\Pictures\gerb_knr_kitaya_National_Emblem_of_the_Peoples_Republic_of_China_abali.ru_-600x66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816" y="2776082"/>
            <a:ext cx="885456" cy="89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033688" y="4045820"/>
            <a:ext cx="2060523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rgbClr val="C00000"/>
                </a:solidFill>
              </a:rPr>
              <a:t>-6х</a:t>
            </a:r>
            <a:r>
              <a:rPr lang="ru-RU" sz="2400" b="1" baseline="30000" dirty="0">
                <a:solidFill>
                  <a:srgbClr val="C00000"/>
                </a:solidFill>
              </a:rPr>
              <a:t>3</a:t>
            </a:r>
            <a:r>
              <a:rPr lang="ru-RU" sz="2400" b="1" dirty="0">
                <a:solidFill>
                  <a:srgbClr val="C00000"/>
                </a:solidFill>
              </a:rPr>
              <a:t>у</a:t>
            </a:r>
            <a:r>
              <a:rPr lang="ru-RU" sz="2400" b="1" baseline="30000" dirty="0">
                <a:solidFill>
                  <a:srgbClr val="C00000"/>
                </a:solidFill>
              </a:rPr>
              <a:t>7</a:t>
            </a:r>
          </a:p>
        </p:txBody>
      </p:sp>
      <p:pic>
        <p:nvPicPr>
          <p:cNvPr id="3079" name="Picture 7" descr="C:\Users\User\Pictures\39584625_Gerb_Itali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661" y="4064628"/>
            <a:ext cx="707084" cy="87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60805" y="5550154"/>
            <a:ext cx="2065228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rgbClr val="C00000"/>
                </a:solidFill>
              </a:rPr>
              <a:t>2х</a:t>
            </a:r>
            <a:r>
              <a:rPr lang="ru-RU" sz="2400" b="1" baseline="30000" dirty="0">
                <a:solidFill>
                  <a:srgbClr val="C00000"/>
                </a:solidFill>
              </a:rPr>
              <a:t>3</a:t>
            </a:r>
            <a:r>
              <a:rPr lang="ru-RU" sz="2400" b="1" dirty="0">
                <a:solidFill>
                  <a:srgbClr val="C00000"/>
                </a:solidFill>
              </a:rPr>
              <a:t>у</a:t>
            </a:r>
            <a:r>
              <a:rPr lang="ru-RU" sz="2400" b="1" baseline="30000" dirty="0">
                <a:solidFill>
                  <a:srgbClr val="C00000"/>
                </a:solidFill>
              </a:rPr>
              <a:t>2</a:t>
            </a:r>
          </a:p>
        </p:txBody>
      </p:sp>
      <p:pic>
        <p:nvPicPr>
          <p:cNvPr id="3081" name="Picture 9" descr="C:\Users\User\Pictures\08_82.gi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678" y="5558489"/>
            <a:ext cx="877533" cy="877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491063" y="1485607"/>
            <a:ext cx="2185393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rgbClr val="C00000"/>
                </a:solidFill>
              </a:rPr>
              <a:t>-40х</a:t>
            </a:r>
            <a:r>
              <a:rPr lang="ru-RU" sz="2400" b="1" baseline="30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491062" y="2734524"/>
            <a:ext cx="2185393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rgbClr val="C00000"/>
                </a:solidFill>
              </a:rPr>
              <a:t>3х</a:t>
            </a:r>
            <a:r>
              <a:rPr lang="ru-RU" sz="2400" b="1" baseline="30000" dirty="0">
                <a:solidFill>
                  <a:srgbClr val="C00000"/>
                </a:solidFill>
              </a:rPr>
              <a:t>2</a:t>
            </a:r>
            <a:r>
              <a:rPr lang="ru-RU" sz="2400" b="1" dirty="0">
                <a:solidFill>
                  <a:srgbClr val="C00000"/>
                </a:solidFill>
              </a:rPr>
              <a:t>у</a:t>
            </a:r>
            <a:r>
              <a:rPr lang="ru-RU" sz="2400" b="1" baseline="30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491063" y="4045820"/>
            <a:ext cx="2185391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rgbClr val="C00000"/>
                </a:solidFill>
              </a:rPr>
              <a:t>-х</a:t>
            </a:r>
            <a:r>
              <a:rPr lang="ru-RU" sz="2400" b="1" baseline="30000" dirty="0">
                <a:solidFill>
                  <a:srgbClr val="C00000"/>
                </a:solidFill>
              </a:rPr>
              <a:t>6</a:t>
            </a:r>
            <a:r>
              <a:rPr lang="ru-RU" sz="2400" b="1" dirty="0">
                <a:solidFill>
                  <a:srgbClr val="C00000"/>
                </a:solidFill>
              </a:rPr>
              <a:t>у</a:t>
            </a:r>
            <a:r>
              <a:rPr lang="ru-RU" sz="2400" b="1" baseline="30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491064" y="5575337"/>
            <a:ext cx="218539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>
                <a:solidFill>
                  <a:srgbClr val="C00000"/>
                </a:solidFill>
              </a:rPr>
              <a:t>6х</a:t>
            </a:r>
            <a:r>
              <a:rPr lang="ru-RU" sz="2400" b="1" baseline="30000" dirty="0">
                <a:solidFill>
                  <a:srgbClr val="C00000"/>
                </a:solidFill>
              </a:rPr>
              <a:t>3</a:t>
            </a:r>
            <a:r>
              <a:rPr lang="ru-RU" sz="2400" b="1" dirty="0">
                <a:solidFill>
                  <a:srgbClr val="C00000"/>
                </a:solidFill>
              </a:rPr>
              <a:t>у</a:t>
            </a:r>
            <a:r>
              <a:rPr lang="ru-RU" sz="2400" b="1" baseline="30000" dirty="0">
                <a:solidFill>
                  <a:srgbClr val="C00000"/>
                </a:solidFill>
              </a:rPr>
              <a:t>3</a:t>
            </a:r>
          </a:p>
        </p:txBody>
      </p:sp>
      <p:pic>
        <p:nvPicPr>
          <p:cNvPr id="3074" name="Picture 2" descr="C:\Users\User\Pictures\x_5d1b1d5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142" y="1509415"/>
            <a:ext cx="791318" cy="86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Pictures\commonwealth.CO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790" y="2725350"/>
            <a:ext cx="968969" cy="89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Pictures\473318.big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221" y="4064628"/>
            <a:ext cx="739239" cy="8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Pictures\USA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087" y="5603868"/>
            <a:ext cx="934373" cy="860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72524" y="1272219"/>
            <a:ext cx="135905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Греция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2524" y="2171407"/>
            <a:ext cx="1296144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Россия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565" y="4517619"/>
            <a:ext cx="134644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США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6565" y="5375268"/>
            <a:ext cx="127444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Китай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5727" y="6070256"/>
            <a:ext cx="1214021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Индия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6565" y="3711888"/>
            <a:ext cx="1368063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Италия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6565" y="2861854"/>
            <a:ext cx="141845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Англия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2524" y="188640"/>
            <a:ext cx="8819956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Представьте выражение в виде одночлена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стандартного вида.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240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L 0.39861 0.06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31" y="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0.67726 -0.073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4" y="-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44444E-6 L 0.67048 0.0178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24" y="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0.42118 0.0828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59" y="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0.6823 0.1858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15" y="9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0.41736 -0.3569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68" y="-17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0.42084 -0.0405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42" y="-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6217" y="285728"/>
            <a:ext cx="57165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Работа по учебнику</a:t>
            </a:r>
          </a:p>
          <a:p>
            <a:pPr algn="ctr"/>
            <a:endParaRPr lang="ru-RU" sz="28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12176" y="1428736"/>
            <a:ext cx="86100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latin typeface="+mj-lt"/>
              </a:rPr>
              <a:t>№ 476, 479 (а, в, </a:t>
            </a:r>
            <a:r>
              <a:rPr lang="ru-RU" sz="4400" dirty="0" err="1" smtClean="0">
                <a:latin typeface="+mj-lt"/>
              </a:rPr>
              <a:t>д</a:t>
            </a:r>
            <a:r>
              <a:rPr lang="ru-RU" sz="4400" dirty="0" smtClean="0">
                <a:latin typeface="+mj-lt"/>
              </a:rPr>
              <a:t>), 483 (а, в, </a:t>
            </a:r>
            <a:r>
              <a:rPr lang="ru-RU" sz="4400" dirty="0" err="1" smtClean="0">
                <a:latin typeface="+mj-lt"/>
              </a:rPr>
              <a:t>д</a:t>
            </a:r>
            <a:r>
              <a:rPr lang="ru-RU" sz="4400" dirty="0" smtClean="0">
                <a:latin typeface="+mj-lt"/>
              </a:rPr>
              <a:t>)</a:t>
            </a:r>
          </a:p>
          <a:p>
            <a:pPr algn="ctr"/>
            <a:endParaRPr lang="ru-RU" sz="2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916832"/>
            <a:ext cx="597666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Гимнастика для глаз</a:t>
            </a:r>
          </a:p>
        </p:txBody>
      </p:sp>
      <p:pic>
        <p:nvPicPr>
          <p:cNvPr id="3074" name="Picture 2" descr="C:\Users\User\Pictures\96849b04790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2448272" cy="18616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5298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8107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4562646" y="449288"/>
            <a:ext cx="27003" cy="614806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944" y="8567"/>
            <a:ext cx="1304170" cy="992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8197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7 L 0.00243 0.8150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4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7 L 0.00243 0.81505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4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7 L 0.00243 0.8150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4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7 L 0.00243 0.81505 " pathEditMode="relative" rAng="0" ptsTypes="AA">
                                      <p:cBhvr>
                                        <p:cTn id="26" dur="2000" spd="-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4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95536" y="3068960"/>
            <a:ext cx="849694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72072"/>
            <a:ext cx="13049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1877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86666 -3.7037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6666 -3.7037E-6 L -0.00052 -3.7037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L 0.86718 -3.7037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6667 -3.7037E-6 L -0.00052 -3.7037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467544" y="476672"/>
            <a:ext cx="8208912" cy="597666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9" y="15222"/>
            <a:ext cx="13049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3737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85139 0.84514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69" y="4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85139 0.84514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69" y="4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85139 0.8451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69" y="4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85139 0.84514 " pathEditMode="relative" rAng="0" ptsTypes="AA">
                                      <p:cBhvr>
                                        <p:cTn id="26" dur="2000" spd="-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69" y="4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6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5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H="1">
            <a:off x="539552" y="548680"/>
            <a:ext cx="7992888" cy="58326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51792"/>
            <a:ext cx="13049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496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7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8382 0.8189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910" y="4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8382 0.81898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910" y="4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8382 0.8189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910" y="4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8382 0.81898 " pathEditMode="relative" rAng="0" ptsTypes="AA">
                                      <p:cBhvr>
                                        <p:cTn id="26" dur="2000" spd="-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910" y="4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7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5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6632"/>
            <a:ext cx="13049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7169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1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85185E-6 C 0.22153 -1.85185E-6 0.40174 0.18102 0.40174 0.40486 C 0.40174 0.62801 0.22153 0.80972 -2.22222E-6 0.80972 C -0.2217 0.80972 -0.40156 0.62801 -0.40156 0.40486 C -0.40156 0.18102 -0.2217 -1.85185E-6 -2.22222E-6 -1.85185E-6 Z " pathEditMode="relative" rAng="0" ptsTypes="fffff">
                                      <p:cBhvr>
                                        <p:cTn id="13" dur="2000" spd="-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C 0.22361 -1.85185E-6 0.40573 0.18125 0.40573 0.40486 C 0.40573 0.62824 0.22361 0.80972 1.66667E-6 0.80972 C -0.22379 0.80972 -0.40538 0.62824 -0.40538 0.40486 C -0.40538 0.18125 -0.22379 -1.85185E-6 1.66667E-6 -1.85185E-6 Z " pathEditMode="relative" rAng="0" ptsTypes="fffff">
                                      <p:cBhvr>
                                        <p:cTn id="16" dur="2000" spd="-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4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5185E-6 C 0.22153 -1.85185E-6 0.40191 0.18125 0.40191 0.40486 C 0.40191 0.62824 0.22153 0.80972 2.22222E-6 0.80972 C -0.22153 0.80972 -0.40139 0.62824 -0.40139 0.40486 C -0.40139 0.18125 -0.22153 -1.85185E-6 2.22222E-6 -1.85185E-6 Z " pathEditMode="relative" rAng="0" ptsTypes="fffff">
                                      <p:cBhvr>
                                        <p:cTn id="19" dur="2000" spd="-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4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5185E-6 C 0.22362 -1.85185E-6 0.40556 0.18125 0.40556 0.40486 C 0.40556 0.62824 0.22362 0.80972 -4.44444E-6 0.80972 C -0.22395 0.80972 -0.40555 0.62824 -0.40555 0.40486 C -0.40555 0.18125 -0.22395 -1.85185E-6 -4.44444E-6 -1.85185E-6 Z " pathEditMode="relative" rAng="0" ptsTypes="fffff">
                                      <p:cBhvr>
                                        <p:cTn id="22" dur="2000" spd="-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81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120" y="188640"/>
            <a:ext cx="13049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0053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92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 C 0.23872 0 0.4342 0.18125 0.4342 0.40463 C 0.4342 0.62778 0.23872 0.80949 -5.55556E-7 0.80949 C -0.23958 0.80949 -0.43385 0.62778 -0.43385 0.40463 C -0.43385 0.18125 -0.23958 0 -5.55556E-7 0 Z " pathEditMode="relative" rAng="0" ptsTypes="fffff">
                                      <p:cBhvr>
                                        <p:cTn id="13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4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 C 0.23872 0 0.43316 0.18125 0.43316 0.40463 C 0.43316 0.62801 0.23872 0.80949 -3.88889E-6 0.80949 C -0.23888 0.80949 -0.43298 0.62801 -0.43298 0.40463 C -0.43298 0.18125 -0.23888 0 -3.88889E-6 0 Z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 C 0.23872 0 0.43316 0.18125 0.43316 0.40463 C 0.43316 0.62801 0.23872 0.80949 -3.88889E-6 0.80949 C -0.23888 0.80949 -0.43298 0.62801 -0.43298 0.40463 C -0.43298 0.18125 -0.23888 0 -3.88889E-6 0 Z " pathEditMode="relative" rAng="0" ptsTypes="fffff">
                                      <p:cBhvr>
                                        <p:cTn id="1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 C 0.23872 0 0.43316 0.18125 0.43316 0.40463 C 0.43316 0.62801 0.23872 0.80949 -3.88889E-6 0.80949 C -0.23888 0.80949 -0.43298 0.62801 -0.43298 0.40463 C -0.43298 0.18125 -0.23888 0 -3.88889E-6 0 Z " pathEditMode="relative" rAng="0" ptsTypes="fffff">
                                      <p:cBhvr>
                                        <p:cTn id="22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92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13049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6403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02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368 C -4.72222E-6 0.24259 0.08837 0.40995 0.19636 0.40995 C 0.32379 0.40995 0.3698 0.22384 0.38907 0.11134 L 0.40921 -0.03797 C 0.42882 -0.15047 0.47761 -0.33496 0.62171 -0.33496 C 0.71355 -0.33496 0.81841 -0.16875 0.81841 0.0368 C 0.81841 0.24259 0.71355 0.40995 0.62171 0.40995 C 0.47761 0.40995 0.42882 0.22384 0.40921 0.11134 L 0.38907 -0.03797 C 0.3698 -0.15047 0.32379 -0.33496 0.19636 -0.33496 C 0.08837 -0.33496 -4.72222E-6 -0.16875 -4.72222E-6 0.0368 Z " pathEditMode="relative" rAng="0" ptsTypes="ffFffffFfff">
                                      <p:cBhvr>
                                        <p:cTn id="13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20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368 C -4.72222E-6 0.24467 0.08855 0.41597 0.19653 0.41597 C 0.32396 0.41597 0.36997 0.22615 0.38924 0.1125 L 0.40921 -0.03936 C 0.42882 -0.15232 0.47761 -0.34005 0.62188 -0.34005 C 0.71389 -0.34005 0.81841 -0.17107 0.81841 0.0368 C 0.81841 0.24467 0.71389 0.41597 0.62188 0.41597 C 0.47761 0.41597 0.42882 0.22615 0.40921 0.1125 L 0.38924 -0.03936 C 0.36997 -0.15232 0.32396 -0.34005 0.19653 -0.34005 C 0.08855 -0.34005 -4.72222E-6 -0.17107 -4.72222E-6 0.0368 Z " pathEditMode="relative" rAng="0" ptsTypes="ffFffffFfff">
                                      <p:cBhvr>
                                        <p:cTn id="16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2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3681 C -4.72222E-6 0.24954 0.08768 0.42315 0.1948 0.42315 C 0.32084 0.42315 0.3665 0.23009 0.3856 0.11366 L 0.40539 -0.04097 C 0.425 -0.15741 0.47344 -0.34954 0.6158 -0.34954 C 0.70712 -0.34954 0.81077 -0.17662 0.81077 0.03681 C 0.81077 0.24954 0.70712 0.42315 0.6158 0.42315 C 0.47344 0.42315 0.425 0.23009 0.40539 0.11366 L 0.3856 -0.04097 C 0.3665 -0.15741 0.32084 -0.34954 0.1948 -0.34954 C 0.08768 -0.34954 -4.72222E-6 -0.17662 -4.72222E-6 0.03681 Z " pathEditMode="relative" rAng="0" ptsTypes="ffFffffFfff">
                                      <p:cBhvr>
                                        <p:cTn id="19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5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3681 C -4.72222E-6 0.25255 0.08855 0.42847 0.19653 0.42847 C 0.32396 0.42847 0.36997 0.23287 0.38924 0.11482 L 0.40921 -0.0419 C 0.429 -0.15995 0.47778 -0.35463 0.62188 -0.35463 C 0.71389 -0.35463 0.81841 -0.1794 0.81841 0.03681 C 0.81841 0.25255 0.71389 0.42847 0.62188 0.42847 C 0.47778 0.42847 0.429 0.23287 0.40921 0.11482 L 0.38924 -0.0419 C 0.36997 -0.15995 0.32396 -0.35463 0.19653 -0.35463 C 0.08855 -0.35463 -4.72222E-6 -0.1794 -4.72222E-6 0.03681 Z " pathEditMode="relative" rAng="0" ptsTypes="ffFffffFfff">
                                      <p:cBhvr>
                                        <p:cTn id="22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02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76250"/>
            <a:ext cx="7772400" cy="893763"/>
          </a:xfrm>
        </p:spPr>
        <p:txBody>
          <a:bodyPr/>
          <a:lstStyle/>
          <a:p>
            <a:pPr algn="ctr"/>
            <a:r>
              <a:rPr lang="ru-RU" sz="32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Устная фронтальная работа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1484313"/>
            <a:ext cx="6858000" cy="364648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 dirty="0">
                <a:cs typeface="Times New Roman" pitchFamily="18" charset="0"/>
              </a:rPr>
              <a:t>На какие два вида можно разделить эти выражения?</a:t>
            </a:r>
            <a:endParaRPr lang="ru-RU" dirty="0"/>
          </a:p>
          <a:p>
            <a:pPr algn="just">
              <a:spcAft>
                <a:spcPts val="1200"/>
              </a:spcAft>
            </a:pPr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/>
              <a:t>;</a:t>
            </a:r>
            <a:r>
              <a:rPr lang="en-US" dirty="0" smtClean="0"/>
              <a:t>      </a:t>
            </a:r>
            <a:r>
              <a:rPr lang="ru-RU" dirty="0" smtClean="0"/>
              <a:t>3+а;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r>
              <a:rPr lang="ru-RU" dirty="0"/>
              <a:t>-с;	    ; </a:t>
            </a:r>
            <a:r>
              <a:rPr lang="en-US" dirty="0" smtClean="0"/>
              <a:t>  x</a:t>
            </a:r>
            <a:r>
              <a:rPr lang="en-US" baseline="30000" dirty="0" smtClean="0"/>
              <a:t>2</a:t>
            </a:r>
            <a:r>
              <a:rPr lang="en-US" dirty="0" smtClean="0"/>
              <a:t>y-3y</a:t>
            </a:r>
            <a:r>
              <a:rPr lang="ru-RU" dirty="0"/>
              <a:t>;	</a:t>
            </a:r>
            <a:r>
              <a:rPr lang="en-US" dirty="0" smtClean="0"/>
              <a:t>          </a:t>
            </a:r>
            <a:r>
              <a:rPr lang="ru-RU" dirty="0" smtClean="0"/>
              <a:t>;</a:t>
            </a:r>
            <a:endParaRPr lang="en-US" dirty="0" smtClean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ru-RU" dirty="0" smtClean="0"/>
              <a:t>3,4х</a:t>
            </a:r>
            <a:r>
              <a:rPr lang="ru-RU" baseline="30000" dirty="0" smtClean="0"/>
              <a:t>2</a:t>
            </a:r>
            <a:r>
              <a:rPr lang="ru-RU" dirty="0" smtClean="0"/>
              <a:t>у</a:t>
            </a:r>
            <a:r>
              <a:rPr lang="ru-RU" dirty="0"/>
              <a:t>;	х</a:t>
            </a:r>
            <a:r>
              <a:rPr lang="ru-RU" baseline="30000" dirty="0"/>
              <a:t>2</a:t>
            </a:r>
            <a:r>
              <a:rPr lang="ru-RU" dirty="0"/>
              <a:t>+х-1;	0,5;	</a:t>
            </a:r>
            <a:r>
              <a:rPr lang="en-US" dirty="0" smtClean="0"/>
              <a:t>    a-b</a:t>
            </a:r>
            <a:r>
              <a:rPr lang="ru-RU" dirty="0" smtClean="0"/>
              <a:t>;</a:t>
            </a:r>
            <a:endParaRPr lang="en-US" dirty="0" smtClean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dirty="0" err="1" smtClean="0"/>
              <a:t>х</a:t>
            </a:r>
            <a:r>
              <a:rPr lang="ru-RU" dirty="0">
                <a:cs typeface="Times New Roman" pitchFamily="18" charset="0"/>
              </a:rPr>
              <a:t>;	</a:t>
            </a:r>
            <a:r>
              <a:rPr lang="en-US" dirty="0" smtClean="0">
                <a:cs typeface="Times New Roman" pitchFamily="18" charset="0"/>
              </a:rPr>
              <a:t>    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dirty="0" smtClean="0">
                <a:cs typeface="Times New Roman" pitchFamily="18" charset="0"/>
              </a:rPr>
              <a:t>(-</a:t>
            </a:r>
            <a:r>
              <a:rPr lang="en-US" dirty="0">
                <a:cs typeface="Times New Roman" pitchFamily="18" charset="0"/>
              </a:rPr>
              <a:t>0,5).</a:t>
            </a:r>
            <a:endParaRPr lang="ru-RU" dirty="0">
              <a:cs typeface="Times New Roman" pitchFamily="18" charset="0"/>
            </a:endParaRPr>
          </a:p>
          <a:p>
            <a:endParaRPr lang="ru-RU" dirty="0">
              <a:cs typeface="Times New Roman" pitchFamily="18" charset="0"/>
            </a:endParaRPr>
          </a:p>
          <a:p>
            <a:endParaRPr lang="ru-RU" dirty="0">
              <a:cs typeface="Times New Roman" pitchFamily="18" charset="0"/>
            </a:endParaRP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643306" y="2357430"/>
          <a:ext cx="709613" cy="917575"/>
        </p:xfrm>
        <a:graphic>
          <a:graphicData uri="http://schemas.openxmlformats.org/presentationml/2006/ole">
            <p:oleObj spid="_x0000_s38914" name="Формула" r:id="rId3" imgW="304560" imgH="39348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6286512" y="2428868"/>
          <a:ext cx="473075" cy="865188"/>
        </p:xfrm>
        <a:graphic>
          <a:graphicData uri="http://schemas.openxmlformats.org/presentationml/2006/ole">
            <p:oleObj spid="_x0000_s38915" name="Формула" r:id="rId4" imgW="215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13049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3139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12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C 2.5E-6 0.22292 0.0868 0.40417 0.19288 0.40417 C 0.31771 0.40417 0.36284 0.20278 0.38177 0.08079 L 0.40156 -0.08148 C 0.421 -0.20324 0.46892 -0.40417 0.60989 -0.40417 C 0.70034 -0.40417 0.80312 -0.22338 0.80312 7.40741E-7 C 0.80312 0.22292 0.70034 0.40417 0.60989 0.40417 C 0.46892 0.40417 0.421 0.20278 0.40156 0.08079 L 0.38177 -0.08148 C 0.36284 -0.20324 0.31771 -0.40417 0.19288 -0.40417 C 0.0868 -0.40417 2.5E-6 -0.22338 2.5E-6 7.40741E-7 Z " pathEditMode="relative" rAng="0" ptsTypes="ffFffffFfff">
                                      <p:cBhvr>
                                        <p:cTn id="14" dur="2000" spd="-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9259E-6 C -4.72222E-6 0.21459 0.08768 0.38935 0.1948 0.38935 C 0.32084 0.38935 0.3665 0.19514 0.3856 0.07824 L 0.40539 -0.07778 C 0.425 -0.1949 0.47344 -0.38819 0.6158 -0.38819 C 0.70712 -0.38819 0.81077 -0.21435 0.81077 -2.59259E-6 C 0.81077 0.21459 0.70712 0.38935 0.6158 0.38935 C 0.47344 0.38935 0.425 0.19514 0.40539 0.07824 L 0.3856 -0.07778 C 0.3665 -0.1949 0.32084 -0.38819 0.1948 -0.38819 C 0.08768 -0.38819 -4.72222E-6 -0.21435 -4.72222E-6 -2.59259E-6 Z " pathEditMode="relative" rAng="0" ptsTypes="ffFffffFfff">
                                      <p:cBhvr>
                                        <p:cTn id="17" dur="2000" spd="-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53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C -4.72222E-6 0.21412 0.08855 0.38866 0.19653 0.38866 C 0.32396 0.38866 0.36997 0.19445 0.38924 0.07755 L 0.40921 -0.07893 C 0.429 -0.19537 0.47778 -0.38842 0.62188 -0.38842 C 0.71389 -0.38842 0.81841 -0.21481 0.81841 -3.7037E-6 C 0.81841 0.21412 0.71389 0.38866 0.62188 0.38866 C 0.47778 0.38866 0.429 0.19445 0.40921 0.07755 L 0.38924 -0.07893 C 0.36997 -0.19537 0.32396 -0.38842 0.19653 -0.38842 C 0.08855 -0.38842 -4.72222E-6 -0.21481 -4.72222E-6 -3.7037E-6 Z " pathEditMode="relative" rAng="0" ptsTypes="ffFffffFfff">
                                      <p:cBhvr>
                                        <p:cTn id="20" dur="2000" spd="-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C -4.72222E-6 0.21134 0.08681 0.3831 0.19289 0.3831 C 0.31771 0.3831 0.36285 0.1919 0.38178 0.07685 L 0.40139 -0.07732 C 0.42084 -0.19236 0.46875 -0.3831 0.60973 -0.3831 C 0.70018 -0.3831 0.80278 -0.21181 0.80278 3.7037E-7 C 0.80278 0.21134 0.70018 0.3831 0.60973 0.3831 C 0.46875 0.3831 0.42084 0.1919 0.40139 0.07685 L 0.38178 -0.07732 C 0.36285 -0.19236 0.31771 -0.3831 0.19289 -0.3831 C 0.08681 -0.3831 -4.72222E-6 -0.21181 -4.72222E-6 3.7037E-7 Z " pathEditMode="relative" rAng="0" ptsTypes="ffFffffFfff">
                                      <p:cBhvr>
                                        <p:cTn id="23" dur="2000" spd="-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12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628" y="126952"/>
            <a:ext cx="8229600" cy="70609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</a:rPr>
              <a:t>Самостоятельная работа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1275057"/>
            <a:ext cx="3666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400" dirty="0">
                <a:solidFill>
                  <a:prstClr val="black"/>
                </a:solidFill>
              </a:rPr>
              <a:t>1.Выполните умножение: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7" y="3084783"/>
            <a:ext cx="7171643" cy="90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400" dirty="0" smtClean="0">
                <a:solidFill>
                  <a:prstClr val="black"/>
                </a:solidFill>
              </a:rPr>
              <a:t>2.Замените </a:t>
            </a:r>
            <a:r>
              <a:rPr lang="ru-RU" sz="2400" dirty="0">
                <a:solidFill>
                  <a:prstClr val="black"/>
                </a:solidFill>
              </a:rPr>
              <a:t>* таким одночленом стандартного вида, 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400" dirty="0" smtClean="0">
                <a:solidFill>
                  <a:prstClr val="black"/>
                </a:solidFill>
              </a:rPr>
              <a:t>чтобы </a:t>
            </a:r>
            <a:r>
              <a:rPr lang="ru-RU" sz="2400" dirty="0">
                <a:solidFill>
                  <a:prstClr val="black"/>
                </a:solidFill>
              </a:rPr>
              <a:t>выполнялось равенство: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1736722"/>
            <a:ext cx="2815835" cy="134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400" i="1" dirty="0">
                <a:solidFill>
                  <a:srgbClr val="002060"/>
                </a:solidFill>
              </a:rPr>
              <a:t>а</a:t>
            </a:r>
            <a:r>
              <a:rPr lang="ru-RU" sz="2400" dirty="0" smtClean="0">
                <a:solidFill>
                  <a:srgbClr val="002060"/>
                </a:solidFill>
              </a:rPr>
              <a:t>) 2/3</a:t>
            </a:r>
            <a:r>
              <a:rPr lang="ru-RU" sz="2400" i="1" dirty="0" smtClean="0">
                <a:solidFill>
                  <a:srgbClr val="002060"/>
                </a:solidFill>
              </a:rPr>
              <a:t>а</a:t>
            </a:r>
            <a:r>
              <a:rPr lang="ru-RU" sz="2400" dirty="0">
                <a:solidFill>
                  <a:srgbClr val="002060"/>
                </a:solidFill>
              </a:rPr>
              <a:t>∙12</a:t>
            </a:r>
            <a:r>
              <a:rPr lang="ru-RU" sz="2400" i="1" dirty="0">
                <a:solidFill>
                  <a:srgbClr val="002060"/>
                </a:solidFill>
              </a:rPr>
              <a:t>а</a:t>
            </a:r>
            <a:r>
              <a:rPr lang="en-US" sz="2400" i="1" dirty="0">
                <a:solidFill>
                  <a:srgbClr val="002060"/>
                </a:solidFill>
              </a:rPr>
              <a:t>b</a:t>
            </a:r>
          </a:p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400" i="1" dirty="0" smtClean="0">
                <a:solidFill>
                  <a:srgbClr val="002060"/>
                </a:solidFill>
              </a:rPr>
              <a:t>б</a:t>
            </a:r>
            <a:r>
              <a:rPr lang="ru-RU" sz="2400" dirty="0" smtClean="0">
                <a:solidFill>
                  <a:srgbClr val="002060"/>
                </a:solidFill>
              </a:rPr>
              <a:t>) 0,5</a:t>
            </a:r>
            <a:r>
              <a:rPr lang="ru-RU" sz="2400" i="1" dirty="0" smtClean="0">
                <a:solidFill>
                  <a:srgbClr val="002060"/>
                </a:solidFill>
              </a:rPr>
              <a:t>х</a:t>
            </a:r>
            <a:r>
              <a:rPr lang="ru-RU" sz="2400" i="1" baseline="30000" dirty="0" smtClean="0">
                <a:solidFill>
                  <a:srgbClr val="002060"/>
                </a:solidFill>
              </a:rPr>
              <a:t>2</a:t>
            </a:r>
            <a:r>
              <a:rPr lang="ru-RU" sz="2400" i="1" dirty="0" smtClean="0">
                <a:solidFill>
                  <a:srgbClr val="002060"/>
                </a:solidFill>
              </a:rPr>
              <a:t>у∙</a:t>
            </a:r>
            <a:r>
              <a:rPr lang="ru-RU" sz="2400" dirty="0" smtClean="0">
                <a:solidFill>
                  <a:srgbClr val="002060"/>
                </a:solidFill>
              </a:rPr>
              <a:t>(-</a:t>
            </a:r>
            <a:r>
              <a:rPr lang="ru-RU" sz="2400" i="1" dirty="0" err="1">
                <a:solidFill>
                  <a:srgbClr val="002060"/>
                </a:solidFill>
              </a:rPr>
              <a:t>ху</a:t>
            </a:r>
            <a:r>
              <a:rPr lang="ru-RU" sz="2400" dirty="0">
                <a:solidFill>
                  <a:srgbClr val="002060"/>
                </a:solidFill>
              </a:rPr>
              <a:t>)</a:t>
            </a:r>
          </a:p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400" i="1" dirty="0">
                <a:solidFill>
                  <a:srgbClr val="002060"/>
                </a:solidFill>
              </a:rPr>
              <a:t>в</a:t>
            </a:r>
            <a:r>
              <a:rPr lang="ru-RU" sz="2400" dirty="0" smtClean="0">
                <a:solidFill>
                  <a:srgbClr val="002060"/>
                </a:solidFill>
              </a:rPr>
              <a:t>) -0,4х</a:t>
            </a:r>
            <a:r>
              <a:rPr lang="ru-RU" sz="2400" baseline="30000" dirty="0" smtClean="0">
                <a:solidFill>
                  <a:srgbClr val="002060"/>
                </a:solidFill>
              </a:rPr>
              <a:t>4</a:t>
            </a:r>
            <a:r>
              <a:rPr lang="ru-RU" sz="2400" dirty="0" smtClean="0">
                <a:solidFill>
                  <a:srgbClr val="002060"/>
                </a:solidFill>
              </a:rPr>
              <a:t>у</a:t>
            </a:r>
            <a:r>
              <a:rPr lang="ru-RU" sz="2400" baseline="30000" dirty="0" smtClean="0">
                <a:solidFill>
                  <a:srgbClr val="002060"/>
                </a:solidFill>
              </a:rPr>
              <a:t>2</a:t>
            </a:r>
            <a:r>
              <a:rPr lang="ru-RU" sz="2400" dirty="0" smtClean="0">
                <a:solidFill>
                  <a:srgbClr val="002060"/>
                </a:solidFill>
              </a:rPr>
              <a:t>∙2,5х</a:t>
            </a:r>
            <a:r>
              <a:rPr lang="ru-RU" sz="2400" baseline="30000" dirty="0" smtClean="0">
                <a:solidFill>
                  <a:srgbClr val="002060"/>
                </a:solidFill>
              </a:rPr>
              <a:t>2</a:t>
            </a:r>
            <a:r>
              <a:rPr lang="ru-RU" sz="2400" dirty="0" smtClean="0">
                <a:solidFill>
                  <a:srgbClr val="002060"/>
                </a:solidFill>
              </a:rPr>
              <a:t>у</a:t>
            </a:r>
            <a:r>
              <a:rPr lang="ru-RU" sz="2400" baseline="30000" dirty="0" smtClean="0">
                <a:solidFill>
                  <a:srgbClr val="002060"/>
                </a:solidFill>
              </a:rPr>
              <a:t>4    </a:t>
            </a:r>
            <a:endParaRPr lang="ru-RU" sz="2400" baseline="300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7973" y="813392"/>
            <a:ext cx="1398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98510" y="813391"/>
            <a:ext cx="1499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1073" y="1736722"/>
            <a:ext cx="2815835" cy="134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400" i="1" dirty="0" smtClean="0">
                <a:solidFill>
                  <a:srgbClr val="C00000"/>
                </a:solidFill>
              </a:rPr>
              <a:t>а</a:t>
            </a:r>
            <a:r>
              <a:rPr lang="ru-RU" sz="2400" dirty="0" smtClean="0">
                <a:solidFill>
                  <a:srgbClr val="C00000"/>
                </a:solidFill>
              </a:rPr>
              <a:t>) </a:t>
            </a:r>
            <a:r>
              <a:rPr lang="en-US" sz="2400" dirty="0" smtClean="0">
                <a:solidFill>
                  <a:srgbClr val="C00000"/>
                </a:solidFill>
              </a:rPr>
              <a:t>3</a:t>
            </a:r>
            <a:r>
              <a:rPr lang="ru-RU" sz="2400" dirty="0" smtClean="0">
                <a:solidFill>
                  <a:srgbClr val="C00000"/>
                </a:solidFill>
              </a:rPr>
              <a:t>/</a:t>
            </a:r>
            <a:r>
              <a:rPr lang="en-US" sz="2400" dirty="0" smtClean="0">
                <a:solidFill>
                  <a:srgbClr val="C00000"/>
                </a:solidFill>
              </a:rPr>
              <a:t>4</a:t>
            </a:r>
            <a:r>
              <a:rPr lang="en-US" sz="2400" i="1" dirty="0" smtClean="0">
                <a:solidFill>
                  <a:srgbClr val="C00000"/>
                </a:solidFill>
              </a:rPr>
              <a:t>xy</a:t>
            </a:r>
            <a:r>
              <a:rPr lang="ru-RU" sz="2400" dirty="0" smtClean="0">
                <a:solidFill>
                  <a:srgbClr val="C00000"/>
                </a:solidFill>
              </a:rPr>
              <a:t>∙1</a:t>
            </a:r>
            <a:r>
              <a:rPr lang="en-US" sz="2400" dirty="0" smtClean="0">
                <a:solidFill>
                  <a:srgbClr val="C00000"/>
                </a:solidFill>
              </a:rPr>
              <a:t>6</a:t>
            </a:r>
            <a:r>
              <a:rPr lang="en-US" sz="2400" i="1" dirty="0" smtClean="0">
                <a:solidFill>
                  <a:srgbClr val="C00000"/>
                </a:solidFill>
              </a:rPr>
              <a:t>y</a:t>
            </a:r>
            <a:endParaRPr lang="en-US" sz="2400" i="1" dirty="0">
              <a:solidFill>
                <a:srgbClr val="C00000"/>
              </a:solidFill>
            </a:endParaRPr>
          </a:p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400" i="1" dirty="0" smtClean="0">
                <a:solidFill>
                  <a:srgbClr val="C00000"/>
                </a:solidFill>
              </a:rPr>
              <a:t>б</a:t>
            </a:r>
            <a:r>
              <a:rPr lang="ru-RU" sz="2400" dirty="0" smtClean="0">
                <a:solidFill>
                  <a:srgbClr val="C00000"/>
                </a:solidFill>
              </a:rPr>
              <a:t>) </a:t>
            </a:r>
            <a:r>
              <a:rPr lang="en-US" sz="2400" dirty="0" smtClean="0">
                <a:solidFill>
                  <a:srgbClr val="C00000"/>
                </a:solidFill>
              </a:rPr>
              <a:t>1</a:t>
            </a:r>
            <a:r>
              <a:rPr lang="ru-RU" sz="2400" dirty="0" smtClean="0">
                <a:solidFill>
                  <a:srgbClr val="C00000"/>
                </a:solidFill>
              </a:rPr>
              <a:t>,</a:t>
            </a:r>
            <a:r>
              <a:rPr lang="en-US" sz="2400" dirty="0" smtClean="0">
                <a:solidFill>
                  <a:srgbClr val="C00000"/>
                </a:solidFill>
              </a:rPr>
              <a:t>6</a:t>
            </a:r>
            <a:r>
              <a:rPr lang="ru-RU" sz="2400" i="1" dirty="0" smtClean="0">
                <a:solidFill>
                  <a:srgbClr val="C00000"/>
                </a:solidFill>
              </a:rPr>
              <a:t>х</a:t>
            </a:r>
            <a:r>
              <a:rPr lang="ru-RU" sz="2400" i="1" baseline="30000" dirty="0" smtClean="0">
                <a:solidFill>
                  <a:srgbClr val="C00000"/>
                </a:solidFill>
              </a:rPr>
              <a:t>2</a:t>
            </a:r>
            <a:r>
              <a:rPr lang="ru-RU" sz="2400" i="1" dirty="0" smtClean="0">
                <a:solidFill>
                  <a:srgbClr val="C00000"/>
                </a:solidFill>
              </a:rPr>
              <a:t>у∙</a:t>
            </a:r>
            <a:r>
              <a:rPr lang="ru-RU" sz="2400" dirty="0" smtClean="0">
                <a:solidFill>
                  <a:srgbClr val="C00000"/>
                </a:solidFill>
              </a:rPr>
              <a:t>(-</a:t>
            </a:r>
            <a:r>
              <a:rPr lang="en-US" sz="2400" dirty="0" smtClean="0">
                <a:solidFill>
                  <a:srgbClr val="C00000"/>
                </a:solidFill>
              </a:rPr>
              <a:t>2</a:t>
            </a:r>
            <a:r>
              <a:rPr lang="ru-RU" sz="2400" i="1" dirty="0" err="1" smtClean="0">
                <a:solidFill>
                  <a:srgbClr val="C00000"/>
                </a:solidFill>
              </a:rPr>
              <a:t>ху</a:t>
            </a:r>
            <a:r>
              <a:rPr lang="en-US" sz="2400" i="1" baseline="30000" dirty="0" smtClean="0">
                <a:solidFill>
                  <a:srgbClr val="C00000"/>
                </a:solidFill>
              </a:rPr>
              <a:t>2</a:t>
            </a:r>
            <a:r>
              <a:rPr lang="ru-RU" sz="2400" dirty="0" smtClean="0">
                <a:solidFill>
                  <a:srgbClr val="C00000"/>
                </a:solidFill>
              </a:rPr>
              <a:t>)</a:t>
            </a:r>
            <a:endParaRPr lang="ru-RU" sz="2400" dirty="0">
              <a:solidFill>
                <a:srgbClr val="C00000"/>
              </a:solidFill>
            </a:endParaRPr>
          </a:p>
          <a:p>
            <a:pPr marL="137160"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400" i="1" dirty="0">
                <a:solidFill>
                  <a:srgbClr val="C00000"/>
                </a:solidFill>
              </a:rPr>
              <a:t>в</a:t>
            </a:r>
            <a:r>
              <a:rPr lang="ru-RU" sz="2400" dirty="0" smtClean="0">
                <a:solidFill>
                  <a:srgbClr val="C00000"/>
                </a:solidFill>
              </a:rPr>
              <a:t>) -0,</a:t>
            </a:r>
            <a:r>
              <a:rPr lang="en-US" sz="2400" dirty="0" smtClean="0">
                <a:solidFill>
                  <a:srgbClr val="C00000"/>
                </a:solidFill>
              </a:rPr>
              <a:t>5</a:t>
            </a:r>
            <a:r>
              <a:rPr lang="ru-RU" sz="2400" dirty="0" smtClean="0">
                <a:solidFill>
                  <a:srgbClr val="C00000"/>
                </a:solidFill>
              </a:rPr>
              <a:t>х</a:t>
            </a:r>
            <a:r>
              <a:rPr lang="en-US" sz="2400" baseline="30000" dirty="0" smtClean="0">
                <a:solidFill>
                  <a:srgbClr val="C00000"/>
                </a:solidFill>
              </a:rPr>
              <a:t>3</a:t>
            </a:r>
            <a:r>
              <a:rPr lang="ru-RU" sz="2400" dirty="0" smtClean="0">
                <a:solidFill>
                  <a:srgbClr val="C00000"/>
                </a:solidFill>
              </a:rPr>
              <a:t>у</a:t>
            </a:r>
            <a:r>
              <a:rPr lang="en-US" sz="2400" baseline="30000" dirty="0" smtClean="0">
                <a:solidFill>
                  <a:srgbClr val="C00000"/>
                </a:solidFill>
              </a:rPr>
              <a:t>4</a:t>
            </a:r>
            <a:r>
              <a:rPr lang="en-US" sz="2400" dirty="0" smtClean="0">
                <a:solidFill>
                  <a:srgbClr val="C00000"/>
                </a:solidFill>
              </a:rPr>
              <a:t>∙1,4</a:t>
            </a:r>
            <a:r>
              <a:rPr lang="ru-RU" sz="2400" dirty="0" smtClean="0">
                <a:solidFill>
                  <a:srgbClr val="C00000"/>
                </a:solidFill>
              </a:rPr>
              <a:t>х</a:t>
            </a:r>
            <a:r>
              <a:rPr lang="en-US" sz="2400" baseline="30000" dirty="0" smtClean="0">
                <a:solidFill>
                  <a:srgbClr val="C00000"/>
                </a:solidFill>
              </a:rPr>
              <a:t>6</a:t>
            </a:r>
            <a:r>
              <a:rPr lang="ru-RU" sz="2400" dirty="0" smtClean="0">
                <a:solidFill>
                  <a:srgbClr val="C00000"/>
                </a:solidFill>
              </a:rPr>
              <a:t>у</a:t>
            </a:r>
            <a:r>
              <a:rPr lang="ru-RU" sz="2400" baseline="30000" dirty="0" smtClean="0">
                <a:solidFill>
                  <a:srgbClr val="C00000"/>
                </a:solidFill>
              </a:rPr>
              <a:t>4    </a:t>
            </a:r>
            <a:endParaRPr lang="ru-RU" sz="2400" baseline="300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6050" y="4058669"/>
            <a:ext cx="2664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а</a:t>
            </a:r>
            <a:r>
              <a:rPr lang="ru-RU" sz="2400" dirty="0" smtClean="0">
                <a:solidFill>
                  <a:srgbClr val="002060"/>
                </a:solidFill>
              </a:rPr>
              <a:t>) 6</a:t>
            </a:r>
            <a:r>
              <a:rPr lang="ru-RU" sz="2400" i="1" dirty="0" smtClean="0">
                <a:solidFill>
                  <a:srgbClr val="002060"/>
                </a:solidFill>
              </a:rPr>
              <a:t>х</a:t>
            </a:r>
            <a:r>
              <a:rPr lang="ru-RU" sz="2400" i="1" baseline="30000" dirty="0" smtClean="0">
                <a:solidFill>
                  <a:srgbClr val="002060"/>
                </a:solidFill>
              </a:rPr>
              <a:t>2</a:t>
            </a:r>
            <a:r>
              <a:rPr lang="ru-RU" sz="2400" dirty="0" smtClean="0">
                <a:solidFill>
                  <a:srgbClr val="002060"/>
                </a:solidFill>
              </a:rPr>
              <a:t>∙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dirty="0" smtClean="0">
                <a:solidFill>
                  <a:srgbClr val="002060"/>
                </a:solidFill>
              </a:rPr>
              <a:t>=24</a:t>
            </a:r>
            <a:r>
              <a:rPr lang="en-US" sz="2400" i="1" dirty="0" smtClean="0">
                <a:solidFill>
                  <a:srgbClr val="002060"/>
                </a:solidFill>
              </a:rPr>
              <a:t>x</a:t>
            </a:r>
            <a:r>
              <a:rPr lang="en-US" sz="2400" i="1" baseline="30000" dirty="0" smtClean="0">
                <a:solidFill>
                  <a:srgbClr val="002060"/>
                </a:solidFill>
              </a:rPr>
              <a:t>3</a:t>
            </a:r>
            <a:r>
              <a:rPr lang="en-US" sz="2400" i="1" dirty="0" smtClean="0">
                <a:solidFill>
                  <a:srgbClr val="002060"/>
                </a:solidFill>
              </a:rPr>
              <a:t>y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б</a:t>
            </a:r>
            <a:r>
              <a:rPr lang="ru-RU" sz="2400" dirty="0" smtClean="0">
                <a:solidFill>
                  <a:srgbClr val="002060"/>
                </a:solidFill>
              </a:rPr>
              <a:t>)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dirty="0" smtClean="0">
                <a:solidFill>
                  <a:srgbClr val="002060"/>
                </a:solidFill>
              </a:rPr>
              <a:t>∙5</a:t>
            </a:r>
            <a:r>
              <a:rPr lang="en-US" sz="2400" i="1" dirty="0" smtClean="0">
                <a:solidFill>
                  <a:srgbClr val="002060"/>
                </a:solidFill>
              </a:rPr>
              <a:t>x</a:t>
            </a:r>
            <a:r>
              <a:rPr lang="en-US" sz="2400" i="1" baseline="30000" dirty="0" smtClean="0">
                <a:solidFill>
                  <a:srgbClr val="002060"/>
                </a:solidFill>
              </a:rPr>
              <a:t>2</a:t>
            </a:r>
            <a:r>
              <a:rPr lang="en-US" sz="2400" i="1" dirty="0" smtClean="0">
                <a:solidFill>
                  <a:srgbClr val="002060"/>
                </a:solidFill>
              </a:rPr>
              <a:t>y</a:t>
            </a:r>
            <a:r>
              <a:rPr lang="en-US" sz="2400" i="1" baseline="30000" dirty="0" smtClean="0">
                <a:solidFill>
                  <a:srgbClr val="002060"/>
                </a:solidFill>
              </a:rPr>
              <a:t>3</a:t>
            </a:r>
            <a:r>
              <a:rPr lang="en-US" sz="2400" dirty="0" smtClean="0">
                <a:solidFill>
                  <a:srgbClr val="002060"/>
                </a:solidFill>
              </a:rPr>
              <a:t>=-30</a:t>
            </a:r>
            <a:r>
              <a:rPr lang="en-US" sz="2400" i="1" dirty="0" smtClean="0">
                <a:solidFill>
                  <a:srgbClr val="002060"/>
                </a:solidFill>
              </a:rPr>
              <a:t>x</a:t>
            </a:r>
            <a:r>
              <a:rPr lang="en-US" sz="2400" i="1" baseline="30000" dirty="0" smtClean="0">
                <a:solidFill>
                  <a:srgbClr val="002060"/>
                </a:solidFill>
              </a:rPr>
              <a:t>3</a:t>
            </a:r>
            <a:r>
              <a:rPr lang="en-US" sz="2400" i="1" dirty="0" smtClean="0">
                <a:solidFill>
                  <a:srgbClr val="002060"/>
                </a:solidFill>
              </a:rPr>
              <a:t>y</a:t>
            </a:r>
            <a:r>
              <a:rPr lang="en-US" sz="2400" i="1" baseline="30000" dirty="0" smtClean="0">
                <a:solidFill>
                  <a:srgbClr val="002060"/>
                </a:solidFill>
              </a:rPr>
              <a:t>5</a:t>
            </a:r>
            <a:endParaRPr lang="ru-RU" sz="2400" i="1" baseline="300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20397" y="4058669"/>
            <a:ext cx="22894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*=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en-US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*∙8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=-8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i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29306" y="4926359"/>
            <a:ext cx="4400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3.Найдите значение выражения:</a:t>
            </a:r>
            <a:endParaRPr lang="ru-RU" sz="2400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84103022"/>
              </p:ext>
            </p:extLst>
          </p:nvPr>
        </p:nvGraphicFramePr>
        <p:xfrm>
          <a:off x="34017" y="5661248"/>
          <a:ext cx="4426994" cy="887052"/>
        </p:xfrm>
        <a:graphic>
          <a:graphicData uri="http://schemas.openxmlformats.org/presentationml/2006/ole">
            <p:oleObj spid="_x0000_s5161" name="Формула" r:id="rId3" imgW="2158920" imgH="419040" progId="Equation.3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75928417"/>
              </p:ext>
            </p:extLst>
          </p:nvPr>
        </p:nvGraphicFramePr>
        <p:xfrm>
          <a:off x="4716016" y="5661248"/>
          <a:ext cx="4372669" cy="864096"/>
        </p:xfrm>
        <a:graphic>
          <a:graphicData uri="http://schemas.openxmlformats.org/presentationml/2006/ole">
            <p:oleObj spid="_x0000_s5162" name="Формула" r:id="rId4" imgW="2158920" imgH="41904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2925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63628736"/>
              </p:ext>
            </p:extLst>
          </p:nvPr>
        </p:nvGraphicFramePr>
        <p:xfrm>
          <a:off x="2138828" y="1340768"/>
          <a:ext cx="4824538" cy="53285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8"/>
                <a:gridCol w="2088232"/>
                <a:gridCol w="2232248"/>
              </a:tblGrid>
              <a:tr h="586929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№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Вариант 1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Вариант 2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62069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</a:rPr>
                        <a:t>a)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r>
                        <a:rPr lang="en-US" sz="2800" i="1" dirty="0">
                          <a:solidFill>
                            <a:srgbClr val="002060"/>
                          </a:solidFill>
                          <a:effectLst/>
                        </a:rPr>
                        <a:t>a</a:t>
                      </a:r>
                      <a:r>
                        <a:rPr lang="ru-RU" sz="2800" i="1" baseline="30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r>
                        <a:rPr lang="en-US" sz="2800" i="1" dirty="0">
                          <a:solidFill>
                            <a:srgbClr val="002060"/>
                          </a:solidFill>
                          <a:effectLst/>
                        </a:rPr>
                        <a:t>b</a:t>
                      </a:r>
                      <a:endParaRPr lang="ru-RU" sz="2800" i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</a:rPr>
                        <a:t>б)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</a:rPr>
                        <a:t>-0,5</a:t>
                      </a:r>
                      <a:r>
                        <a:rPr lang="en-US" sz="2800" i="1" dirty="0">
                          <a:solidFill>
                            <a:srgbClr val="002060"/>
                          </a:solidFill>
                          <a:effectLst/>
                        </a:rPr>
                        <a:t>x</a:t>
                      </a:r>
                      <a:r>
                        <a:rPr lang="en-US" sz="2800" i="1" baseline="30000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r>
                        <a:rPr lang="en-US" sz="2800" i="1" dirty="0">
                          <a:solidFill>
                            <a:srgbClr val="002060"/>
                          </a:solidFill>
                          <a:effectLst/>
                        </a:rPr>
                        <a:t>y</a:t>
                      </a:r>
                      <a:r>
                        <a:rPr lang="en-US" sz="2800" i="1" baseline="30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2800" i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</a:rPr>
                        <a:t>в)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r>
                        <a:rPr lang="en-US" sz="2800" i="1" dirty="0">
                          <a:solidFill>
                            <a:srgbClr val="002060"/>
                          </a:solidFill>
                          <a:effectLst/>
                        </a:rPr>
                        <a:t>x</a:t>
                      </a:r>
                      <a:r>
                        <a:rPr lang="en-US" sz="2800" i="1" baseline="30000" dirty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r>
                        <a:rPr lang="en-US" sz="2800" i="1" dirty="0">
                          <a:solidFill>
                            <a:srgbClr val="002060"/>
                          </a:solidFill>
                          <a:effectLst/>
                        </a:rPr>
                        <a:t>y</a:t>
                      </a:r>
                      <a:r>
                        <a:rPr lang="en-US" sz="2800" i="1" baseline="30000" dirty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2800" i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а)</a:t>
                      </a:r>
                      <a:r>
                        <a:rPr lang="en-US" sz="2800" dirty="0">
                          <a:solidFill>
                            <a:srgbClr val="C00000"/>
                          </a:solidFill>
                          <a:effectLst/>
                        </a:rPr>
                        <a:t>12</a:t>
                      </a:r>
                      <a:r>
                        <a:rPr lang="en-US" sz="2800" i="1" dirty="0">
                          <a:solidFill>
                            <a:srgbClr val="C00000"/>
                          </a:solidFill>
                          <a:effectLst/>
                        </a:rPr>
                        <a:t>xy</a:t>
                      </a:r>
                      <a:r>
                        <a:rPr lang="en-US" sz="2800" i="1" baseline="30000" dirty="0">
                          <a:solidFill>
                            <a:srgbClr val="C00000"/>
                          </a:solidFill>
                          <a:effectLst/>
                        </a:rPr>
                        <a:t>2</a:t>
                      </a:r>
                      <a:endParaRPr lang="ru-RU" sz="2800" i="1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б)</a:t>
                      </a:r>
                      <a:r>
                        <a:rPr lang="en-US" sz="2800" dirty="0">
                          <a:solidFill>
                            <a:srgbClr val="C00000"/>
                          </a:solidFill>
                          <a:effectLst/>
                        </a:rPr>
                        <a:t>-3,2</a:t>
                      </a:r>
                      <a:r>
                        <a:rPr lang="en-US" sz="2800" i="1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r>
                        <a:rPr lang="en-US" sz="2800" i="1" baseline="30000" dirty="0">
                          <a:solidFill>
                            <a:srgbClr val="C00000"/>
                          </a:solidFill>
                          <a:effectLst/>
                        </a:rPr>
                        <a:t>3</a:t>
                      </a:r>
                      <a:r>
                        <a:rPr lang="en-US" sz="2800" i="1" dirty="0">
                          <a:solidFill>
                            <a:srgbClr val="C00000"/>
                          </a:solidFill>
                          <a:effectLst/>
                        </a:rPr>
                        <a:t>y</a:t>
                      </a:r>
                      <a:r>
                        <a:rPr lang="en-US" sz="2800" i="1" baseline="30000" dirty="0">
                          <a:solidFill>
                            <a:srgbClr val="C00000"/>
                          </a:solidFill>
                          <a:effectLst/>
                        </a:rPr>
                        <a:t>3</a:t>
                      </a:r>
                      <a:endParaRPr lang="ru-RU" sz="2800" i="1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в)</a:t>
                      </a:r>
                      <a:r>
                        <a:rPr lang="en-US" sz="2800" dirty="0">
                          <a:solidFill>
                            <a:srgbClr val="C00000"/>
                          </a:solidFill>
                          <a:effectLst/>
                        </a:rPr>
                        <a:t>-0,7</a:t>
                      </a:r>
                      <a:r>
                        <a:rPr lang="en-US" sz="2800" i="1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r>
                        <a:rPr lang="en-US" sz="2800" i="1" baseline="30000" dirty="0">
                          <a:solidFill>
                            <a:srgbClr val="C00000"/>
                          </a:solidFill>
                          <a:effectLst/>
                        </a:rPr>
                        <a:t>9</a:t>
                      </a:r>
                      <a:r>
                        <a:rPr lang="en-US" sz="2800" i="1" dirty="0">
                          <a:solidFill>
                            <a:srgbClr val="C00000"/>
                          </a:solidFill>
                          <a:effectLst/>
                        </a:rPr>
                        <a:t>y</a:t>
                      </a:r>
                      <a:r>
                        <a:rPr lang="en-US" sz="2800" i="1" baseline="30000" dirty="0">
                          <a:solidFill>
                            <a:srgbClr val="C00000"/>
                          </a:solidFill>
                          <a:effectLst/>
                        </a:rPr>
                        <a:t>8</a:t>
                      </a:r>
                      <a:endParaRPr lang="ru-RU" sz="280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9569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</a:rPr>
                        <a:t>а)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r>
                        <a:rPr lang="en-US" sz="2800" i="1" dirty="0">
                          <a:solidFill>
                            <a:srgbClr val="002060"/>
                          </a:solidFill>
                          <a:effectLst/>
                        </a:rPr>
                        <a:t>xy</a:t>
                      </a:r>
                      <a:endParaRPr lang="ru-RU" sz="2800" i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</a:rPr>
                        <a:t>б)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r>
                        <a:rPr lang="en-US" sz="2800" i="1" dirty="0">
                          <a:solidFill>
                            <a:srgbClr val="002060"/>
                          </a:solidFill>
                          <a:effectLst/>
                        </a:rPr>
                        <a:t>xy</a:t>
                      </a:r>
                      <a:r>
                        <a:rPr lang="en-US" sz="2800" i="1" baseline="30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2800" i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а)</a:t>
                      </a:r>
                      <a:r>
                        <a:rPr lang="en-US" sz="2800" dirty="0">
                          <a:solidFill>
                            <a:srgbClr val="C00000"/>
                          </a:solidFill>
                          <a:effectLst/>
                        </a:rPr>
                        <a:t>5</a:t>
                      </a:r>
                      <a:r>
                        <a:rPr lang="en-US" sz="2800" i="1" dirty="0">
                          <a:solidFill>
                            <a:srgbClr val="C00000"/>
                          </a:solidFill>
                          <a:effectLst/>
                        </a:rPr>
                        <a:t>xy</a:t>
                      </a:r>
                      <a:endParaRPr lang="ru-RU" sz="2800" i="1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б)</a:t>
                      </a:r>
                      <a:r>
                        <a:rPr lang="en-US" sz="2800" i="1" dirty="0">
                          <a:solidFill>
                            <a:srgbClr val="C00000"/>
                          </a:solidFill>
                          <a:effectLst/>
                        </a:rPr>
                        <a:t>x</a:t>
                      </a:r>
                      <a:r>
                        <a:rPr lang="en-US" sz="2800" i="1" baseline="30000" dirty="0">
                          <a:solidFill>
                            <a:srgbClr val="C00000"/>
                          </a:solidFill>
                          <a:effectLst/>
                        </a:rPr>
                        <a:t>3</a:t>
                      </a:r>
                      <a:r>
                        <a:rPr lang="en-US" sz="2800" i="1" dirty="0">
                          <a:solidFill>
                            <a:srgbClr val="C00000"/>
                          </a:solidFill>
                          <a:effectLst/>
                        </a:rPr>
                        <a:t>y</a:t>
                      </a:r>
                      <a:r>
                        <a:rPr lang="en-US" sz="2800" i="1" baseline="30000" dirty="0">
                          <a:solidFill>
                            <a:srgbClr val="C00000"/>
                          </a:solidFill>
                          <a:effectLst/>
                        </a:rPr>
                        <a:t>2</a:t>
                      </a:r>
                      <a:endParaRPr lang="ru-RU" sz="280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83903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3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</a:rPr>
                        <a:t>а)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</a:rPr>
                        <a:t>225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</a:rPr>
                        <a:t>б)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</a:rPr>
                        <a:t>729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</a:rPr>
                        <a:t>в)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</a:rPr>
                        <a:t>25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а)</a:t>
                      </a:r>
                      <a:r>
                        <a:rPr lang="en-US" sz="2800" dirty="0">
                          <a:solidFill>
                            <a:srgbClr val="C00000"/>
                          </a:solidFill>
                          <a:effectLst/>
                        </a:rPr>
                        <a:t>441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б)</a:t>
                      </a:r>
                      <a:r>
                        <a:rPr lang="en-US" sz="2800" dirty="0">
                          <a:solidFill>
                            <a:srgbClr val="C00000"/>
                          </a:solidFill>
                          <a:effectLst/>
                        </a:rPr>
                        <a:t>2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</a:rPr>
                        <a:t>в)</a:t>
                      </a:r>
                      <a:r>
                        <a:rPr lang="en-US" sz="2800" dirty="0">
                          <a:solidFill>
                            <a:srgbClr val="C00000"/>
                          </a:solidFill>
                          <a:effectLst/>
                        </a:rPr>
                        <a:t>49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08153" y="476672"/>
            <a:ext cx="4771969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ПРОВЕРЬ СЕБЯ!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938" y="4797451"/>
            <a:ext cx="217629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7451"/>
            <a:ext cx="2176295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5425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9036" y="1254518"/>
            <a:ext cx="4609046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Задание на дом: </a:t>
            </a:r>
          </a:p>
          <a:p>
            <a:pPr algn="ctr"/>
            <a:r>
              <a:rPr lang="ru-RU" sz="2800" dirty="0" smtClean="0"/>
              <a:t>п.20; № 478, № 479(б, г, е); </a:t>
            </a:r>
            <a:r>
              <a:rPr lang="ru-RU" sz="2800" dirty="0" smtClean="0">
                <a:solidFill>
                  <a:srgbClr val="C00000"/>
                </a:solidFill>
              </a:rPr>
              <a:t>№ 483(б, г, е), № 484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017" y="2807179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07180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1766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9416" y="1304902"/>
            <a:ext cx="481413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СПАСИБО ЗА УРОК!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User\Pictures\96849b04790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17819"/>
            <a:ext cx="4380942" cy="27675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Pictures\Рисунок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614" y="2107114"/>
            <a:ext cx="4376737" cy="2768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5921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1" y="332656"/>
            <a:ext cx="878497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Литература:</a:t>
            </a:r>
          </a:p>
          <a:p>
            <a:r>
              <a:rPr lang="ru-RU" sz="2400" dirty="0" smtClean="0"/>
              <a:t>1.Алгебра. 7 класс: </a:t>
            </a:r>
            <a:r>
              <a:rPr lang="ru-RU" sz="2400" dirty="0" err="1" smtClean="0"/>
              <a:t>учеб.для</a:t>
            </a:r>
            <a:r>
              <a:rPr lang="ru-RU" sz="2400" dirty="0" smtClean="0"/>
              <a:t> </a:t>
            </a:r>
            <a:r>
              <a:rPr lang="ru-RU" sz="2400" dirty="0" err="1" smtClean="0"/>
              <a:t>общеобразоват.учреждений</a:t>
            </a:r>
            <a:r>
              <a:rPr lang="ru-RU" sz="2400" dirty="0" smtClean="0"/>
              <a:t>/ (Ю.Н. Макарычев, Н.Г. </a:t>
            </a:r>
            <a:r>
              <a:rPr lang="ru-RU" sz="2400" dirty="0" err="1" smtClean="0"/>
              <a:t>Миндюк</a:t>
            </a:r>
            <a:r>
              <a:rPr lang="ru-RU" sz="2400" dirty="0" smtClean="0"/>
              <a:t>, К.И. </a:t>
            </a:r>
            <a:r>
              <a:rPr lang="ru-RU" sz="2400" dirty="0" err="1" smtClean="0"/>
              <a:t>Нешков</a:t>
            </a:r>
            <a:r>
              <a:rPr lang="ru-RU" sz="2400" dirty="0" smtClean="0"/>
              <a:t>, С.Б. Суворова); под ред. С.А. </a:t>
            </a:r>
            <a:r>
              <a:rPr lang="ru-RU" sz="2400" dirty="0" err="1" smtClean="0"/>
              <a:t>Теляковского</a:t>
            </a:r>
            <a:r>
              <a:rPr lang="ru-RU" sz="2400" dirty="0" smtClean="0"/>
              <a:t>.-М.: Просвещение, 2010.</a:t>
            </a:r>
          </a:p>
          <a:p>
            <a:r>
              <a:rPr lang="ru-RU" sz="2400" dirty="0" smtClean="0"/>
              <a:t>2.Лебединцева Е.А., </a:t>
            </a:r>
            <a:r>
              <a:rPr lang="ru-RU" sz="2400" dirty="0" err="1" smtClean="0"/>
              <a:t>Беленкова</a:t>
            </a:r>
            <a:r>
              <a:rPr lang="ru-RU" sz="2400" dirty="0" smtClean="0"/>
              <a:t> Е.Ю.. Алгебра7 класс. Задания для обучения и развития учащихся.- М.: Интеллект-центр, 2009.</a:t>
            </a:r>
          </a:p>
          <a:p>
            <a:r>
              <a:rPr lang="ru-RU" sz="2400" dirty="0" smtClean="0"/>
              <a:t>3.Алгебра. 7 класс: поурочные планы по учебнику Ю.Н. Макарычева и др./ авт.-сост. Л.А. </a:t>
            </a:r>
            <a:r>
              <a:rPr lang="ru-RU" sz="2400" dirty="0" err="1" smtClean="0"/>
              <a:t>Тапилина</a:t>
            </a:r>
            <a:r>
              <a:rPr lang="ru-RU" sz="2400" dirty="0" smtClean="0"/>
              <a:t>, Т.Л. Афанасьева.-Волгоград: Учитель, 2007.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7453362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274" y="188640"/>
            <a:ext cx="8640960" cy="6290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Интернет-ресурсы: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http://www.badclown.com/files/4120199.jpg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3"/>
              </a:rPr>
              <a:t>http://www.kalipso-miass.ru/images/stories/image/greece_gerb.png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4"/>
              </a:rPr>
              <a:t>http://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cs5323.vkontakte.ru/u48877108/128263735/x_5d1b1d59.jpg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5"/>
              </a:rPr>
              <a:t>http://www.cla.calpoly.edu/~lcall/111/commonwealth.COA.png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6"/>
              </a:rPr>
              <a:t>http://img0.liveinternet.ru/images/attach/c/0/39/584/39584625_Gerb_Italii.JPG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7"/>
              </a:rPr>
              <a:t>http://planetolog.ru/maps/emblem/USA.gif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8"/>
              </a:rPr>
              <a:t>http://abali.ru/wp-content/uploads/2011/03/gerb_knr_kitaya_National_Emblem_of_the_Peoples_Republic_of_China_abali.ru_-600x666.png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9"/>
              </a:rPr>
              <a:t>http://www.football8x8.com/lfl_2011/uv/images/team/small/08_82.gif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10"/>
              </a:rPr>
              <a:t>http://</a:t>
            </a:r>
            <a:r>
              <a:rPr lang="ru-RU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10"/>
              </a:rPr>
              <a:t>www.germany.ru/photos/473318.big.jpg</a:t>
            </a:r>
            <a:endParaRPr lang="ru-RU" u="sng" dirty="0" smtClean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  <a:hlinkClick r:id="rId11"/>
              </a:rPr>
              <a:t>http://</a:t>
            </a:r>
            <a:r>
              <a:rPr lang="en-US" dirty="0" smtClean="0">
                <a:latin typeface="Calibri"/>
                <a:ea typeface="Calibri"/>
                <a:cs typeface="Times New Roman"/>
                <a:hlinkClick r:id="rId11"/>
              </a:rPr>
              <a:t>s53.radikal.ru/i142/0812/95/96849b04790b.png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5775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315" y="274638"/>
            <a:ext cx="6856877" cy="11381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</a:rPr>
              <a:t>Являются ли одночленами выражения?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08640" cy="470916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00020" y="3232867"/>
            <a:ext cx="91440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х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2</a:t>
            </a:r>
            <a:r>
              <a:rPr lang="ru-RU" sz="2800" b="1" dirty="0" smtClean="0">
                <a:solidFill>
                  <a:schemeClr val="tx1"/>
                </a:solidFill>
              </a:rPr>
              <a:t>х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16875" y="2077763"/>
            <a:ext cx="1415008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-1,7ху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2</a:t>
            </a:r>
            <a:endParaRPr lang="ru-RU" sz="2800" b="1" baseline="300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09792" y="2051122"/>
            <a:ext cx="91440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solidFill>
                  <a:schemeClr val="tx1"/>
                </a:solidFill>
              </a:rPr>
              <a:t>х</a:t>
            </a:r>
            <a:r>
              <a:rPr lang="ru-RU" sz="2800" b="1" dirty="0" err="1" smtClean="0">
                <a:solidFill>
                  <a:schemeClr val="tx1"/>
                </a:solidFill>
              </a:rPr>
              <a:t>+у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89219" y="2051122"/>
            <a:ext cx="91440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-с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61814" y="2051122"/>
            <a:ext cx="1389856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х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2</a:t>
            </a:r>
            <a:r>
              <a:rPr lang="ru-RU" sz="2800" b="1" dirty="0" smtClean="0">
                <a:solidFill>
                  <a:schemeClr val="tx1"/>
                </a:solidFill>
              </a:rPr>
              <a:t>у-3у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714420" y="2051122"/>
            <a:ext cx="1368152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15/х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5</a:t>
            </a:r>
            <a:endParaRPr lang="ru-RU" sz="2800" b="1" baseline="300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93380" y="3212976"/>
            <a:ext cx="91440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0,7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6875" y="3212976"/>
            <a:ext cx="1512168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2(</a:t>
            </a:r>
            <a:r>
              <a:rPr lang="ru-RU" sz="2800" b="1" dirty="0" err="1" smtClean="0">
                <a:solidFill>
                  <a:schemeClr val="tx1"/>
                </a:solidFill>
              </a:rPr>
              <a:t>х+у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2</a:t>
            </a:r>
            <a:endParaRPr lang="ru-RU" sz="2800" b="1" baseline="300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499542" y="3206049"/>
            <a:ext cx="91440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х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20</a:t>
            </a:r>
            <a:endParaRPr lang="ru-RU" sz="2800" b="1" baseline="300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168172" y="3212976"/>
            <a:ext cx="91440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0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120" y="4653136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875" y="4618856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4387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04" y="116632"/>
            <a:ext cx="8229600" cy="134076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</a:rPr>
              <a:t>Назовите коэффициент одночлена и определите его степень: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76164" y="3328271"/>
            <a:ext cx="1371600" cy="121720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-8х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7</a:t>
            </a:r>
            <a:endParaRPr lang="ru-RU" sz="2800" b="1" baseline="300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05880" y="1698780"/>
            <a:ext cx="1512168" cy="1190778"/>
          </a:xfrm>
          <a:prstGeom prst="ellipse">
            <a:avLst/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хс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4</a:t>
            </a:r>
            <a:r>
              <a:rPr lang="ru-RU" sz="2800" b="1" dirty="0" smtClean="0">
                <a:solidFill>
                  <a:schemeClr val="tx1"/>
                </a:solidFill>
              </a:rPr>
              <a:t>у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5</a:t>
            </a:r>
            <a:endParaRPr lang="ru-RU" sz="2800" b="1" baseline="300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23928" y="1807926"/>
            <a:ext cx="914400" cy="914400"/>
          </a:xfrm>
          <a:prstGeom prst="ellipse">
            <a:avLst/>
          </a:prstGeom>
          <a:solidFill>
            <a:srgbClr val="00B0F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67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727019" y="3269022"/>
            <a:ext cx="1308217" cy="1094897"/>
          </a:xfrm>
          <a:prstGeom prst="ellipse">
            <a:avLst/>
          </a:prstGeom>
          <a:solidFill>
            <a:srgbClr val="92D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-4ху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68672" y="4893305"/>
            <a:ext cx="2181944" cy="132367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5х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9</a:t>
            </a:r>
            <a:r>
              <a:rPr lang="ru-RU" sz="2800" b="1" dirty="0" smtClean="0">
                <a:solidFill>
                  <a:schemeClr val="tx1"/>
                </a:solidFill>
              </a:rPr>
              <a:t>0,5у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2</a:t>
            </a:r>
            <a:endParaRPr lang="ru-RU" sz="2800" b="1" baseline="300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358354" y="5039928"/>
            <a:ext cx="914400" cy="914400"/>
          </a:xfrm>
          <a:prstGeom prst="ellipse">
            <a:avLst/>
          </a:prstGeom>
          <a:solidFill>
            <a:srgbClr val="FF66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у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838328" y="3251973"/>
            <a:ext cx="1628387" cy="11289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1" dirty="0" smtClean="0">
                <a:solidFill>
                  <a:srgbClr val="C00000"/>
                </a:solidFill>
              </a:rPr>
              <a:t>k=-4</a:t>
            </a:r>
            <a:endParaRPr lang="en-US" sz="2800" b="1" dirty="0">
              <a:solidFill>
                <a:srgbClr val="C00000"/>
              </a:solidFill>
            </a:endParaRPr>
          </a:p>
          <a:p>
            <a:pPr lvl="0" algn="ctr"/>
            <a:r>
              <a:rPr lang="en-US" sz="2800" b="1" dirty="0" smtClean="0">
                <a:solidFill>
                  <a:srgbClr val="C00000"/>
                </a:solidFill>
              </a:rPr>
              <a:t>n=2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569808" y="5097943"/>
            <a:ext cx="1570144" cy="9656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1" dirty="0" smtClean="0">
                <a:solidFill>
                  <a:srgbClr val="C00000"/>
                </a:solidFill>
              </a:rPr>
              <a:t>k=2,5</a:t>
            </a:r>
            <a:endParaRPr lang="en-US" sz="2800" b="1" dirty="0">
              <a:solidFill>
                <a:srgbClr val="C00000"/>
              </a:solidFill>
            </a:endParaRPr>
          </a:p>
          <a:p>
            <a:pPr lvl="0" algn="ctr"/>
            <a:r>
              <a:rPr lang="en-US" sz="2800" b="1" dirty="0" smtClean="0">
                <a:solidFill>
                  <a:srgbClr val="C00000"/>
                </a:solidFill>
              </a:rPr>
              <a:t>n=11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050096" y="5069969"/>
            <a:ext cx="1454062" cy="9703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1" dirty="0" smtClean="0">
                <a:solidFill>
                  <a:srgbClr val="C00000"/>
                </a:solidFill>
              </a:rPr>
              <a:t>k=1</a:t>
            </a:r>
            <a:endParaRPr lang="en-US" sz="2800" b="1" dirty="0">
              <a:solidFill>
                <a:srgbClr val="C00000"/>
              </a:solidFill>
            </a:endParaRPr>
          </a:p>
          <a:p>
            <a:pPr lvl="0" algn="ctr"/>
            <a:r>
              <a:rPr lang="en-US" sz="2800" b="1" dirty="0" smtClean="0">
                <a:solidFill>
                  <a:srgbClr val="C00000"/>
                </a:solidFill>
              </a:rPr>
              <a:t>n=1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009352" y="1790076"/>
            <a:ext cx="1482528" cy="109948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k=1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n=10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654504" y="1728084"/>
            <a:ext cx="1625980" cy="10740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k=67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n=0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040769" y="3479675"/>
            <a:ext cx="1419694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1" dirty="0" smtClean="0">
                <a:solidFill>
                  <a:srgbClr val="C00000"/>
                </a:solidFill>
              </a:rPr>
              <a:t>k=-8</a:t>
            </a:r>
            <a:endParaRPr lang="en-US" sz="2800" b="1" dirty="0">
              <a:solidFill>
                <a:srgbClr val="C00000"/>
              </a:solidFill>
            </a:endParaRPr>
          </a:p>
          <a:p>
            <a:pPr lvl="0" algn="ctr"/>
            <a:r>
              <a:rPr lang="en-US" sz="2800" b="1" dirty="0" smtClean="0">
                <a:solidFill>
                  <a:srgbClr val="C00000"/>
                </a:solidFill>
              </a:rPr>
              <a:t>n=7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" name="Объект 20"/>
          <p:cNvSpPr>
            <a:spLocks noGrp="1"/>
          </p:cNvSpPr>
          <p:nvPr>
            <p:ph idx="1"/>
          </p:nvPr>
        </p:nvSpPr>
        <p:spPr>
          <a:xfrm>
            <a:off x="457200" y="1625136"/>
            <a:ext cx="6203032" cy="46842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269" y="4415511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6504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305800" cy="49911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7200" u="sng" dirty="0" smtClean="0">
                <a:solidFill>
                  <a:schemeClr val="accent1">
                    <a:lumMod val="50000"/>
                  </a:schemeClr>
                </a:solidFill>
              </a:rPr>
              <a:t>вспомним</a:t>
            </a:r>
            <a:r>
              <a:rPr lang="ru-RU" sz="7200" b="1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7200" b="1" u="sng" dirty="0" smtClean="0">
                <a:solidFill>
                  <a:schemeClr val="accent1">
                    <a:lumMod val="50000"/>
                  </a:schemeClr>
                </a:solidFill>
              </a:rPr>
              <a:t>основные свойства степени:</a:t>
            </a:r>
          </a:p>
        </p:txBody>
      </p:sp>
      <p:pic>
        <p:nvPicPr>
          <p:cNvPr id="17413" name="Picture 5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5305425"/>
            <a:ext cx="11430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8"/>
          <p:cNvGraphicFramePr>
            <a:graphicFrameLocks noChangeAspect="1"/>
          </p:cNvGraphicFramePr>
          <p:nvPr>
            <p:ph/>
          </p:nvPr>
        </p:nvGraphicFramePr>
        <p:xfrm>
          <a:off x="2143108" y="228600"/>
          <a:ext cx="6086492" cy="6096000"/>
        </p:xfrm>
        <a:graphic>
          <a:graphicData uri="http://schemas.openxmlformats.org/presentationml/2006/ole">
            <p:oleObj spid="_x0000_s40962" name="Формула" r:id="rId3" imgW="1079280" imgH="1269720" progId="Equation.3">
              <p:embed/>
            </p:oleObj>
          </a:graphicData>
        </a:graphic>
      </p:graphicFrame>
      <p:pic>
        <p:nvPicPr>
          <p:cNvPr id="1027" name="Picture 11" descr="Рисунок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000372"/>
            <a:ext cx="14478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уб 1"/>
          <p:cNvSpPr/>
          <p:nvPr/>
        </p:nvSpPr>
        <p:spPr>
          <a:xfrm>
            <a:off x="539552" y="1268827"/>
            <a:ext cx="1936232" cy="150418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c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9114" y="277301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1596" y="258584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8391" y="548680"/>
            <a:ext cx="611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V-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341" y="548680"/>
            <a:ext cx="216024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V=</a:t>
            </a:r>
            <a:r>
              <a:rPr lang="en-US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58708" y="1268826"/>
            <a:ext cx="2902144" cy="1865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Длина-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Ширина-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Высота-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295" y="4957584"/>
            <a:ext cx="6968657" cy="17137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(3</a:t>
            </a:r>
            <a:r>
              <a:rPr lang="en-US" sz="2800" i="1" dirty="0" smtClean="0">
                <a:solidFill>
                  <a:schemeClr val="tx1"/>
                </a:solidFill>
              </a:rPr>
              <a:t>a</a:t>
            </a:r>
            <a:r>
              <a:rPr lang="en-US" sz="2800" dirty="0" smtClean="0">
                <a:solidFill>
                  <a:schemeClr val="tx1"/>
                </a:solidFill>
              </a:rPr>
              <a:t>)∙(2</a:t>
            </a:r>
            <a:r>
              <a:rPr lang="en-US" sz="2800" i="1" dirty="0" smtClean="0">
                <a:solidFill>
                  <a:schemeClr val="tx1"/>
                </a:solidFill>
              </a:rPr>
              <a:t>mb</a:t>
            </a:r>
            <a:r>
              <a:rPr lang="en-US" sz="2800" dirty="0" smtClean="0">
                <a:solidFill>
                  <a:schemeClr val="tx1"/>
                </a:solidFill>
              </a:rPr>
              <a:t>)∙(4</a:t>
            </a:r>
            <a:r>
              <a:rPr lang="en-US" sz="2800" i="1" dirty="0" smtClean="0">
                <a:solidFill>
                  <a:schemeClr val="tx1"/>
                </a:solidFill>
              </a:rPr>
              <a:t>mc</a:t>
            </a:r>
            <a:r>
              <a:rPr lang="en-US" sz="2800" dirty="0" smtClean="0">
                <a:solidFill>
                  <a:schemeClr val="tx1"/>
                </a:solidFill>
              </a:rPr>
              <a:t>)=(3∙2∙4)∙(</a:t>
            </a:r>
            <a:r>
              <a:rPr lang="en-US" sz="2800" i="1" dirty="0" err="1" smtClean="0">
                <a:solidFill>
                  <a:schemeClr val="tx1"/>
                </a:solidFill>
              </a:rPr>
              <a:t>ammbc</a:t>
            </a:r>
            <a:r>
              <a:rPr lang="en-US" sz="2800" dirty="0" smtClean="0">
                <a:solidFill>
                  <a:schemeClr val="tx1"/>
                </a:solidFill>
              </a:rPr>
              <a:t>)=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=</a:t>
            </a:r>
            <a:r>
              <a:rPr lang="en-US" sz="2800" dirty="0" smtClean="0">
                <a:solidFill>
                  <a:schemeClr val="tx1"/>
                </a:solidFill>
              </a:rPr>
              <a:t>24</a:t>
            </a:r>
            <a:r>
              <a:rPr lang="en-US" sz="2800" i="1" dirty="0" smtClean="0">
                <a:solidFill>
                  <a:schemeClr val="tx1"/>
                </a:solidFill>
              </a:rPr>
              <a:t>am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2</a:t>
            </a:r>
            <a:r>
              <a:rPr lang="en-US" sz="2800" i="1" dirty="0" smtClean="0">
                <a:solidFill>
                  <a:schemeClr val="tx1"/>
                </a:solidFill>
              </a:rPr>
              <a:t>bc</a:t>
            </a:r>
            <a:r>
              <a:rPr lang="ru-RU" sz="2800" i="1" dirty="0" smtClean="0">
                <a:solidFill>
                  <a:schemeClr val="tx1"/>
                </a:solidFill>
              </a:rPr>
              <a:t>=</a:t>
            </a:r>
            <a:r>
              <a:rPr lang="en-US" sz="2800" dirty="0" smtClean="0">
                <a:solidFill>
                  <a:schemeClr val="tx1"/>
                </a:solidFill>
              </a:rPr>
              <a:t>24</a:t>
            </a:r>
            <a:r>
              <a:rPr lang="en-US" sz="2800" i="1" dirty="0" smtClean="0">
                <a:solidFill>
                  <a:schemeClr val="tx1"/>
                </a:solidFill>
              </a:rPr>
              <a:t>abcm</a:t>
            </a:r>
            <a:r>
              <a:rPr lang="en-US" sz="2800" baseline="30000" dirty="0" smtClean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endParaRPr lang="ru-RU" sz="28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1168"/>
            <a:ext cx="217629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852" y="1268827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43702" y="214290"/>
            <a:ext cx="2137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atin typeface="+mj-lt"/>
              </a:rPr>
              <a:t>ПРИМЕР 1</a:t>
            </a:r>
            <a:r>
              <a:rPr lang="ru-RU" sz="2800" b="1" u="sng" dirty="0" smtClean="0"/>
              <a:t>:</a:t>
            </a:r>
            <a:endParaRPr lang="ru-RU" sz="2800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4554074" y="4157464"/>
            <a:ext cx="1616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Решение: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84661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857232"/>
            <a:ext cx="7909858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Представьте в виде одночлена  стандартного вида: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(5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r>
              <a:rPr lang="en-US" sz="2800" i="1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en-US" sz="2800" i="1" baseline="30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y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)∙(8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xb</a:t>
            </a:r>
            <a:r>
              <a:rPr lang="en-US" sz="2800" i="1" baseline="30000" dirty="0" smtClean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∙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2m</a:t>
            </a:r>
            <a:r>
              <a:rPr lang="en-US" sz="2800" i="1" baseline="30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en-US" sz="2800" i="1" baseline="30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500306"/>
            <a:ext cx="8836967" cy="16927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)∙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(8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xb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/>
              <a:t>∙</a:t>
            </a:r>
            <a:r>
              <a:rPr lang="ru-RU" sz="2800" i="1" dirty="0" smtClean="0"/>
              <a:t>(</a:t>
            </a:r>
            <a:r>
              <a:rPr lang="en-US" sz="2800" dirty="0" smtClean="0"/>
              <a:t>2</a:t>
            </a:r>
            <a:r>
              <a:rPr lang="en-US" sz="2800" i="1" dirty="0" smtClean="0"/>
              <a:t>m</a:t>
            </a:r>
            <a:r>
              <a:rPr lang="en-US" sz="2800" i="1" baseline="30000" dirty="0" smtClean="0"/>
              <a:t>3</a:t>
            </a:r>
            <a:r>
              <a:rPr lang="en-US" sz="2800" i="1" dirty="0" smtClean="0"/>
              <a:t>)</a:t>
            </a:r>
            <a:r>
              <a:rPr lang="en-US" sz="2800" i="1" baseline="30000" dirty="0" smtClean="0"/>
              <a:t>3</a:t>
            </a:r>
            <a:r>
              <a:rPr lang="ru-RU" sz="2800" i="1" baseline="30000" dirty="0" smtClean="0"/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dirty="0" smtClean="0"/>
              <a:t> </a:t>
            </a:r>
            <a:r>
              <a:rPr lang="ru-RU" sz="2800" dirty="0" smtClean="0"/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)∙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(8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xb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/>
              <a:t>∙</a:t>
            </a:r>
            <a:r>
              <a:rPr lang="ru-RU" sz="2800" i="1" dirty="0" smtClean="0"/>
              <a:t>(</a:t>
            </a:r>
            <a:r>
              <a:rPr lang="en-US" sz="2800" dirty="0" smtClean="0"/>
              <a:t>2</a:t>
            </a:r>
            <a:r>
              <a:rPr lang="en-US" sz="2800" i="1" baseline="30000" dirty="0" smtClean="0"/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i="1" dirty="0" smtClean="0"/>
              <a:t>m</a:t>
            </a:r>
            <a:r>
              <a:rPr lang="en-US" sz="2800" i="1" baseline="30000" dirty="0" smtClean="0"/>
              <a:t>3</a:t>
            </a:r>
            <a:r>
              <a:rPr lang="en-US" sz="2800" i="1" dirty="0" smtClean="0"/>
              <a:t>)</a:t>
            </a:r>
            <a:r>
              <a:rPr lang="en-US" sz="2800" i="1" baseline="30000" dirty="0" smtClean="0"/>
              <a:t> </a:t>
            </a:r>
            <a:r>
              <a:rPr lang="en-US" sz="2800" i="1" baseline="30000" dirty="0" smtClean="0"/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ru-RU" sz="2800" i="1" baseline="30000" dirty="0" smtClean="0"/>
              <a:t>  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5∙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800" dirty="0" smtClean="0"/>
              <a:t>∙</a:t>
            </a:r>
            <a:r>
              <a:rPr lang="ru-RU" sz="2800" dirty="0" smtClean="0"/>
              <a:t>8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i="1" baseline="30000" dirty="0" smtClean="0"/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)∙(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)∙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800" i="1" dirty="0" err="1" smtClean="0"/>
              <a:t>m</a:t>
            </a:r>
            <a:r>
              <a:rPr lang="ru-RU" sz="2800" i="1" baseline="30000" dirty="0" smtClean="0"/>
              <a:t>9</a:t>
            </a:r>
            <a:r>
              <a:rPr lang="en-US" sz="2800" i="1" baseline="30000" dirty="0" smtClean="0"/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i="1" dirty="0" smtClean="0"/>
              <a:t> m</a:t>
            </a:r>
            <a:r>
              <a:rPr lang="ru-RU" sz="2800" i="1" baseline="30000" dirty="0" smtClean="0"/>
              <a:t>9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22358" y="1873789"/>
            <a:ext cx="1616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Решение:</a:t>
            </a:r>
            <a:endParaRPr lang="ru-RU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429132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4357694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43702" y="214290"/>
            <a:ext cx="2137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atin typeface="+mj-lt"/>
              </a:rPr>
              <a:t>ПРИМЕР 2</a:t>
            </a:r>
            <a:r>
              <a:rPr lang="ru-RU" sz="2800" b="1" u="sng" dirty="0" smtClean="0"/>
              <a:t>:</a:t>
            </a:r>
            <a:endParaRPr lang="ru-RU" sz="2800" b="1" u="sng" dirty="0"/>
          </a:p>
        </p:txBody>
      </p:sp>
    </p:spTree>
    <p:extLst>
      <p:ext uri="{BB962C8B-B14F-4D97-AF65-F5344CB8AC3E}">
        <p14:creationId xmlns="" xmlns:p14="http://schemas.microsoft.com/office/powerpoint/2010/main" val="201204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024" y="785794"/>
            <a:ext cx="8784976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Представьте несколькими способами одночлен 6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sz="2800" i="1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en-US" sz="2800" i="1" baseline="30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в виде произведения двух одночленов стандартного вида.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1913353"/>
            <a:ext cx="1616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Решение: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2958471"/>
            <a:ext cx="5054589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/>
              <a:t>6</a:t>
            </a:r>
            <a:r>
              <a:rPr lang="en-US" sz="2800" i="1" dirty="0" smtClean="0"/>
              <a:t>a</a:t>
            </a:r>
            <a:r>
              <a:rPr lang="en-US" sz="2800" i="1" baseline="30000" dirty="0" smtClean="0"/>
              <a:t>2</a:t>
            </a:r>
            <a:r>
              <a:rPr lang="en-US" sz="2800" i="1" dirty="0" smtClean="0"/>
              <a:t>b</a:t>
            </a:r>
            <a:r>
              <a:rPr lang="en-US" sz="2800" i="1" baseline="30000" dirty="0" smtClean="0"/>
              <a:t>3</a:t>
            </a:r>
            <a:r>
              <a:rPr lang="en-US" sz="2800" dirty="0" smtClean="0"/>
              <a:t>=3</a:t>
            </a:r>
            <a:r>
              <a:rPr lang="en-US" sz="2800" i="1" dirty="0" smtClean="0"/>
              <a:t>ab</a:t>
            </a:r>
            <a:r>
              <a:rPr lang="en-US" sz="2800" dirty="0" smtClean="0"/>
              <a:t>∙2</a:t>
            </a:r>
            <a:r>
              <a:rPr lang="en-US" sz="2800" i="1" dirty="0" smtClean="0"/>
              <a:t>ab</a:t>
            </a:r>
            <a:r>
              <a:rPr lang="en-US" sz="2800" i="1" baseline="30000" dirty="0" smtClean="0"/>
              <a:t>2</a:t>
            </a:r>
            <a:r>
              <a:rPr lang="en-US" sz="2800" dirty="0" smtClean="0"/>
              <a:t>=6</a:t>
            </a:r>
            <a:r>
              <a:rPr lang="en-US" sz="2800" i="1" dirty="0" smtClean="0"/>
              <a:t>ab</a:t>
            </a:r>
            <a:r>
              <a:rPr lang="en-US" sz="2800" i="1" baseline="30000" dirty="0" smtClean="0"/>
              <a:t>2</a:t>
            </a:r>
            <a:r>
              <a:rPr lang="en-US" sz="2800" dirty="0" smtClean="0"/>
              <a:t>∙</a:t>
            </a:r>
            <a:r>
              <a:rPr lang="en-US" sz="2800" i="1" dirty="0" smtClean="0"/>
              <a:t>ab</a:t>
            </a:r>
            <a:r>
              <a:rPr lang="en-US" sz="2800" dirty="0" smtClean="0"/>
              <a:t>=2</a:t>
            </a:r>
            <a:r>
              <a:rPr lang="en-US" sz="2800" i="1" dirty="0" smtClean="0"/>
              <a:t>b</a:t>
            </a:r>
            <a:r>
              <a:rPr lang="en-US" sz="2800" i="1" baseline="30000" dirty="0" smtClean="0"/>
              <a:t>3</a:t>
            </a:r>
            <a:r>
              <a:rPr lang="en-US" sz="2800" dirty="0" smtClean="0"/>
              <a:t>∙3</a:t>
            </a:r>
            <a:r>
              <a:rPr lang="en-US" sz="2800" i="1" dirty="0" smtClean="0"/>
              <a:t>a</a:t>
            </a:r>
            <a:r>
              <a:rPr lang="en-US" sz="2800" i="1" baseline="30000" dirty="0" smtClean="0"/>
              <a:t>2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32" y="3933056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3933055"/>
            <a:ext cx="245110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43702" y="214290"/>
            <a:ext cx="2137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atin typeface="+mj-lt"/>
              </a:rPr>
              <a:t>ПРИМЕР 3</a:t>
            </a:r>
            <a:r>
              <a:rPr lang="ru-RU" sz="2800" b="1" u="sng" dirty="0" smtClean="0"/>
              <a:t>:</a:t>
            </a:r>
            <a:endParaRPr lang="ru-RU" sz="2800" b="1" u="sng" dirty="0"/>
          </a:p>
        </p:txBody>
      </p:sp>
    </p:spTree>
    <p:extLst>
      <p:ext uri="{BB962C8B-B14F-4D97-AF65-F5344CB8AC3E}">
        <p14:creationId xmlns="" xmlns:p14="http://schemas.microsoft.com/office/powerpoint/2010/main" val="422944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1091</TotalTime>
  <Words>649</Words>
  <Application>Microsoft Office PowerPoint</Application>
  <PresentationFormat>Экран (4:3)</PresentationFormat>
  <Paragraphs>157</Paragraphs>
  <Slides>26</Slides>
  <Notes>1</Notes>
  <HiddenSlides>2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Апекс</vt:lpstr>
      <vt:lpstr>Формула</vt:lpstr>
      <vt:lpstr>Microsoft Equation 3.0</vt:lpstr>
      <vt:lpstr>Урок по теме:  «Умножение одночленов. Возведение одночлена в степень»</vt:lpstr>
      <vt:lpstr>Устная фронтальная работа</vt:lpstr>
      <vt:lpstr>Являются ли одночленами выражения?</vt:lpstr>
      <vt:lpstr>Назовите коэффициент одночлена и определите его степень:</vt:lpstr>
      <vt:lpstr>вспомним основные свойства степени: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Самостоятельная работа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113</cp:revision>
  <dcterms:created xsi:type="dcterms:W3CDTF">2011-12-11T11:19:52Z</dcterms:created>
  <dcterms:modified xsi:type="dcterms:W3CDTF">2012-12-16T15:10:03Z</dcterms:modified>
</cp:coreProperties>
</file>