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5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73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Умножение десятичных дробей на натуральные числа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6248400"/>
            <a:ext cx="6400800" cy="3048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5 класс, урок 112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9137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8200"/>
            <a:ext cx="8534399" cy="1981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0,9 + 0,12	</a:t>
            </a:r>
            <a:r>
              <a:rPr lang="ru-RU" b="1" dirty="0" smtClean="0"/>
              <a:t>	</a:t>
            </a:r>
            <a:r>
              <a:rPr lang="ru-RU" dirty="0" smtClean="0"/>
              <a:t>7,9 – 3,5</a:t>
            </a:r>
            <a:r>
              <a:rPr lang="ru-RU" b="1" dirty="0" smtClean="0"/>
              <a:t>		</a:t>
            </a:r>
            <a:r>
              <a:rPr lang="ru-RU" dirty="0" smtClean="0"/>
              <a:t>5,43 + 0,07</a:t>
            </a:r>
            <a:r>
              <a:rPr lang="ru-RU" b="1" dirty="0" smtClean="0"/>
              <a:t>		</a:t>
            </a:r>
          </a:p>
          <a:p>
            <a:pPr marL="0" indent="0">
              <a:buNone/>
            </a:pPr>
            <a:r>
              <a:rPr lang="ru-RU" dirty="0" smtClean="0"/>
              <a:t>5 – 4,81	</a:t>
            </a:r>
            <a:r>
              <a:rPr lang="ru-RU" b="1" dirty="0" smtClean="0"/>
              <a:t>	</a:t>
            </a:r>
            <a:r>
              <a:rPr lang="ru-RU" dirty="0" smtClean="0"/>
              <a:t>10 – 6,7</a:t>
            </a:r>
            <a:r>
              <a:rPr lang="ru-RU" b="1" dirty="0" smtClean="0"/>
              <a:t>		</a:t>
            </a:r>
            <a:r>
              <a:rPr lang="ru-RU" dirty="0" smtClean="0"/>
              <a:t>9 – 0,9</a:t>
            </a:r>
            <a:r>
              <a:rPr lang="ru-RU" b="1" dirty="0" smtClean="0"/>
              <a:t>	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3,1 + 2,01	</a:t>
            </a:r>
            <a:r>
              <a:rPr lang="ru-RU" b="1" dirty="0" smtClean="0"/>
              <a:t>	</a:t>
            </a:r>
            <a:r>
              <a:rPr lang="ru-RU" dirty="0" smtClean="0"/>
              <a:t>4,8 + 5,2</a:t>
            </a:r>
            <a:r>
              <a:rPr lang="ru-RU" b="1" dirty="0" smtClean="0"/>
              <a:t>		</a:t>
            </a:r>
            <a:r>
              <a:rPr lang="ru-RU" dirty="0" smtClean="0"/>
              <a:t>0,5 + 0,5</a:t>
            </a:r>
            <a:r>
              <a:rPr lang="ru-RU" b="1" dirty="0" smtClean="0"/>
              <a:t>	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2653"/>
              </p:ext>
            </p:extLst>
          </p:nvPr>
        </p:nvGraphicFramePr>
        <p:xfrm>
          <a:off x="417961" y="4038600"/>
          <a:ext cx="8305803" cy="150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5073"/>
                <a:gridCol w="755073"/>
                <a:gridCol w="755073"/>
                <a:gridCol w="755073"/>
                <a:gridCol w="755073"/>
                <a:gridCol w="755073"/>
                <a:gridCol w="755073"/>
                <a:gridCol w="755073"/>
                <a:gridCol w="755073"/>
                <a:gridCol w="755073"/>
                <a:gridCol w="75507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5,5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0,19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3,3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0,19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8,1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1,02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4,4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5,11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3,3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20000" y="1905000"/>
            <a:ext cx="45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/>
              <a:t>Д</a:t>
            </a:r>
            <a:endParaRPr lang="ru-RU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0" y="1338633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Л</a:t>
            </a:r>
            <a:endParaRPr lang="ru-RU" sz="30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0" y="770737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Ж</a:t>
            </a:r>
            <a:endParaRPr lang="ru-RU" sz="3000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16" y="777199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Н</a:t>
            </a:r>
            <a:endParaRPr lang="ru-RU" sz="3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29116" y="1361974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М</a:t>
            </a:r>
            <a:endParaRPr lang="ru-RU" sz="30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9116" y="1946749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А</a:t>
            </a:r>
            <a:endParaRPr lang="ru-RU" sz="3000" dirty="0"/>
          </a:p>
        </p:txBody>
      </p:sp>
      <p:sp>
        <p:nvSpPr>
          <p:cNvPr id="17" name="TextBox 16"/>
          <p:cNvSpPr txBox="1"/>
          <p:nvPr/>
        </p:nvSpPr>
        <p:spPr>
          <a:xfrm>
            <a:off x="2133600" y="801475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У</a:t>
            </a:r>
            <a:endParaRPr lang="ru-RU" sz="3000" dirty="0"/>
          </a:p>
        </p:txBody>
      </p:sp>
      <p:sp>
        <p:nvSpPr>
          <p:cNvPr id="18" name="TextBox 17"/>
          <p:cNvSpPr txBox="1"/>
          <p:nvPr/>
        </p:nvSpPr>
        <p:spPr>
          <a:xfrm>
            <a:off x="2066499" y="1355512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О</a:t>
            </a:r>
            <a:endParaRPr lang="ru-RU" sz="3000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1923408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Г</a:t>
            </a:r>
            <a:endParaRPr lang="ru-RU" sz="3000" dirty="0"/>
          </a:p>
        </p:txBody>
      </p:sp>
      <p:sp>
        <p:nvSpPr>
          <p:cNvPr id="20" name="TextBox 19"/>
          <p:cNvSpPr txBox="1"/>
          <p:nvPr/>
        </p:nvSpPr>
        <p:spPr>
          <a:xfrm>
            <a:off x="3581400" y="48768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О</a:t>
            </a:r>
            <a:endParaRPr lang="ru-RU" sz="3000" dirty="0"/>
          </a:p>
        </p:txBody>
      </p:sp>
      <p:sp>
        <p:nvSpPr>
          <p:cNvPr id="21" name="TextBox 20"/>
          <p:cNvSpPr txBox="1"/>
          <p:nvPr/>
        </p:nvSpPr>
        <p:spPr>
          <a:xfrm>
            <a:off x="7332259" y="4846898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М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20074E-6 L 0.325 0.595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50" y="29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9584E-6 L -0.00104 0.51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57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86309E-7 L 0.48334 0.432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67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19056E-6 L 0.09427 0.5989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29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73543E-7 L -0.23073 0.513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45" y="2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04348E-6 L 0.35261 0.4287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22" y="21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8.78816E-7 L -0.69166 0.5999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83" y="29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56337E-6 L -0.35833 0.5173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17" y="2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3321E-6 L -0.76666 0.437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33" y="218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9137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Содержимое 2"/>
              <p:cNvSpPr txBox="1">
                <a:spLocks/>
              </p:cNvSpPr>
              <p:nvPr/>
            </p:nvSpPr>
            <p:spPr>
              <a:xfrm>
                <a:off x="457200" y="685801"/>
                <a:ext cx="8229600" cy="144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latinLnBrk="0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dirty="0" smtClean="0"/>
                  <a:t>Высота: 2,212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dirty="0" smtClean="0"/>
                  <a:t> 4 </a:t>
                </a:r>
                <a:r>
                  <a:rPr lang="ru-RU" i="1" dirty="0" smtClean="0"/>
                  <a:t>км</a:t>
                </a:r>
                <a:r>
                  <a:rPr lang="ru-RU" dirty="0" smtClean="0"/>
                  <a:t> = </a:t>
                </a:r>
              </a:p>
              <a:p>
                <a:pPr marL="0" indent="0">
                  <a:buNone/>
                </a:pPr>
                <a:r>
                  <a:rPr lang="ru-RU" dirty="0" smtClean="0"/>
                  <a:t>Год покорения: 21,7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dirty="0" smtClean="0"/>
                  <a:t> 90 = </a:t>
                </a:r>
                <a:endParaRPr lang="ru-RU" i="1" dirty="0"/>
              </a:p>
            </p:txBody>
          </p:sp>
        </mc:Choice>
        <mc:Fallback xmlns="">
          <p:sp>
            <p:nvSpPr>
              <p:cNvPr id="7" name="Содержимое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85801"/>
                <a:ext cx="8229600" cy="1447800"/>
              </a:xfrm>
              <a:prstGeom prst="rect">
                <a:avLst/>
              </a:prstGeom>
              <a:blipFill rotWithShape="1">
                <a:blip r:embed="rId2"/>
                <a:stretch>
                  <a:fillRect l="-1852" t="-50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343400" y="685801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8,848 </a:t>
            </a:r>
            <a:r>
              <a:rPr lang="ru-RU" sz="3200" i="1" dirty="0"/>
              <a:t>км</a:t>
            </a:r>
            <a:r>
              <a:rPr lang="ru-RU" sz="3200" dirty="0"/>
              <a:t>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4600" y="688076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8 </a:t>
            </a:r>
            <a:r>
              <a:rPr lang="ru-RU" sz="3200" i="1" dirty="0"/>
              <a:t>км</a:t>
            </a:r>
            <a:r>
              <a:rPr lang="ru-RU" sz="3200" dirty="0"/>
              <a:t> 848 </a:t>
            </a:r>
            <a:r>
              <a:rPr lang="ru-RU" sz="3200" i="1" dirty="0"/>
              <a:t>м</a:t>
            </a:r>
            <a:r>
              <a:rPr lang="ru-RU" sz="32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29200" y="1270576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1953 </a:t>
            </a:r>
            <a:r>
              <a:rPr lang="ru-RU" sz="3200" i="1" dirty="0"/>
              <a:t>год</a:t>
            </a:r>
          </a:p>
        </p:txBody>
      </p:sp>
      <p:pic>
        <p:nvPicPr>
          <p:cNvPr id="1026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406" y="1855351"/>
            <a:ext cx="5487537" cy="4115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1069074" y="6161964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Большие Гималаи на границе Китая с Непалом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364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9137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37063" y="1219199"/>
                <a:ext cx="7467600" cy="3554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500" i="1" dirty="0" smtClean="0"/>
                  <a:t>а)</a:t>
                </a:r>
                <a:r>
                  <a:rPr lang="ru-RU" sz="4500" dirty="0" smtClean="0"/>
                  <a:t> 78,4 </a:t>
                </a:r>
                <a14:m>
                  <m:oMath xmlns:m="http://schemas.openxmlformats.org/officeDocument/2006/math">
                    <m:r>
                      <a:rPr lang="ru-RU" sz="4500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4500" dirty="0" smtClean="0"/>
                  <a:t> 5		</a:t>
                </a:r>
                <a:r>
                  <a:rPr lang="ru-RU" sz="4500" i="1" dirty="0" smtClean="0"/>
                  <a:t>в)</a:t>
                </a:r>
                <a:r>
                  <a:rPr lang="ru-RU" sz="4500" dirty="0" smtClean="0"/>
                  <a:t> 23,65 </a:t>
                </a:r>
                <a14:m>
                  <m:oMath xmlns:m="http://schemas.openxmlformats.org/officeDocument/2006/math">
                    <m:r>
                      <a:rPr lang="ru-RU" sz="4500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4500" dirty="0" smtClean="0"/>
                  <a:t> 4</a:t>
                </a:r>
              </a:p>
              <a:p>
                <a:endParaRPr lang="ru-RU" sz="4500" dirty="0" smtClean="0"/>
              </a:p>
              <a:p>
                <a:r>
                  <a:rPr lang="ru-RU" sz="4500" i="1" dirty="0" smtClean="0"/>
                  <a:t>б)</a:t>
                </a:r>
                <a:r>
                  <a:rPr lang="ru-RU" sz="4500" dirty="0" smtClean="0"/>
                  <a:t> 65,112 </a:t>
                </a:r>
                <a14:m>
                  <m:oMath xmlns:m="http://schemas.openxmlformats.org/officeDocument/2006/math">
                    <m:r>
                      <a:rPr lang="ru-RU" sz="4500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4500" dirty="0" smtClean="0"/>
                  <a:t> 3	</a:t>
                </a:r>
                <a:r>
                  <a:rPr lang="ru-RU" sz="4500" i="1" dirty="0" smtClean="0"/>
                  <a:t>г)</a:t>
                </a:r>
                <a:r>
                  <a:rPr lang="ru-RU" sz="4500" dirty="0" smtClean="0"/>
                  <a:t> 76,02 </a:t>
                </a:r>
                <a14:m>
                  <m:oMath xmlns:m="http://schemas.openxmlformats.org/officeDocument/2006/math">
                    <m:r>
                      <a:rPr lang="ru-RU" sz="4500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4500" dirty="0" smtClean="0"/>
                  <a:t> 37</a:t>
                </a:r>
              </a:p>
              <a:p>
                <a:endParaRPr lang="ru-RU" sz="4500" dirty="0" smtClean="0"/>
              </a:p>
              <a:p>
                <a:r>
                  <a:rPr lang="ru-RU" sz="4500" i="1" dirty="0" smtClean="0"/>
                  <a:t>в)</a:t>
                </a:r>
                <a:r>
                  <a:rPr lang="ru-RU" sz="4500" dirty="0" smtClean="0"/>
                  <a:t> 0,043 </a:t>
                </a:r>
                <a14:m>
                  <m:oMath xmlns:m="http://schemas.openxmlformats.org/officeDocument/2006/math">
                    <m:r>
                      <a:rPr lang="ru-RU" sz="4500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4500" dirty="0" smtClean="0"/>
                  <a:t> 32	</a:t>
                </a:r>
                <a:r>
                  <a:rPr lang="ru-RU" sz="4500" i="1" dirty="0" smtClean="0"/>
                  <a:t>д)</a:t>
                </a:r>
                <a:r>
                  <a:rPr lang="ru-RU" sz="4500" dirty="0" smtClean="0"/>
                  <a:t> 0,00347 </a:t>
                </a:r>
                <a14:m>
                  <m:oMath xmlns:m="http://schemas.openxmlformats.org/officeDocument/2006/math">
                    <m:r>
                      <a:rPr lang="ru-RU" sz="4500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sz="4500" dirty="0" smtClean="0"/>
                  <a:t> 71</a:t>
                </a:r>
                <a:endParaRPr lang="ru-RU" sz="45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063" y="1219199"/>
                <a:ext cx="7467600" cy="3554819"/>
              </a:xfrm>
              <a:prstGeom prst="rect">
                <a:avLst/>
              </a:prstGeom>
              <a:blipFill rotWithShape="1">
                <a:blip r:embed="rId2"/>
                <a:stretch>
                  <a:fillRect l="-3347" t="-3602" r="-1306" b="-75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731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71</Words>
  <Application>Microsoft Office PowerPoint</Application>
  <PresentationFormat>Экран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Умножение десятичных дробей на натуральные числа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смешанных чисел</dc:title>
  <cp:lastModifiedBy>Стремительный</cp:lastModifiedBy>
  <cp:revision>73</cp:revision>
  <dcterms:modified xsi:type="dcterms:W3CDTF">2012-03-12T18:31:24Z</dcterms:modified>
</cp:coreProperties>
</file>