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7" r:id="rId4"/>
    <p:sldId id="276" r:id="rId5"/>
    <p:sldId id="278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673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2400" y="22860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Деление десятичных дробей на натуральные числа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6248400"/>
            <a:ext cx="6400800" cy="30480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5 класс, урок 117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1263" y="289137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" cy="525959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smtClean="0"/>
              <a:t/>
            </a:r>
            <a:br>
              <a:rPr lang="ru-RU" sz="1400" b="1" smtClean="0"/>
            </a:br>
            <a:r>
              <a:rPr lang="ru-RU" sz="1400" b="1" smtClean="0"/>
              <a:t>Устная работа</a:t>
            </a:r>
            <a:endParaRPr lang="ru-RU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762000"/>
            <a:ext cx="861059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	7,167	2,853	4,324	6,219</a:t>
            </a:r>
          </a:p>
          <a:p>
            <a:r>
              <a:rPr lang="ru-RU" sz="4000" b="1" dirty="0" smtClean="0"/>
              <a:t>	</a:t>
            </a:r>
          </a:p>
          <a:p>
            <a:r>
              <a:rPr lang="ru-RU" sz="4000" b="1" dirty="0"/>
              <a:t>	</a:t>
            </a:r>
            <a:r>
              <a:rPr lang="ru-RU" sz="4000" b="1" dirty="0" smtClean="0"/>
              <a:t>3,0089	0,989</a:t>
            </a:r>
          </a:p>
          <a:p>
            <a:endParaRPr lang="ru-RU" sz="3200" dirty="0" smtClean="0"/>
          </a:p>
          <a:p>
            <a:r>
              <a:rPr lang="ru-RU" sz="3200" dirty="0" smtClean="0"/>
              <a:t>Прочитайте числа. </a:t>
            </a:r>
          </a:p>
          <a:p>
            <a:r>
              <a:rPr lang="ru-RU" sz="3200" dirty="0" smtClean="0"/>
              <a:t>Выполните округление до целых, до десятых, до сотых. </a:t>
            </a:r>
          </a:p>
          <a:p>
            <a:r>
              <a:rPr lang="ru-RU" sz="3200" dirty="0" smtClean="0"/>
              <a:t>Увеличьте каждое из данных чисел в 10 раз, в 100 раз, в 1000 раз.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14300" y="262979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" cy="525959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smtClean="0"/>
              <a:t/>
            </a:r>
            <a:br>
              <a:rPr lang="ru-RU" sz="1400" b="1" smtClean="0"/>
            </a:br>
            <a:r>
              <a:rPr lang="ru-RU" sz="1400" b="1" smtClean="0"/>
              <a:t>Устная работа</a:t>
            </a:r>
            <a:endParaRPr lang="ru-RU" sz="1400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Содержимое 2"/>
              <p:cNvSpPr txBox="1">
                <a:spLocks/>
              </p:cNvSpPr>
              <p:nvPr/>
            </p:nvSpPr>
            <p:spPr>
              <a:xfrm>
                <a:off x="457200" y="525959"/>
                <a:ext cx="8229600" cy="99804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latinLnBrk="0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latinLnBrk="0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latinLnBrk="0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latinLnBrk="0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latinLnBrk="0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latinLnBrk="0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latinLnBrk="0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latinLnBrk="0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latinLnBrk="0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ru-RU" b="1" dirty="0" smtClean="0"/>
                  <a:t>Графический диктант</a:t>
                </a:r>
              </a:p>
              <a:p>
                <a:pPr marL="0" indent="0" algn="ctr">
                  <a:buNone/>
                </a:pPr>
                <a:r>
                  <a:rPr lang="ru-RU" sz="2000" dirty="0" smtClean="0"/>
                  <a:t>(Ответ</a:t>
                </a:r>
                <a:r>
                  <a:rPr lang="ru-RU" sz="2000" i="1" dirty="0" smtClean="0"/>
                  <a:t> «Да» </a:t>
                </a:r>
                <a:r>
                  <a:rPr lang="ru-RU" sz="2000" dirty="0" smtClean="0"/>
                  <a:t>соответствует</a:t>
                </a:r>
                <a:r>
                  <a:rPr lang="ru-RU" sz="2000" i="1" dirty="0" smtClean="0"/>
                  <a:t/>
                </a:r>
                <a:r>
                  <a:rPr lang="ru-RU" sz="2000" b="1" i="1" dirty="0" smtClean="0"/>
                  <a:t>_</a:t>
                </a:r>
                <a:r>
                  <a:rPr lang="ru-RU" sz="2000" i="1" dirty="0" smtClean="0"/>
                  <a:t/>
                </a:r>
                <a:r>
                  <a:rPr lang="ru-RU" sz="2000" dirty="0" smtClean="0"/>
                  <a:t>,ответ</a:t>
                </a:r>
                <a:r>
                  <a:rPr lang="ru-RU" sz="2000" i="1" dirty="0" smtClean="0"/>
                  <a:t> «Нет» - </a:t>
                </a:r>
                <a14:m>
                  <m:oMath xmlns:m="http://schemas.openxmlformats.org/officeDocument/2006/math">
                    <m:r>
                      <a:rPr lang="ru-RU" sz="2000" b="1" i="0" smtClean="0">
                        <a:latin typeface="Cambria Math"/>
                        <a:ea typeface="Cambria Math"/>
                      </a:rPr>
                      <m:t>⋀</m:t>
                    </m:r>
                  </m:oMath>
                </a14:m>
                <a:r>
                  <a:rPr lang="ru-RU" sz="2000" b="1" dirty="0" smtClean="0"/>
                  <a:t/>
                </a:r>
                <a:r>
                  <a:rPr lang="ru-RU" sz="2000" dirty="0" smtClean="0"/>
                  <a:t>)</a:t>
                </a:r>
                <a:endParaRPr lang="ru-RU" sz="2000" dirty="0"/>
              </a:p>
            </p:txBody>
          </p:sp>
        </mc:Choice>
        <mc:Fallback>
          <p:sp>
            <p:nvSpPr>
              <p:cNvPr id="7" name="Содержимое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25959"/>
                <a:ext cx="8229600" cy="998041"/>
              </a:xfrm>
              <a:prstGeom prst="rect">
                <a:avLst/>
              </a:prstGeom>
              <a:blipFill rotWithShape="1">
                <a:blip r:embed="rId2"/>
                <a:stretch>
                  <a:fillRect t="-7927" b="-54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457200" y="1752600"/>
            <a:ext cx="36147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ru-RU" sz="3600" dirty="0" smtClean="0"/>
              <a:t>16,4 : 4 </a:t>
            </a:r>
            <a:r>
              <a:rPr lang="ru-RU" sz="3600" dirty="0" smtClean="0"/>
              <a:t>= 4,1</a:t>
            </a:r>
            <a:endParaRPr lang="ru-RU" sz="3600" dirty="0" smtClean="0"/>
          </a:p>
          <a:p>
            <a:pPr marL="342900" indent="-342900">
              <a:buFontTx/>
              <a:buAutoNum type="arabicParenR"/>
            </a:pPr>
            <a:r>
              <a:rPr lang="ru-RU" sz="3600" dirty="0" smtClean="0"/>
              <a:t>15,5 : 5 </a:t>
            </a:r>
            <a:r>
              <a:rPr lang="ru-RU" sz="3600" dirty="0" smtClean="0"/>
              <a:t>= 3,1</a:t>
            </a:r>
            <a:endParaRPr lang="ru-RU" sz="3600" dirty="0" smtClean="0"/>
          </a:p>
          <a:p>
            <a:pPr marL="342900" indent="-342900">
              <a:buFontTx/>
              <a:buAutoNum type="arabicParenR"/>
            </a:pPr>
            <a:r>
              <a:rPr lang="ru-RU" sz="3600" dirty="0" smtClean="0"/>
              <a:t>1,8 : 2 </a:t>
            </a:r>
            <a:r>
              <a:rPr lang="ru-RU" sz="3600" dirty="0" smtClean="0"/>
              <a:t>= 0,9</a:t>
            </a:r>
            <a:endParaRPr lang="ru-RU" sz="3600" dirty="0" smtClean="0"/>
          </a:p>
          <a:p>
            <a:pPr marL="342900" indent="-342900">
              <a:buFontTx/>
              <a:buAutoNum type="arabicParenR"/>
            </a:pPr>
            <a:r>
              <a:rPr lang="ru-RU" sz="3600" dirty="0" smtClean="0"/>
              <a:t>7 : 2 </a:t>
            </a:r>
            <a:r>
              <a:rPr lang="ru-RU" sz="3600" dirty="0" smtClean="0"/>
              <a:t>= </a:t>
            </a:r>
            <a:r>
              <a:rPr lang="ru-RU" sz="3600" dirty="0" smtClean="0"/>
              <a:t>3,5</a:t>
            </a:r>
            <a:endParaRPr lang="ru-RU" sz="3600" dirty="0" smtClean="0"/>
          </a:p>
          <a:p>
            <a:pPr marL="342900" indent="-342900">
              <a:buFontTx/>
              <a:buAutoNum type="arabicParenR"/>
            </a:pPr>
            <a:r>
              <a:rPr lang="ru-RU" sz="3600" dirty="0" smtClean="0"/>
              <a:t>13,13 : 13 </a:t>
            </a:r>
            <a:r>
              <a:rPr lang="ru-RU" sz="3600" dirty="0" smtClean="0"/>
              <a:t>= 1,1</a:t>
            </a:r>
            <a:r>
              <a:rPr lang="ru-RU" sz="3600" dirty="0" smtClean="0"/>
              <a:t>			</a:t>
            </a:r>
            <a:endParaRPr lang="ru-RU" sz="3600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TextBox 9"/>
              <p:cNvSpPr txBox="1"/>
              <p:nvPr/>
            </p:nvSpPr>
            <p:spPr>
              <a:xfrm>
                <a:off x="685800" y="5638800"/>
                <a:ext cx="76962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/>
                  <a:t>Ключ:</a:t>
                </a:r>
                <a:r>
                  <a:rPr lang="ru-RU" sz="4000" dirty="0" smtClean="0"/>
                  <a:t>   _ _ _ _</a:t>
                </a:r>
                <a14:m>
                  <m:oMath xmlns:m="http://schemas.openxmlformats.org/officeDocument/2006/math">
                    <m:r>
                      <a:rPr lang="ru-RU" sz="4000" b="0" i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ru-RU" sz="4000" i="1" smtClean="0">
                        <a:latin typeface="Cambria Math"/>
                        <a:ea typeface="Cambria Math"/>
                      </a:rPr>
                      <m:t>⋀</m:t>
                    </m:r>
                  </m:oMath>
                </a14:m>
                <a:r>
                  <a:rPr lang="ru-RU" sz="4000" dirty="0" smtClean="0"/>
                  <a:t> _ _ _ _ _</a:t>
                </a:r>
                <a:endParaRPr lang="ru-RU" sz="4000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5638800"/>
                <a:ext cx="7696200" cy="707886"/>
              </a:xfrm>
              <a:prstGeom prst="rect">
                <a:avLst/>
              </a:prstGeom>
              <a:blipFill rotWithShape="1">
                <a:blip r:embed="rId3"/>
                <a:stretch>
                  <a:fillRect l="-2060" t="-15517" b="-362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809699" y="1759424"/>
            <a:ext cx="3581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6) </a:t>
            </a:r>
            <a:r>
              <a:rPr lang="ru-RU" sz="3600" dirty="0"/>
              <a:t>9 : 2 </a:t>
            </a:r>
            <a:r>
              <a:rPr lang="ru-RU" sz="3600" dirty="0" smtClean="0"/>
              <a:t>= 4,5</a:t>
            </a:r>
            <a:endParaRPr lang="ru-RU" sz="3600" dirty="0" smtClean="0"/>
          </a:p>
          <a:p>
            <a:r>
              <a:rPr lang="ru-RU" sz="3600" dirty="0" smtClean="0"/>
              <a:t>7) </a:t>
            </a:r>
            <a:r>
              <a:rPr lang="ru-RU" sz="3600" dirty="0"/>
              <a:t>8 : 16 </a:t>
            </a:r>
            <a:r>
              <a:rPr lang="ru-RU" sz="3600" dirty="0" smtClean="0"/>
              <a:t>= 0,5</a:t>
            </a:r>
            <a:endParaRPr lang="ru-RU" sz="3600" dirty="0" smtClean="0"/>
          </a:p>
          <a:p>
            <a:r>
              <a:rPr lang="ru-RU" sz="3600" dirty="0" smtClean="0"/>
              <a:t>8) </a:t>
            </a:r>
            <a:r>
              <a:rPr lang="ru-RU" sz="3600" dirty="0"/>
              <a:t>5,5 : 11 </a:t>
            </a:r>
            <a:r>
              <a:rPr lang="ru-RU" sz="3600" dirty="0" smtClean="0"/>
              <a:t>= 0,5</a:t>
            </a:r>
            <a:endParaRPr lang="ru-RU" sz="3600" dirty="0" smtClean="0"/>
          </a:p>
          <a:p>
            <a:r>
              <a:rPr lang="ru-RU" sz="3600" dirty="0" smtClean="0"/>
              <a:t>9) </a:t>
            </a:r>
            <a:r>
              <a:rPr lang="ru-RU" sz="3600" dirty="0"/>
              <a:t>63 : 630 </a:t>
            </a:r>
            <a:r>
              <a:rPr lang="ru-RU" sz="3600" dirty="0" smtClean="0"/>
              <a:t>= 0,1</a:t>
            </a:r>
            <a:endParaRPr lang="ru-RU" sz="3600" dirty="0" smtClean="0"/>
          </a:p>
          <a:p>
            <a:r>
              <a:rPr lang="ru-RU" sz="3600" dirty="0" smtClean="0"/>
              <a:t>10) </a:t>
            </a:r>
            <a:r>
              <a:rPr lang="ru-RU" sz="3600" dirty="0"/>
              <a:t>3,5 : </a:t>
            </a:r>
            <a:r>
              <a:rPr lang="ru-RU" sz="3600"/>
              <a:t>7 </a:t>
            </a:r>
            <a:r>
              <a:rPr lang="ru-RU" sz="3600" smtClean="0"/>
              <a:t>= 0,5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402835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1263" y="289137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" cy="685800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Работа по теме урока</a:t>
            </a:r>
            <a:endParaRPr lang="ru-RU" sz="1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09600" y="914400"/>
            <a:ext cx="8229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540		43200</a:t>
            </a:r>
            <a:r>
              <a:rPr lang="ru-RU" sz="4400" b="1" dirty="0"/>
              <a:t>	</a:t>
            </a:r>
            <a:r>
              <a:rPr lang="ru-RU" sz="4400" b="1" dirty="0" smtClean="0"/>
              <a:t>	590		21090</a:t>
            </a:r>
          </a:p>
          <a:p>
            <a:endParaRPr lang="ru-RU" sz="4400" b="1" dirty="0" smtClean="0"/>
          </a:p>
          <a:p>
            <a:r>
              <a:rPr lang="ru-RU" sz="4400" b="1" dirty="0" smtClean="0"/>
              <a:t>34000		50700		2100</a:t>
            </a:r>
            <a:r>
              <a:rPr lang="ru-RU" sz="4400" dirty="0" smtClean="0"/>
              <a:t>	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224731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1263" y="282313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784" y="0"/>
            <a:ext cx="1433016" cy="609600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Тренировочные упражнения</a:t>
            </a:r>
            <a:endParaRPr lang="ru-RU" sz="1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609600"/>
            <a:ext cx="403746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/>
              <a:t>а)</a:t>
            </a:r>
            <a:r>
              <a:rPr lang="ru-RU" sz="4400" dirty="0" smtClean="0"/>
              <a:t> 65,78 : 10 =</a:t>
            </a:r>
          </a:p>
          <a:p>
            <a:r>
              <a:rPr lang="ru-RU" sz="4400" i="1" dirty="0" smtClean="0"/>
              <a:t>б)</a:t>
            </a:r>
            <a:r>
              <a:rPr lang="ru-RU" sz="4400" dirty="0" smtClean="0"/>
              <a:t> 87 : 10 = </a:t>
            </a:r>
          </a:p>
          <a:p>
            <a:r>
              <a:rPr lang="ru-RU" sz="4400" i="1" dirty="0"/>
              <a:t>в</a:t>
            </a:r>
            <a:r>
              <a:rPr lang="ru-RU" sz="4400" i="1" dirty="0" smtClean="0"/>
              <a:t>)</a:t>
            </a:r>
            <a:r>
              <a:rPr lang="ru-RU" sz="4400" dirty="0" smtClean="0"/>
              <a:t> 8 : 10 = </a:t>
            </a:r>
          </a:p>
          <a:p>
            <a:r>
              <a:rPr lang="ru-RU" sz="4400" i="1" dirty="0" smtClean="0"/>
              <a:t>г)</a:t>
            </a:r>
            <a:r>
              <a:rPr lang="ru-RU" sz="4400" dirty="0" smtClean="0"/>
              <a:t> 12,43 : 100 = </a:t>
            </a:r>
          </a:p>
          <a:p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3276600" y="3478164"/>
            <a:ext cx="4038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/>
              <a:t>д)</a:t>
            </a:r>
            <a:r>
              <a:rPr lang="ru-RU" sz="4400" dirty="0"/>
              <a:t> 0,056 : 100 = </a:t>
            </a:r>
          </a:p>
          <a:p>
            <a:r>
              <a:rPr lang="ru-RU" sz="4400" i="1" dirty="0"/>
              <a:t>е)</a:t>
            </a:r>
            <a:r>
              <a:rPr lang="ru-RU" sz="4400" dirty="0"/>
              <a:t> 54 : 1000 =</a:t>
            </a:r>
          </a:p>
          <a:p>
            <a:r>
              <a:rPr lang="ru-RU" sz="4400" i="1" dirty="0"/>
              <a:t>ж)</a:t>
            </a:r>
            <a:r>
              <a:rPr lang="ru-RU" sz="4400" dirty="0"/>
              <a:t> 4,12 : 100 </a:t>
            </a:r>
            <a:r>
              <a:rPr lang="ru-RU" sz="4400" dirty="0" smtClean="0"/>
              <a:t>=</a:t>
            </a:r>
          </a:p>
          <a:p>
            <a:r>
              <a:rPr lang="ru-RU" sz="4400" i="1" dirty="0" smtClean="0"/>
              <a:t>з</a:t>
            </a:r>
            <a:r>
              <a:rPr lang="ru-RU" sz="4400" i="1" dirty="0"/>
              <a:t>) </a:t>
            </a:r>
            <a:r>
              <a:rPr lang="ru-RU" sz="4400" dirty="0"/>
              <a:t>768,9 : 1000 =  </a:t>
            </a:r>
          </a:p>
        </p:txBody>
      </p:sp>
    </p:spTree>
    <p:extLst>
      <p:ext uri="{BB962C8B-B14F-4D97-AF65-F5344CB8AC3E}">
        <p14:creationId xmlns:p14="http://schemas.microsoft.com/office/powerpoint/2010/main" xmlns="" val="406393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121</Words>
  <Application>Microsoft Office PowerPoint</Application>
  <PresentationFormat>Экран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Деление десятичных дробей на натуральные числа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 смешанных чисел</dc:title>
  <dc:creator>Натали</dc:creator>
  <cp:lastModifiedBy>Учитель</cp:lastModifiedBy>
  <cp:revision>80</cp:revision>
  <dcterms:modified xsi:type="dcterms:W3CDTF">2012-03-13T05:52:40Z</dcterms:modified>
</cp:coreProperties>
</file>