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4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39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11" Type="http://schemas.openxmlformats.org/officeDocument/2006/relationships/image" Target="../media/image37.png"/><Relationship Id="rId5" Type="http://schemas.openxmlformats.org/officeDocument/2006/relationships/image" Target="../media/image32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1.png"/><Relationship Id="rId9" Type="http://schemas.openxmlformats.org/officeDocument/2006/relationships/image" Target="../media/image26.png"/><Relationship Id="rId1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2400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Сложение и вычитание смешанных чисел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6248400"/>
            <a:ext cx="6400800" cy="30480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5 класс, урок 96</a:t>
            </a:r>
            <a:endParaRPr lang="ru-RU" dirty="0"/>
          </a:p>
        </p:txBody>
      </p:sp>
      <p:pic>
        <p:nvPicPr>
          <p:cNvPr id="1028" name="Picture 4" descr="C:\Documents and Settings\Женя\Рабочий стол\Новая папка\d6e2cb4d125f6888c40a9c7812e3e31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20789">
            <a:off x="4570734" y="4155189"/>
            <a:ext cx="3400025" cy="1600200"/>
          </a:xfrm>
          <a:prstGeom prst="rect">
            <a:avLst/>
          </a:prstGeom>
          <a:noFill/>
        </p:spPr>
      </p:pic>
      <p:pic>
        <p:nvPicPr>
          <p:cNvPr id="1026" name="Picture 2" descr="C:\Documents and Settings\Женя\Рабочий стол\Новая папка\add-sub-7645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724400"/>
            <a:ext cx="1752600" cy="1839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152400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dirty="0" smtClean="0"/>
              <a:t>Устная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3505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/>
              <a:t>Рыбак поймал 27 окуней.     </a:t>
            </a:r>
          </a:p>
          <a:p>
            <a:pPr>
              <a:lnSpc>
                <a:spcPct val="150000"/>
              </a:lnSpc>
              <a:buNone/>
            </a:pPr>
            <a:r>
              <a:rPr lang="ru-RU" sz="3600" dirty="0" smtClean="0"/>
              <a:t>       </a:t>
            </a:r>
            <a:r>
              <a:rPr lang="ru-RU" sz="3600" dirty="0" smtClean="0"/>
              <a:t>всего </a:t>
            </a:r>
            <a:r>
              <a:rPr lang="ru-RU" sz="3600" dirty="0" smtClean="0"/>
              <a:t>количества рыбы пожарили, а из оставшейся – сварили уху. Сколько окуней пошло на уху?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2286000"/>
            <a:ext cx="228600" cy="945572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 descr="C:\Documents and Settings\Женя\Рабочий стол\Новая папка\0a1b03381000a56cee3fc75084734ae9.jpg"/>
          <p:cNvPicPr>
            <a:picLocks noChangeAspect="1" noChangeArrowheads="1"/>
          </p:cNvPicPr>
          <p:nvPr/>
        </p:nvPicPr>
        <p:blipFill>
          <a:blip r:embed="rId3" cstate="print"/>
          <a:srcRect b="20000"/>
          <a:stretch>
            <a:fillRect/>
          </a:stretch>
        </p:blipFill>
        <p:spPr bwMode="auto">
          <a:xfrm>
            <a:off x="6705600" y="304800"/>
            <a:ext cx="1908721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52400" y="3048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1939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60000"/>
              </a:lnSpc>
            </a:pPr>
            <a:r>
              <a:rPr lang="ru-RU" sz="4200" dirty="0" smtClean="0"/>
              <a:t>Коля съел 5 конфет, что составляет     всего количества, что ему подарили. Сколько конфет подарили Коле?</a:t>
            </a:r>
          </a:p>
          <a:p>
            <a:pPr>
              <a:buNone/>
            </a:pPr>
            <a:endParaRPr lang="ru-RU" sz="3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4800" y="1676400"/>
            <a:ext cx="228600" cy="945572"/>
          </a:xfrm>
          <a:prstGeom prst="rect">
            <a:avLst/>
          </a:prstGeom>
          <a:noFill/>
        </p:spPr>
      </p:pic>
      <p:pic>
        <p:nvPicPr>
          <p:cNvPr id="21505" name="Picture 1" descr="C:\Documents and Settings\Женя\Рабочий стол\Новая папка\34760_12586295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4114800"/>
            <a:ext cx="2514600" cy="2514600"/>
          </a:xfrm>
          <a:prstGeom prst="rect">
            <a:avLst/>
          </a:prstGeom>
          <a:noFill/>
        </p:spPr>
      </p:pic>
      <p:pic>
        <p:nvPicPr>
          <p:cNvPr id="21506" name="Picture 2" descr="C:\Documents and Settings\Женя\Рабочий стол\Новая папка\0000fwcb.jpg"/>
          <p:cNvPicPr>
            <a:picLocks noChangeAspect="1" noChangeArrowheads="1"/>
          </p:cNvPicPr>
          <p:nvPr/>
        </p:nvPicPr>
        <p:blipFill>
          <a:blip r:embed="rId4"/>
          <a:srcRect l="8002" r="6934"/>
          <a:stretch>
            <a:fillRect/>
          </a:stretch>
        </p:blipFill>
        <p:spPr bwMode="auto">
          <a:xfrm rot="752681">
            <a:off x="3356414" y="5297433"/>
            <a:ext cx="1871646" cy="940647"/>
          </a:xfrm>
          <a:prstGeom prst="rect">
            <a:avLst/>
          </a:prstGeom>
          <a:noFill/>
        </p:spPr>
      </p:pic>
      <p:pic>
        <p:nvPicPr>
          <p:cNvPr id="21507" name="Picture 3" descr="C:\Documents and Settings\Женя\Рабочий стол\Новая папка\4ede0644f23a5e2a0919e461965ec00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29960">
            <a:off x="3970785" y="4245699"/>
            <a:ext cx="1894238" cy="838200"/>
          </a:xfrm>
          <a:prstGeom prst="rect">
            <a:avLst/>
          </a:prstGeom>
          <a:noFill/>
        </p:spPr>
      </p:pic>
      <p:pic>
        <p:nvPicPr>
          <p:cNvPr id="21508" name="Picture 4" descr="C:\Documents and Settings\Женя\Рабочий стол\Новая папка\836d33a42f_600.jpg"/>
          <p:cNvPicPr>
            <a:picLocks noChangeAspect="1" noChangeArrowheads="1"/>
          </p:cNvPicPr>
          <p:nvPr/>
        </p:nvPicPr>
        <p:blipFill>
          <a:blip r:embed="rId6"/>
          <a:srcRect t="18182" b="18182"/>
          <a:stretch>
            <a:fillRect/>
          </a:stretch>
        </p:blipFill>
        <p:spPr bwMode="auto">
          <a:xfrm rot="19372690">
            <a:off x="1295400" y="4724400"/>
            <a:ext cx="2029327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52400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z="3600" dirty="0" smtClean="0"/>
              <a:t>Слава прочитал      книги, что составило 40 страниц. Сколько страниц в книге?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4800" y="1752600"/>
            <a:ext cx="228600" cy="945572"/>
          </a:xfrm>
          <a:prstGeom prst="rect">
            <a:avLst/>
          </a:prstGeom>
          <a:noFill/>
        </p:spPr>
      </p:pic>
      <p:pic>
        <p:nvPicPr>
          <p:cNvPr id="20481" name="Picture 1" descr="C:\Documents and Settings\Женя\Рабочий стол\Новая папка\chtenie.jpg"/>
          <p:cNvPicPr>
            <a:picLocks noChangeAspect="1" noChangeArrowheads="1"/>
          </p:cNvPicPr>
          <p:nvPr/>
        </p:nvPicPr>
        <p:blipFill>
          <a:blip r:embed="rId3"/>
          <a:srcRect l="1000" t="2632" r="5000" b="6579"/>
          <a:stretch>
            <a:fillRect/>
          </a:stretch>
        </p:blipFill>
        <p:spPr bwMode="auto">
          <a:xfrm>
            <a:off x="3581400" y="3581400"/>
            <a:ext cx="3352800" cy="2461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2400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90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600" dirty="0" smtClean="0"/>
              <a:t>Четверть дыни разрезали пополам. Какую часть всей дыни составляет половинка?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9457" name="Picture 1" descr="C:\Documents and Settings\Женя\Рабочий стол\Новая папка\20080804-din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3505200"/>
            <a:ext cx="38100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2400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743200"/>
            <a:ext cx="8458200" cy="3352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600" dirty="0" smtClean="0"/>
              <a:t>В классе 25 учеников. Трое участвовали в лыжных соревнованиях. Какая часть класса участвовала в соревнованиях?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8433" name="Picture 1" descr="C:\Documents and Settings\Женя\Рабочий стол\Новая папка\12301527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2962275" cy="2962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с двумя скругленными противолежащими углами 28"/>
          <p:cNvSpPr/>
          <p:nvPr/>
        </p:nvSpPr>
        <p:spPr>
          <a:xfrm>
            <a:off x="152400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b="1" dirty="0" smtClean="0"/>
              <a:t>№ 1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i="1" dirty="0" smtClean="0"/>
              <a:t>а</a:t>
            </a:r>
            <a:r>
              <a:rPr lang="ru-RU" sz="3600" b="1" dirty="0" smtClean="0"/>
              <a:t>)</a:t>
            </a:r>
            <a:r>
              <a:rPr lang="ru-RU" dirty="0" smtClean="0"/>
              <a:t>         - (</a:t>
            </a:r>
            <a:r>
              <a:rPr lang="ru-RU" sz="3600" b="1" dirty="0" smtClean="0"/>
              <a:t>3 </a:t>
            </a:r>
            <a:r>
              <a:rPr lang="ru-RU" dirty="0" smtClean="0"/>
              <a:t>    + </a:t>
            </a:r>
            <a:r>
              <a:rPr lang="ru-RU" sz="3600" b="1" dirty="0" smtClean="0"/>
              <a:t>1</a:t>
            </a:r>
            <a:r>
              <a:rPr lang="ru-RU" sz="3600" dirty="0" smtClean="0"/>
              <a:t> </a:t>
            </a:r>
            <a:r>
              <a:rPr lang="ru-RU" dirty="0" smtClean="0"/>
              <a:t>   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3600" i="1" dirty="0" smtClean="0"/>
          </a:p>
          <a:p>
            <a:pPr>
              <a:buNone/>
            </a:pPr>
            <a:r>
              <a:rPr lang="ru-RU" sz="3600" b="1" i="1" dirty="0" smtClean="0"/>
              <a:t>б</a:t>
            </a:r>
            <a:r>
              <a:rPr lang="ru-RU" sz="3600" b="1" dirty="0" smtClean="0"/>
              <a:t>)</a:t>
            </a:r>
            <a:r>
              <a:rPr lang="ru-RU" sz="3600" dirty="0" smtClean="0"/>
              <a:t>            - (        +       )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i="1" dirty="0" smtClean="0"/>
          </a:p>
          <a:p>
            <a:pPr>
              <a:buNone/>
            </a:pPr>
            <a:r>
              <a:rPr lang="ru-RU" sz="3600" b="1" i="1" dirty="0" smtClean="0"/>
              <a:t>в</a:t>
            </a:r>
            <a:r>
              <a:rPr lang="ru-RU" sz="3600" b="1" dirty="0" smtClean="0"/>
              <a:t>)</a:t>
            </a:r>
            <a:r>
              <a:rPr lang="ru-RU" sz="3600" dirty="0" smtClean="0"/>
              <a:t> ( </a:t>
            </a:r>
            <a:r>
              <a:rPr lang="ru-RU" sz="3600" b="1" dirty="0" smtClean="0"/>
              <a:t>8</a:t>
            </a:r>
            <a:r>
              <a:rPr lang="ru-RU" sz="3600" dirty="0" smtClean="0"/>
              <a:t> -          ) +           </a:t>
            </a:r>
            <a:endParaRPr lang="ru-RU" sz="3600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371600"/>
            <a:ext cx="723900" cy="1123950"/>
          </a:xfrm>
          <a:prstGeom prst="rect">
            <a:avLst/>
          </a:prstGeom>
          <a:noFill/>
        </p:spPr>
      </p:pic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20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1371600"/>
            <a:ext cx="276225" cy="1114425"/>
          </a:xfrm>
          <a:prstGeom prst="rect">
            <a:avLst/>
          </a:prstGeom>
          <a:noFill/>
        </p:spPr>
      </p:pic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22" name="Picture 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00" y="1371600"/>
            <a:ext cx="276225" cy="1104900"/>
          </a:xfrm>
          <a:prstGeom prst="rect">
            <a:avLst/>
          </a:prstGeom>
          <a:noFill/>
        </p:spPr>
      </p:pic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24" name="Picture 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3276600"/>
            <a:ext cx="1000125" cy="1104900"/>
          </a:xfrm>
          <a:prstGeom prst="rect">
            <a:avLst/>
          </a:prstGeom>
          <a:noFill/>
        </p:spPr>
      </p:pic>
      <p:sp>
        <p:nvSpPr>
          <p:cNvPr id="1742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26" name="Picture 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3276600"/>
            <a:ext cx="619125" cy="1104900"/>
          </a:xfrm>
          <a:prstGeom prst="rect">
            <a:avLst/>
          </a:prstGeom>
          <a:noFill/>
        </p:spPr>
      </p:pic>
      <p:sp>
        <p:nvSpPr>
          <p:cNvPr id="17429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28" name="Picture 2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3276600"/>
            <a:ext cx="619125" cy="1104900"/>
          </a:xfrm>
          <a:prstGeom prst="rect">
            <a:avLst/>
          </a:prstGeom>
          <a:noFill/>
        </p:spPr>
      </p:pic>
      <p:sp>
        <p:nvSpPr>
          <p:cNvPr id="1743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30" name="Picture 2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5257800"/>
            <a:ext cx="895350" cy="1104900"/>
          </a:xfrm>
          <a:prstGeom prst="rect">
            <a:avLst/>
          </a:prstGeom>
          <a:noFill/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32" name="Picture 2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00" y="5257800"/>
            <a:ext cx="895350" cy="1104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152400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b="1" dirty="0" smtClean="0"/>
              <a:t>№ 2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i="1" dirty="0" smtClean="0"/>
              <a:t>а</a:t>
            </a:r>
            <a:r>
              <a:rPr lang="ru-RU" sz="3600" b="1" dirty="0" smtClean="0"/>
              <a:t>)</a:t>
            </a:r>
            <a:r>
              <a:rPr lang="ru-RU" sz="3600" dirty="0" smtClean="0"/>
              <a:t>            - </a:t>
            </a:r>
            <a:r>
              <a:rPr lang="ru-RU" sz="3600" b="1" i="1" dirty="0" err="1" smtClean="0"/>
              <a:t>х</a:t>
            </a:r>
            <a:r>
              <a:rPr lang="ru-RU" sz="3600" dirty="0" smtClean="0"/>
              <a:t> =           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i="1" dirty="0" smtClean="0"/>
          </a:p>
          <a:p>
            <a:pPr>
              <a:buNone/>
            </a:pPr>
            <a:r>
              <a:rPr lang="ru-RU" sz="3600" b="1" i="1" dirty="0" smtClean="0"/>
              <a:t>б</a:t>
            </a:r>
            <a:r>
              <a:rPr lang="ru-RU" sz="3600" b="1" dirty="0" smtClean="0"/>
              <a:t>)</a:t>
            </a:r>
            <a:r>
              <a:rPr lang="ru-RU" sz="3600" dirty="0" smtClean="0"/>
              <a:t> ( </a:t>
            </a:r>
            <a:r>
              <a:rPr lang="en-US" sz="3600" b="1" i="1" dirty="0" smtClean="0"/>
              <a:t>z</a:t>
            </a:r>
            <a:r>
              <a:rPr lang="en-US" sz="3600" dirty="0" smtClean="0"/>
              <a:t> +        </a:t>
            </a:r>
            <a:r>
              <a:rPr lang="ru-RU" sz="3600" dirty="0" smtClean="0"/>
              <a:t>  </a:t>
            </a:r>
            <a:r>
              <a:rPr lang="en-US" sz="3600" dirty="0" smtClean="0"/>
              <a:t>) </a:t>
            </a:r>
            <a:r>
              <a:rPr lang="ru-RU" sz="3600" dirty="0" smtClean="0"/>
              <a:t>-</a:t>
            </a:r>
            <a:r>
              <a:rPr lang="en-US" sz="3600" dirty="0" smtClean="0"/>
              <a:t>         </a:t>
            </a:r>
            <a:r>
              <a:rPr lang="ru-RU" sz="3600" dirty="0" smtClean="0"/>
              <a:t>  </a:t>
            </a:r>
            <a:r>
              <a:rPr lang="en-US" sz="3600" dirty="0" smtClean="0"/>
              <a:t>=        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endParaRPr lang="ru-RU" sz="3600" i="1" dirty="0" smtClean="0"/>
          </a:p>
          <a:p>
            <a:pPr>
              <a:buNone/>
            </a:pPr>
            <a:r>
              <a:rPr lang="ru-RU" sz="3600" b="1" i="1" dirty="0" smtClean="0"/>
              <a:t>в</a:t>
            </a:r>
            <a:r>
              <a:rPr lang="en-US" sz="3600" b="1" dirty="0" smtClean="0"/>
              <a:t>)</a:t>
            </a:r>
            <a:r>
              <a:rPr lang="ru-RU" sz="3600" dirty="0" smtClean="0"/>
              <a:t> ( </a:t>
            </a:r>
            <a:r>
              <a:rPr lang="ru-RU" sz="3600" b="1" i="1" dirty="0" err="1" smtClean="0"/>
              <a:t>х</a:t>
            </a:r>
            <a:r>
              <a:rPr lang="ru-RU" sz="3600" dirty="0" smtClean="0"/>
              <a:t> -        ) +         =  </a:t>
            </a:r>
            <a:endParaRPr lang="ru-RU" sz="3600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1371600"/>
            <a:ext cx="895350" cy="1114425"/>
          </a:xfrm>
          <a:prstGeom prst="rect">
            <a:avLst/>
          </a:prstGeom>
          <a:noFill/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1371600"/>
            <a:ext cx="895350" cy="1104900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4953000"/>
            <a:ext cx="619125" cy="1114425"/>
          </a:xfrm>
          <a:prstGeom prst="rect">
            <a:avLst/>
          </a:prstGeom>
          <a:noFill/>
        </p:spPr>
      </p:pic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4953000"/>
            <a:ext cx="619125" cy="1104900"/>
          </a:xfrm>
          <a:prstGeom prst="rect">
            <a:avLst/>
          </a:prstGeom>
          <a:noFill/>
        </p:spPr>
      </p:pic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67200" y="4876800"/>
            <a:ext cx="619125" cy="1104900"/>
          </a:xfrm>
          <a:prstGeom prst="rect">
            <a:avLst/>
          </a:prstGeom>
          <a:noFill/>
        </p:spPr>
      </p:pic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3124200"/>
            <a:ext cx="895350" cy="1104900"/>
          </a:xfrm>
          <a:prstGeom prst="rect">
            <a:avLst/>
          </a:prstGeom>
          <a:noFill/>
        </p:spPr>
      </p:pic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41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3124200"/>
            <a:ext cx="895350" cy="1104900"/>
          </a:xfrm>
          <a:prstGeom prst="rect">
            <a:avLst/>
          </a:prstGeom>
          <a:noFill/>
        </p:spPr>
      </p:pic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43" name="Picture 1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3124200"/>
            <a:ext cx="895350" cy="1104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81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Проверочная работа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" y="609600"/>
            <a:ext cx="4495800" cy="6019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514350" indent="-514350" algn="ctr">
              <a:buNone/>
            </a:pPr>
            <a:r>
              <a:rPr lang="ru-RU" sz="2000" b="1" dirty="0" smtClean="0"/>
              <a:t>1 вариант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 smtClean="0"/>
              <a:t>1.</a:t>
            </a:r>
            <a:r>
              <a:rPr lang="ru-RU" dirty="0" smtClean="0"/>
              <a:t> Вычислите.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ru-RU" i="1" dirty="0" smtClean="0"/>
              <a:t>а</a:t>
            </a:r>
            <a:r>
              <a:rPr lang="ru-RU" dirty="0" smtClean="0"/>
              <a:t>) 8 –              </a:t>
            </a:r>
            <a:r>
              <a:rPr lang="ru-RU" i="1" dirty="0" smtClean="0"/>
              <a:t>б</a:t>
            </a:r>
            <a:r>
              <a:rPr lang="ru-RU" dirty="0" smtClean="0"/>
              <a:t>)        +        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ru-RU" i="1" dirty="0" smtClean="0"/>
              <a:t>в</a:t>
            </a:r>
            <a:r>
              <a:rPr lang="ru-RU" dirty="0" smtClean="0"/>
              <a:t>)          - 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ru-RU" b="1" dirty="0" smtClean="0"/>
              <a:t>2.</a:t>
            </a:r>
            <a:r>
              <a:rPr lang="ru-RU" dirty="0" smtClean="0"/>
              <a:t> Решите уравнение.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ru-RU" dirty="0" smtClean="0"/>
              <a:t>         - </a:t>
            </a:r>
            <a:r>
              <a:rPr lang="ru-RU" i="1" dirty="0" err="1" smtClean="0"/>
              <a:t>х</a:t>
            </a:r>
            <a:r>
              <a:rPr lang="ru-RU" dirty="0" smtClean="0"/>
              <a:t> = </a:t>
            </a:r>
          </a:p>
          <a:p>
            <a:pPr marL="514350" indent="-514350">
              <a:buNone/>
            </a:pPr>
            <a:r>
              <a:rPr lang="ru-RU" b="1" dirty="0" smtClean="0"/>
              <a:t>3.</a:t>
            </a:r>
            <a:r>
              <a:rPr lang="ru-RU" dirty="0" smtClean="0"/>
              <a:t> Решите задачу.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Велосипедист проехал 49</a:t>
            </a:r>
            <a:r>
              <a:rPr lang="ru-RU" i="1" dirty="0" smtClean="0"/>
              <a:t>км</a:t>
            </a:r>
            <a:r>
              <a:rPr lang="ru-RU" dirty="0" smtClean="0"/>
              <a:t> за 4 часа. С какой скоростью он ехал?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609600"/>
            <a:ext cx="4419600" cy="6019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2000" b="1" dirty="0" smtClean="0"/>
              <a:t>2 вариант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 smtClean="0"/>
              <a:t>1.</a:t>
            </a:r>
            <a:r>
              <a:rPr lang="ru-RU" dirty="0" smtClean="0"/>
              <a:t> Вычислите.</a:t>
            </a:r>
          </a:p>
          <a:p>
            <a:pPr>
              <a:lnSpc>
                <a:spcPct val="150000"/>
              </a:lnSpc>
              <a:buNone/>
            </a:pPr>
            <a:r>
              <a:rPr lang="ru-RU" i="1" dirty="0" smtClean="0"/>
              <a:t>а</a:t>
            </a:r>
            <a:r>
              <a:rPr lang="ru-RU" dirty="0" smtClean="0"/>
              <a:t>) 5 -               </a:t>
            </a:r>
            <a:r>
              <a:rPr lang="ru-RU" i="1" dirty="0" smtClean="0"/>
              <a:t>б</a:t>
            </a:r>
            <a:r>
              <a:rPr lang="ru-RU" dirty="0" smtClean="0"/>
              <a:t>)          +          </a:t>
            </a:r>
          </a:p>
          <a:p>
            <a:pPr>
              <a:lnSpc>
                <a:spcPct val="150000"/>
              </a:lnSpc>
              <a:buNone/>
            </a:pPr>
            <a:r>
              <a:rPr lang="ru-RU" i="1" dirty="0" smtClean="0"/>
              <a:t>в</a:t>
            </a:r>
            <a:r>
              <a:rPr lang="ru-RU" dirty="0" smtClean="0"/>
              <a:t>) 4      -     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2.</a:t>
            </a:r>
            <a:r>
              <a:rPr lang="ru-RU" dirty="0" smtClean="0"/>
              <a:t> Решите уравнение.</a:t>
            </a:r>
          </a:p>
          <a:p>
            <a:pPr>
              <a:buNone/>
            </a:pPr>
            <a:r>
              <a:rPr lang="ru-RU" dirty="0" smtClean="0"/>
              <a:t>         + </a:t>
            </a:r>
            <a:r>
              <a:rPr lang="en-US" i="1" dirty="0" smtClean="0"/>
              <a:t>y</a:t>
            </a:r>
            <a:r>
              <a:rPr lang="ru-RU" dirty="0" smtClean="0"/>
              <a:t> =         </a:t>
            </a:r>
          </a:p>
          <a:p>
            <a:pPr>
              <a:spcBef>
                <a:spcPts val="0"/>
              </a:spcBef>
              <a:buNone/>
            </a:pPr>
            <a:endParaRPr lang="ru-RU" dirty="0" smtClean="0"/>
          </a:p>
          <a:p>
            <a:pPr>
              <a:spcBef>
                <a:spcPts val="0"/>
              </a:spcBef>
              <a:buNone/>
            </a:pPr>
            <a:r>
              <a:rPr lang="ru-RU" b="1" dirty="0" smtClean="0"/>
              <a:t>3.</a:t>
            </a:r>
            <a:r>
              <a:rPr lang="ru-RU" dirty="0" smtClean="0"/>
              <a:t> Решите задачу.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Моторная лодка за 3 часа проплыла 40 </a:t>
            </a:r>
            <a:r>
              <a:rPr lang="ru-RU" i="1" dirty="0" smtClean="0"/>
              <a:t>км</a:t>
            </a:r>
            <a:r>
              <a:rPr lang="ru-RU" dirty="0" smtClean="0"/>
              <a:t>. Какова скорость моторной лодки?</a:t>
            </a:r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1676400"/>
            <a:ext cx="419746" cy="762000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1676400"/>
            <a:ext cx="419746" cy="762000"/>
          </a:xfrm>
          <a:prstGeom prst="rect">
            <a:avLst/>
          </a:prstGeom>
          <a:noFill/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1676400"/>
            <a:ext cx="426983" cy="762000"/>
          </a:xfrm>
          <a:prstGeom prst="rect">
            <a:avLst/>
          </a:prstGeom>
          <a:noFill/>
        </p:spPr>
      </p:pic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438400"/>
            <a:ext cx="555735" cy="685800"/>
          </a:xfrm>
          <a:prstGeom prst="rect">
            <a:avLst/>
          </a:prstGeom>
          <a:noFill/>
        </p:spPr>
      </p:pic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2438400"/>
            <a:ext cx="550985" cy="685800"/>
          </a:xfrm>
          <a:prstGeom prst="rect">
            <a:avLst/>
          </a:prstGeom>
          <a:noFill/>
        </p:spPr>
      </p:pic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3886200"/>
            <a:ext cx="384284" cy="685800"/>
          </a:xfrm>
          <a:prstGeom prst="rect">
            <a:avLst/>
          </a:prstGeom>
          <a:noFill/>
        </p:spPr>
      </p:pic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5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3886200"/>
            <a:ext cx="423333" cy="762000"/>
          </a:xfrm>
          <a:prstGeom prst="rect">
            <a:avLst/>
          </a:prstGeom>
          <a:noFill/>
        </p:spPr>
      </p:pic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7" name="Picture 1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1676400"/>
            <a:ext cx="617483" cy="762000"/>
          </a:xfrm>
          <a:prstGeom prst="rect">
            <a:avLst/>
          </a:prstGeom>
          <a:noFill/>
        </p:spPr>
      </p:pic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9" name="Picture 1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0400" y="1676400"/>
            <a:ext cx="609600" cy="758757"/>
          </a:xfrm>
          <a:prstGeom prst="rect">
            <a:avLst/>
          </a:prstGeom>
          <a:noFill/>
        </p:spPr>
      </p:pic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1" name="Picture 19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00" y="1676400"/>
            <a:ext cx="609600" cy="752272"/>
          </a:xfrm>
          <a:prstGeom prst="rect">
            <a:avLst/>
          </a:prstGeom>
          <a:noFill/>
        </p:spPr>
      </p:pic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3" name="Picture 21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2438400"/>
            <a:ext cx="384284" cy="685800"/>
          </a:xfrm>
          <a:prstGeom prst="rect">
            <a:avLst/>
          </a:prstGeom>
          <a:noFill/>
        </p:spPr>
      </p:pic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5" name="Picture 23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7800" y="2438400"/>
            <a:ext cx="169985" cy="685800"/>
          </a:xfrm>
          <a:prstGeom prst="rect">
            <a:avLst/>
          </a:prstGeom>
          <a:noFill/>
        </p:spPr>
      </p:pic>
      <p:sp>
        <p:nvSpPr>
          <p:cNvPr id="23578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7" name="Picture 25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3505200"/>
            <a:ext cx="555734" cy="685800"/>
          </a:xfrm>
          <a:prstGeom prst="rect">
            <a:avLst/>
          </a:prstGeom>
          <a:noFill/>
        </p:spPr>
      </p:pic>
      <p:sp>
        <p:nvSpPr>
          <p:cNvPr id="23580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9" name="Picture 27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72200" y="3505200"/>
            <a:ext cx="533400" cy="663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235</Words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Сложение и вычитание смешанных чисел</vt:lpstr>
      <vt:lpstr>Устная работа</vt:lpstr>
      <vt:lpstr>Слайд 3</vt:lpstr>
      <vt:lpstr>Слайд 4</vt:lpstr>
      <vt:lpstr>Слайд 5</vt:lpstr>
      <vt:lpstr>Слайд 6</vt:lpstr>
      <vt:lpstr>№ 1</vt:lpstr>
      <vt:lpstr>№ 2</vt:lpstr>
      <vt:lpstr>Проверочная работа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смешанных чисел</dc:title>
  <cp:lastModifiedBy>ученик</cp:lastModifiedBy>
  <cp:revision>24</cp:revision>
  <dcterms:modified xsi:type="dcterms:W3CDTF">2012-01-31T06:44:20Z</dcterms:modified>
</cp:coreProperties>
</file>