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7" r:id="rId2"/>
    <p:sldId id="268" r:id="rId3"/>
    <p:sldId id="277" r:id="rId4"/>
    <p:sldId id="270" r:id="rId5"/>
    <p:sldId id="281" r:id="rId6"/>
    <p:sldId id="283" r:id="rId7"/>
    <p:sldId id="269" r:id="rId8"/>
    <p:sldId id="273" r:id="rId9"/>
    <p:sldId id="262" r:id="rId10"/>
    <p:sldId id="274" r:id="rId11"/>
    <p:sldId id="272" r:id="rId12"/>
    <p:sldId id="280" r:id="rId13"/>
    <p:sldId id="275" r:id="rId14"/>
    <p:sldId id="284" r:id="rId15"/>
    <p:sldId id="282" r:id="rId16"/>
    <p:sldId id="285" r:id="rId17"/>
    <p:sldId id="278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50356-6992-4972-97B4-26B92325F0A2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683FC5-96E7-427E-BE17-9AA494CA3E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121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</a:t>
            </a:r>
            <a:r>
              <a:rPr lang="ru-RU" baseline="0" dirty="0" smtClean="0"/>
              <a:t> ходе беседы, об увиденном на слайде, подвести к теме урока.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83FC5-96E7-427E-BE17-9AA494CA3E7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111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 верный ответ ученик получает распечатку-букву</a:t>
            </a:r>
            <a:r>
              <a:rPr lang="ru-RU" baseline="0" dirty="0" smtClean="0"/>
              <a:t> названия дерева, их которых составляется  слово.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83FC5-96E7-427E-BE17-9AA494CA3E7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970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83FC5-96E7-427E-BE17-9AA494CA3E74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731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Индивидуальная работа.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83FC5-96E7-427E-BE17-9AA494CA3E74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7907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Групповая работа.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83FC5-96E7-427E-BE17-9AA494CA3E74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225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Haga clic para modificar el estilo de título del patrón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Haga clic para modificar el estilo de texto del patrón</a:t>
            </a:r>
          </a:p>
          <a:p>
            <a:pPr lvl="1"/>
            <a:r>
              <a:rPr lang="ru-RU" smtClean="0"/>
              <a:t>Segundo nivel</a:t>
            </a:r>
          </a:p>
          <a:p>
            <a:pPr lvl="2"/>
            <a:r>
              <a:rPr lang="ru-RU" smtClean="0"/>
              <a:t>Tercer nivel</a:t>
            </a:r>
          </a:p>
          <a:p>
            <a:pPr lvl="3"/>
            <a:r>
              <a:rPr lang="ru-RU" smtClean="0"/>
              <a:t>Cuarto nivel</a:t>
            </a:r>
          </a:p>
          <a:p>
            <a:pPr lvl="4"/>
            <a:r>
              <a:rPr lang="ru-RU" smtClean="0"/>
              <a:t>Quinto nivel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9144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10" Type="http://schemas.openxmlformats.org/officeDocument/2006/relationships/image" Target="../media/image28.wmf"/><Relationship Id="rId4" Type="http://schemas.openxmlformats.org/officeDocument/2006/relationships/image" Target="../media/image23.wmf"/><Relationship Id="rId9" Type="http://schemas.openxmlformats.org/officeDocument/2006/relationships/image" Target="../media/image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gif"/><Relationship Id="rId4" Type="http://schemas.openxmlformats.org/officeDocument/2006/relationships/image" Target="../media/image31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12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11" Type="http://schemas.openxmlformats.org/officeDocument/2006/relationships/image" Target="../media/image13.wmf"/><Relationship Id="rId5" Type="http://schemas.openxmlformats.org/officeDocument/2006/relationships/image" Target="../media/image7.wmf"/><Relationship Id="rId10" Type="http://schemas.openxmlformats.org/officeDocument/2006/relationships/image" Target="../media/image12.wmf"/><Relationship Id="rId4" Type="http://schemas.openxmlformats.org/officeDocument/2006/relationships/image" Target="../media/image6.wmf"/><Relationship Id="rId9" Type="http://schemas.openxmlformats.org/officeDocument/2006/relationships/image" Target="../media/image11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secvetki.ru/koren-rasteniy.html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15.png"/><Relationship Id="rId4" Type="http://schemas.openxmlformats.org/officeDocument/2006/relationships/image" Target="../media/image17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 descr="116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6632" y="-675456"/>
            <a:ext cx="8352928" cy="623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5" y="5589240"/>
            <a:ext cx="4790937" cy="1143000"/>
          </a:xfrm>
        </p:spPr>
        <p:txBody>
          <a:bodyPr>
            <a:normAutofit/>
          </a:bodyPr>
          <a:lstStyle/>
          <a:p>
            <a:r>
              <a:rPr lang="ru-RU" sz="1800" b="0" dirty="0" smtClean="0">
                <a:solidFill>
                  <a:schemeClr val="tx1"/>
                </a:solidFill>
                <a:effectLst/>
              </a:rPr>
              <a:t>Учитель математики </a:t>
            </a:r>
            <a:br>
              <a:rPr lang="ru-RU" sz="1800" b="0" dirty="0" smtClean="0">
                <a:solidFill>
                  <a:schemeClr val="tx1"/>
                </a:solidFill>
                <a:effectLst/>
              </a:rPr>
            </a:br>
            <a:r>
              <a:rPr lang="ru-RU" sz="1800" b="0" dirty="0" smtClean="0">
                <a:solidFill>
                  <a:schemeClr val="tx1"/>
                </a:solidFill>
                <a:effectLst/>
              </a:rPr>
              <a:t>Усольцева Виктория Викторовна</a:t>
            </a:r>
            <a:endParaRPr lang="ru-RU" sz="18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09600" y="3218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0" dirty="0" smtClean="0">
                <a:solidFill>
                  <a:schemeClr val="tx1"/>
                </a:solidFill>
                <a:effectLst/>
              </a:rPr>
              <a:t>Муниципальное бюджетное общеобразовательное учреждение </a:t>
            </a:r>
            <a:br>
              <a:rPr lang="ru-RU" sz="1800" b="0" dirty="0" smtClean="0">
                <a:solidFill>
                  <a:schemeClr val="tx1"/>
                </a:solidFill>
                <a:effectLst/>
              </a:rPr>
            </a:br>
            <a:r>
              <a:rPr lang="ru-RU" sz="1800" b="0" dirty="0" smtClean="0">
                <a:solidFill>
                  <a:schemeClr val="tx1"/>
                </a:solidFill>
                <a:effectLst/>
              </a:rPr>
              <a:t>«</a:t>
            </a:r>
            <a:r>
              <a:rPr lang="ru-RU" sz="1800" b="0" dirty="0" err="1" smtClean="0">
                <a:solidFill>
                  <a:schemeClr val="tx1"/>
                </a:solidFill>
                <a:effectLst/>
              </a:rPr>
              <a:t>Ямальская</a:t>
            </a:r>
            <a:r>
              <a:rPr lang="ru-RU" sz="1800" b="0" dirty="0" smtClean="0">
                <a:solidFill>
                  <a:schemeClr val="tx1"/>
                </a:solidFill>
                <a:effectLst/>
              </a:rPr>
              <a:t> школа-интернат»</a:t>
            </a:r>
            <a:endParaRPr lang="ru-RU" sz="1800" b="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9617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сейба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61" y="-54000"/>
            <a:ext cx="9144000" cy="6912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0" y="101338"/>
            <a:ext cx="249780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err="1">
                <a:solidFill>
                  <a:srgbClr val="FFC000"/>
                </a:solidFill>
              </a:rPr>
              <a:t>сейба</a:t>
            </a:r>
            <a:endParaRPr lang="ru-RU" sz="7200" b="1" dirty="0">
              <a:solidFill>
                <a:srgbClr val="FFC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05293" y="1324671"/>
            <a:ext cx="64388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>
                <a:solidFill>
                  <a:srgbClr val="FFC000"/>
                </a:solidFill>
              </a:rPr>
              <a:t>Деревья, сросшиеся с камнем, можно увидеть в храме Та </a:t>
            </a:r>
            <a:r>
              <a:rPr lang="ru-RU" dirty="0" err="1">
                <a:solidFill>
                  <a:srgbClr val="FFC000"/>
                </a:solidFill>
              </a:rPr>
              <a:t>Прохм</a:t>
            </a:r>
            <a:r>
              <a:rPr lang="ru-RU" dirty="0">
                <a:solidFill>
                  <a:srgbClr val="FFC000"/>
                </a:solidFill>
              </a:rPr>
              <a:t>, расположенном в древнем камбоджийском храмовом комплексе Ангкор-Ват. </a:t>
            </a:r>
            <a:r>
              <a:rPr lang="ru-RU" dirty="0" smtClean="0">
                <a:solidFill>
                  <a:srgbClr val="FFC000"/>
                </a:solidFill>
              </a:rPr>
              <a:t>Эти </a:t>
            </a:r>
            <a:r>
              <a:rPr lang="ru-RU" dirty="0">
                <a:solidFill>
                  <a:srgbClr val="FFC000"/>
                </a:solidFill>
              </a:rPr>
              <a:t>фантастические хлопковые деревья, оплетают своими огромными корнями каменные постройки, образуя с ними единое целое. </a:t>
            </a:r>
            <a:r>
              <a:rPr lang="ru-RU" dirty="0" smtClean="0">
                <a:solidFill>
                  <a:srgbClr val="FFC000"/>
                </a:solidFill>
              </a:rPr>
              <a:t>Спилить </a:t>
            </a:r>
            <a:r>
              <a:rPr lang="ru-RU" dirty="0">
                <a:solidFill>
                  <a:srgbClr val="FFC000"/>
                </a:solidFill>
              </a:rPr>
              <a:t>такое дерево не представляется возможным, так как вместе с ним рухнет и древнее каменное здание. </a:t>
            </a:r>
            <a:r>
              <a:rPr lang="ru-RU" dirty="0" smtClean="0">
                <a:solidFill>
                  <a:srgbClr val="FFC000"/>
                </a:solidFill>
              </a:rPr>
              <a:t>У </a:t>
            </a:r>
            <a:r>
              <a:rPr lang="ru-RU" dirty="0" err="1">
                <a:solidFill>
                  <a:srgbClr val="FFC000"/>
                </a:solidFill>
              </a:rPr>
              <a:t>сейбов</a:t>
            </a:r>
            <a:r>
              <a:rPr lang="ru-RU" dirty="0">
                <a:solidFill>
                  <a:srgbClr val="FFC000"/>
                </a:solidFill>
              </a:rPr>
              <a:t>  нет стержневого корня, потому что растут они на сырой почве. </a:t>
            </a:r>
            <a:r>
              <a:rPr lang="ru-RU" dirty="0" smtClean="0">
                <a:solidFill>
                  <a:srgbClr val="FFC000"/>
                </a:solidFill>
              </a:rPr>
              <a:t>Дерево </a:t>
            </a:r>
            <a:r>
              <a:rPr lang="ru-RU" dirty="0">
                <a:solidFill>
                  <a:srgbClr val="FFC000"/>
                </a:solidFill>
              </a:rPr>
              <a:t>имеет  боковые корни. По ним поднимаются соки из почвы. </a:t>
            </a:r>
            <a:r>
              <a:rPr lang="ru-RU" dirty="0" smtClean="0">
                <a:solidFill>
                  <a:srgbClr val="FFC000"/>
                </a:solidFill>
              </a:rPr>
              <a:t>Здесь </a:t>
            </a:r>
            <a:r>
              <a:rPr lang="ru-RU" dirty="0">
                <a:solidFill>
                  <a:srgbClr val="FFC000"/>
                </a:solidFill>
              </a:rPr>
              <a:t>разрастается и лучше работает камбий — ткань, образующая кору и древесину.  </a:t>
            </a:r>
            <a:endParaRPr lang="ru-RU" dirty="0" smtClean="0">
              <a:solidFill>
                <a:srgbClr val="FFC000"/>
              </a:solidFill>
            </a:endParaRPr>
          </a:p>
          <a:p>
            <a:pPr fontAlgn="base"/>
            <a:r>
              <a:rPr lang="ru-RU" dirty="0" smtClean="0">
                <a:solidFill>
                  <a:srgbClr val="FFC000"/>
                </a:solidFill>
              </a:rPr>
              <a:t>На </a:t>
            </a:r>
            <a:r>
              <a:rPr lang="ru-RU" dirty="0">
                <a:solidFill>
                  <a:srgbClr val="FFC000"/>
                </a:solidFill>
              </a:rPr>
              <a:t>родине, в тропической Америке, </a:t>
            </a:r>
            <a:r>
              <a:rPr lang="ru-RU" dirty="0" err="1">
                <a:solidFill>
                  <a:srgbClr val="FFC000"/>
                </a:solidFill>
              </a:rPr>
              <a:t>сейбу</a:t>
            </a:r>
            <a:r>
              <a:rPr lang="ru-RU" dirty="0">
                <a:solidFill>
                  <a:srgbClr val="FFC000"/>
                </a:solidFill>
              </a:rPr>
              <a:t> зовут телеграфным столбом. Название очень меткое. </a:t>
            </a:r>
            <a:endParaRPr lang="ru-RU" dirty="0" smtClean="0">
              <a:solidFill>
                <a:srgbClr val="FFC000"/>
              </a:solidFill>
            </a:endParaRPr>
          </a:p>
          <a:p>
            <a:pPr fontAlgn="base"/>
            <a:r>
              <a:rPr lang="ru-RU" dirty="0" smtClean="0">
                <a:solidFill>
                  <a:srgbClr val="FFC000"/>
                </a:solidFill>
              </a:rPr>
              <a:t>На </a:t>
            </a:r>
            <a:r>
              <a:rPr lang="ru-RU" dirty="0">
                <a:solidFill>
                  <a:srgbClr val="FFC000"/>
                </a:solidFill>
              </a:rPr>
              <a:t>ровном и очень высоком стволе ветви расположены этажами. У самой земли ствол подпирают </a:t>
            </a:r>
            <a:endParaRPr lang="ru-RU" dirty="0" smtClean="0">
              <a:solidFill>
                <a:srgbClr val="FFC000"/>
              </a:solidFill>
            </a:endParaRPr>
          </a:p>
          <a:p>
            <a:pPr fontAlgn="base"/>
            <a:r>
              <a:rPr lang="ru-RU" dirty="0" smtClean="0">
                <a:solidFill>
                  <a:srgbClr val="FFC000"/>
                </a:solidFill>
              </a:rPr>
              <a:t>мощные </a:t>
            </a:r>
            <a:r>
              <a:rPr lang="ru-RU" dirty="0" err="1">
                <a:solidFill>
                  <a:srgbClr val="FFC000"/>
                </a:solidFill>
              </a:rPr>
              <a:t>досковидные</a:t>
            </a:r>
            <a:r>
              <a:rPr lang="ru-RU" dirty="0">
                <a:solidFill>
                  <a:srgbClr val="FFC000"/>
                </a:solidFill>
              </a:rPr>
              <a:t> выросты, которые расходятся от ствола в разные стороны, </a:t>
            </a:r>
            <a:endParaRPr lang="ru-RU" dirty="0" smtClean="0">
              <a:solidFill>
                <a:srgbClr val="FFC000"/>
              </a:solidFill>
            </a:endParaRPr>
          </a:p>
          <a:p>
            <a:pPr fontAlgn="base"/>
            <a:r>
              <a:rPr lang="ru-RU" dirty="0" smtClean="0">
                <a:solidFill>
                  <a:srgbClr val="FFC000"/>
                </a:solidFill>
              </a:rPr>
              <a:t>словно </a:t>
            </a:r>
            <a:r>
              <a:rPr lang="ru-RU" dirty="0">
                <a:solidFill>
                  <a:srgbClr val="FFC000"/>
                </a:solidFill>
              </a:rPr>
              <a:t>поддерживая гигантское сооружение в его противоборстве с ветром.</a:t>
            </a:r>
          </a:p>
        </p:txBody>
      </p:sp>
    </p:spTree>
    <p:extLst>
      <p:ext uri="{BB962C8B-B14F-4D97-AF65-F5344CB8AC3E}">
        <p14:creationId xmlns:p14="http://schemas.microsoft.com/office/powerpoint/2010/main" val="2845856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пиранж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34"/>
            <a:ext cx="9144000" cy="68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76926" y="5949280"/>
            <a:ext cx="85073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Дерево с самыми длинными корнями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267" y="332656"/>
            <a:ext cx="303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dirty="0" smtClean="0"/>
              <a:t>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2795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solidFill>
                  <a:srgbClr val="00B050"/>
                </a:solidFill>
              </a:rPr>
              <a:t>Найдите значение выражения:</a:t>
            </a:r>
            <a:endParaRPr lang="ru-RU">
              <a:solidFill>
                <a:srgbClr val="00B050"/>
              </a:solidFill>
            </a:endParaRPr>
          </a:p>
        </p:txBody>
      </p:sp>
      <p:pic>
        <p:nvPicPr>
          <p:cNvPr id="24582" name="Рисунок 23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8" y="2428875"/>
            <a:ext cx="322421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Рисунок 23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27212"/>
            <a:ext cx="1500188" cy="198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Рисунок 24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709" y="2685256"/>
            <a:ext cx="1357312" cy="179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Рисунок 24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223" y="4221088"/>
            <a:ext cx="3357563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8" name="Рисунок 24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1857375"/>
            <a:ext cx="2643187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7" name="Рисунок 24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425" y="4279104"/>
            <a:ext cx="2755900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7" name="Rectangle 13"/>
          <p:cNvSpPr>
            <a:spLocks noChangeArrowheads="1"/>
          </p:cNvSpPr>
          <p:nvPr/>
        </p:nvSpPr>
        <p:spPr bwMode="auto">
          <a:xfrm>
            <a:off x="0" y="29051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r>
              <a:rPr lang="ru-RU" altLang="ru-RU" sz="110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ru-RU" altLang="ru-RU"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7178" name="Picture 16" descr="116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4877" y="5033887"/>
            <a:ext cx="1728788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23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3205162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31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0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8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10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6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xit" presetSubtype="1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пиранж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378" y="51148"/>
            <a:ext cx="9185377" cy="68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76926" y="5949280"/>
            <a:ext cx="85073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Дерево с самыми длинными корнями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3573016"/>
            <a:ext cx="406970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6600" b="1" i="1" dirty="0" smtClean="0">
                <a:solidFill>
                  <a:schemeClr val="bg1"/>
                </a:solidFill>
              </a:rPr>
              <a:t>СИКОМОР</a:t>
            </a:r>
            <a:r>
              <a:rPr lang="ru-RU" altLang="ru-RU" dirty="0" smtClean="0"/>
              <a:t>Р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2348880"/>
            <a:ext cx="303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dirty="0" smtClean="0"/>
              <a:t>Р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92376653"/>
                  </p:ext>
                </p:extLst>
              </p:nvPr>
            </p:nvGraphicFramePr>
            <p:xfrm>
              <a:off x="276926" y="332656"/>
              <a:ext cx="8183505" cy="2113280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1169072"/>
                    <a:gridCol w="1438616"/>
                    <a:gridCol w="1038998"/>
                    <a:gridCol w="1038998"/>
                    <a:gridCol w="900465"/>
                    <a:gridCol w="1108265"/>
                    <a:gridCol w="1489091"/>
                  </a:tblGrid>
                  <a:tr h="1016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32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32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num>
                                  <m:den>
                                    <m:r>
                                      <a:rPr lang="ru-RU" sz="3200" b="1" i="1" smtClean="0">
                                        <a:latin typeface="Cambria Math"/>
                                      </a:rPr>
                                      <m:t>𝟓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32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3200" b="1" i="1" smtClean="0">
                                        <a:latin typeface="Cambria Math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lang="ru-RU" sz="3200" b="1" i="1" smtClean="0">
                                        <a:latin typeface="Cambria Math"/>
                                      </a:rPr>
                                      <m:t>𝟕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dirty="0" smtClean="0"/>
                            <a:t>3</a:t>
                          </a:r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dirty="0" smtClean="0"/>
                            <a:t>1</a:t>
                          </a:r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dirty="0" smtClean="0"/>
                            <a:t>6</a:t>
                          </a:r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3200" dirty="0" smtClean="0"/>
                            <a:t>15</a:t>
                          </a:r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3200" dirty="0" smtClean="0"/>
                            <a:t>2,2</a:t>
                          </a:r>
                          <a:endParaRPr lang="ru-RU" sz="3200" dirty="0"/>
                        </a:p>
                      </a:txBody>
                      <a:tcPr/>
                    </a:tc>
                  </a:tr>
                  <a:tr h="1016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6600" dirty="0" smtClean="0"/>
                            <a:t>и</a:t>
                          </a:r>
                          <a:endParaRPr lang="ru-RU" sz="6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6600" dirty="0" smtClean="0"/>
                            <a:t>о</a:t>
                          </a:r>
                          <a:endParaRPr lang="ru-RU" sz="6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6600" dirty="0" smtClean="0"/>
                            <a:t>к</a:t>
                          </a:r>
                          <a:endParaRPr lang="ru-RU" sz="6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6600" dirty="0" smtClean="0"/>
                            <a:t>р</a:t>
                          </a:r>
                          <a:endParaRPr lang="ru-RU" sz="6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6600" dirty="0" smtClean="0"/>
                            <a:t>с</a:t>
                          </a:r>
                          <a:endParaRPr lang="ru-RU" sz="6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6600" dirty="0" smtClean="0"/>
                            <a:t>м</a:t>
                          </a:r>
                          <a:endParaRPr lang="ru-RU" sz="6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6600" dirty="0" smtClean="0"/>
                            <a:t>о</a:t>
                          </a:r>
                          <a:endParaRPr lang="ru-RU" sz="6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92376653"/>
                  </p:ext>
                </p:extLst>
              </p:nvPr>
            </p:nvGraphicFramePr>
            <p:xfrm>
              <a:off x="276926" y="332656"/>
              <a:ext cx="8183505" cy="2113280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1169072"/>
                    <a:gridCol w="1438616"/>
                    <a:gridCol w="1038998"/>
                    <a:gridCol w="1038998"/>
                    <a:gridCol w="900465"/>
                    <a:gridCol w="1108265"/>
                    <a:gridCol w="1489091"/>
                  </a:tblGrid>
                  <a:tr h="101600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7831" r="-599479" b="-1548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81356" t="-7831" r="-387712" b="-1548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dirty="0" smtClean="0"/>
                            <a:t>3</a:t>
                          </a:r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dirty="0" smtClean="0"/>
                            <a:t>1</a:t>
                          </a:r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dirty="0" smtClean="0"/>
                            <a:t>6</a:t>
                          </a:r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3200" dirty="0" smtClean="0"/>
                            <a:t>15</a:t>
                          </a:r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3200" dirty="0" smtClean="0"/>
                            <a:t>2,2</a:t>
                          </a:r>
                          <a:endParaRPr lang="ru-RU" sz="3200" dirty="0"/>
                        </a:p>
                      </a:txBody>
                      <a:tcPr/>
                    </a:tc>
                  </a:tr>
                  <a:tr h="1097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6600" dirty="0" smtClean="0"/>
                            <a:t>и</a:t>
                          </a:r>
                          <a:endParaRPr lang="ru-RU" sz="6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6600" dirty="0" smtClean="0"/>
                            <a:t>о</a:t>
                          </a:r>
                          <a:endParaRPr lang="ru-RU" sz="6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6600" dirty="0" smtClean="0"/>
                            <a:t>к</a:t>
                          </a:r>
                          <a:endParaRPr lang="ru-RU" sz="6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6600" dirty="0" smtClean="0"/>
                            <a:t>р</a:t>
                          </a:r>
                          <a:endParaRPr lang="ru-RU" sz="6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6600" dirty="0" smtClean="0"/>
                            <a:t>с</a:t>
                          </a:r>
                          <a:endParaRPr lang="ru-RU" sz="6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6600" dirty="0" smtClean="0"/>
                            <a:t>м</a:t>
                          </a:r>
                          <a:endParaRPr lang="ru-RU" sz="6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6600" dirty="0" smtClean="0"/>
                            <a:t>о</a:t>
                          </a:r>
                          <a:endParaRPr lang="ru-RU" sz="6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874273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пиранж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378" y="51148"/>
            <a:ext cx="9185377" cy="68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23185" y="692696"/>
            <a:ext cx="85073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Дерево с самыми длинными корнями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001" y="2348880"/>
            <a:ext cx="854657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  <a:latin typeface="+mj-lt"/>
              </a:rPr>
              <a:t>Дерево сикомор</a:t>
            </a:r>
            <a:r>
              <a:rPr lang="ru-RU" sz="2800" dirty="0">
                <a:solidFill>
                  <a:srgbClr val="FFFF00"/>
                </a:solidFill>
                <a:latin typeface="+mj-lt"/>
              </a:rPr>
              <a:t> – растение семейства Тутовые. Его родиной является Египет. На сегодняшний день растение можно встретить на территории Восточной Африки и Азии. Название этого дерева можно встретить в Библии. У дерева сикомор есть внешнее сходство с дубом. Родиной сикоморы считается Египет. Сикомор обладает,  самыми длинными корнями.  Корни сикомора уходят в глубину на целых 120 метров</a:t>
            </a:r>
            <a:r>
              <a:rPr lang="ru-RU" sz="2800" dirty="0" smtClean="0">
                <a:solidFill>
                  <a:srgbClr val="FFFF00"/>
                </a:solidFill>
                <a:latin typeface="+mj-lt"/>
              </a:rPr>
              <a:t>.</a:t>
            </a:r>
            <a:endParaRPr lang="ru-RU" sz="2800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2348880"/>
            <a:ext cx="303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dirty="0" smtClean="0"/>
              <a:t>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7227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72819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effectLst/>
              </a:rPr>
              <a:t>В</a:t>
            </a:r>
            <a:r>
              <a:rPr lang="ru-RU" dirty="0" smtClean="0">
                <a:solidFill>
                  <a:schemeClr val="tx1"/>
                </a:solidFill>
                <a:effectLst/>
              </a:rPr>
              <a:t>ыполни разложение на множители и извлеки число из под знака корня</a:t>
            </a:r>
            <a:endParaRPr lang="ru-RU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3"/>
            <a:ext cx="8229600" cy="1584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 smtClean="0">
                <a:solidFill>
                  <a:srgbClr val="FF0000"/>
                </a:solidFill>
              </a:rPr>
              <a:t>√20736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115616" y="2996952"/>
            <a:ext cx="3312368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5652120" y="4653136"/>
            <a:ext cx="3312368" cy="7200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086210" y="4365104"/>
            <a:ext cx="36086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8800" dirty="0">
                <a:solidFill>
                  <a:srgbClr val="FF0000"/>
                </a:solidFill>
              </a:rPr>
              <a:t>√50625</a:t>
            </a:r>
          </a:p>
        </p:txBody>
      </p:sp>
    </p:spTree>
    <p:extLst>
      <p:ext uri="{BB962C8B-B14F-4D97-AF65-F5344CB8AC3E}">
        <p14:creationId xmlns:p14="http://schemas.microsoft.com/office/powerpoint/2010/main" val="2133673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418058"/>
          </a:xfrm>
        </p:spPr>
        <p:txBody>
          <a:bodyPr>
            <a:noAutofit/>
          </a:bodyPr>
          <a:lstStyle/>
          <a:p>
            <a:r>
              <a:rPr lang="ru-RU" sz="2800" dirty="0" smtClean="0"/>
              <a:t>Самостоятельная работа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284207592"/>
                  </p:ext>
                </p:extLst>
              </p:nvPr>
            </p:nvGraphicFramePr>
            <p:xfrm>
              <a:off x="251520" y="548680"/>
              <a:ext cx="8784976" cy="597666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006950"/>
                    <a:gridCol w="2889013"/>
                    <a:gridCol w="2889013"/>
                  </a:tblGrid>
                  <a:tr h="309368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вариант 1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1.Вычислите: а)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ru-RU" sz="11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(4,3)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, б)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1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0,64∗25</m:t>
                                  </m:r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, в)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ru-RU" sz="11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85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ru-RU" sz="1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ru-RU" sz="11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54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.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2. Замените выражение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ru-RU" sz="11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14</m:t>
                                      </m:r>
                                    </m:sup>
                                  </m:sSup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 тождественно равным.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3.Замените корень 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ru-RU" sz="11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3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ru-RU" sz="11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8 </m:t>
                                      </m:r>
                                    </m:sup>
                                  </m:sSup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  произведением.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4. Решите уравнение: а)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sz="1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х</m:t>
                                  </m:r>
                                </m:e>
                                <m:sup>
                                  <m:r>
                                    <a:rPr lang="ru-RU" sz="1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ru-RU" sz="110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</a:rPr>
                                <m:t>=25;</m:t>
                              </m:r>
                            </m:oMath>
                          </a14:m>
                          <a:endParaRPr lang="ru-RU" sz="1100" dirty="0" smtClean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 б)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sz="1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х</m:t>
                                  </m:r>
                                </m:e>
                                <m:sup>
                                  <m:r>
                                    <a:rPr lang="ru-RU" sz="1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ru-RU" sz="110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</a:rPr>
                                <m:t>−0,1=0,06.</m:t>
                              </m:r>
                            </m:oMath>
                          </a14:m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6761" marR="56761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вариант 2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1.Вычислите: а)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ru-RU" sz="11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(−3,1)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, б)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1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0,36∗81</m:t>
                                  </m:r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, в)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ru-RU" sz="11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61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ru-RU" sz="1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ru-RU" sz="11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60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.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2. Замените выражение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ru-RU" sz="11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р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10</m:t>
                                      </m:r>
                                    </m:sup>
                                  </m:sSup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 тождественно равным.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3.Замените корень 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ru-RU" sz="11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5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ru-RU" sz="11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а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8 </m:t>
                                      </m:r>
                                    </m:sup>
                                  </m:sSup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  произведением.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4. Решите уравнение: а)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sz="1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х</m:t>
                                  </m:r>
                                </m:e>
                                <m:sup>
                                  <m:r>
                                    <a:rPr lang="ru-RU" sz="1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ru-RU" sz="110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</a:rPr>
                                <m:t>=16;</m:t>
                              </m:r>
                            </m:oMath>
                          </a14:m>
                          <a:endParaRPr lang="ru-RU" sz="1100" dirty="0" smtClean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 б)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sz="1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х</m:t>
                                  </m:r>
                                </m:e>
                                <m:sup>
                                  <m:r>
                                    <a:rPr lang="ru-RU" sz="1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ru-RU" sz="110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</a:rPr>
                                <m:t>−0,2=0,05.</m:t>
                              </m:r>
                            </m:oMath>
                          </a14:m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6761" marR="56761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вариант 3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1.Вычислите: а)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ru-RU" sz="11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(5,7)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, б)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1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0,16∗49</m:t>
                                  </m:r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, в)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ru-RU" sz="11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25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ru-RU" sz="1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ru-RU" sz="11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24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.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2. Замените выражение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ru-RU" sz="11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6</m:t>
                                      </m:r>
                                    </m:sup>
                                  </m:sSup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 тождественно равным.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3.Замените корень 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ru-RU" sz="11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7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ru-RU" sz="11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6 </m:t>
                                      </m:r>
                                    </m:sup>
                                  </m:sSup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  произведением.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4. Решите уравнение: а)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sz="1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х</m:t>
                                  </m:r>
                                </m:e>
                                <m:sup>
                                  <m:r>
                                    <a:rPr lang="ru-RU" sz="1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ru-RU" sz="110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</a:rPr>
                                <m:t>=17;</m:t>
                              </m:r>
                            </m:oMath>
                          </a14:m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 </a:t>
                          </a:r>
                          <a:endParaRPr lang="ru-RU" sz="1100" dirty="0" smtClean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б</a:t>
                          </a: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)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sz="1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х</m:t>
                                  </m:r>
                                </m:e>
                                <m:sup>
                                  <m:r>
                                    <a:rPr lang="ru-RU" sz="1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ru-RU" sz="110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</a:rPr>
                                <m:t>−0,4=0,09.</m:t>
                              </m:r>
                            </m:oMath>
                          </a14:m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6761" marR="56761" marT="0" marB="0">
                        <a:solidFill>
                          <a:schemeClr val="bg1"/>
                        </a:solidFill>
                      </a:tcPr>
                    </a:tc>
                  </a:tr>
                  <a:tr h="288297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вариант 4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1.Вычислите: а)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ru-RU" sz="11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(−6,5)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, б)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1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121∗25</m:t>
                                  </m:r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, в)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ru-RU" sz="11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13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ru-RU" sz="1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ru-RU" sz="11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12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.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2. Замените выражение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ru-RU" sz="11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𝑧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4</m:t>
                                      </m:r>
                                    </m:sup>
                                  </m:sSup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 тождественно равным.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3.Замените корень 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ru-RU" sz="11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8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ru-RU" sz="11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8 </m:t>
                                      </m:r>
                                    </m:sup>
                                  </m:sSup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  произведением.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4. Решите уравнение: а)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sz="1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х</m:t>
                                  </m:r>
                                </m:e>
                                <m:sup>
                                  <m:r>
                                    <a:rPr lang="ru-RU" sz="1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ru-RU" sz="110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</a:rPr>
                                <m:t>=9;</m:t>
                              </m:r>
                            </m:oMath>
                          </a14:m>
                          <a:endParaRPr lang="ru-RU" sz="1100" dirty="0" smtClean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solidFill>
                                <a:schemeClr val="tx1"/>
                              </a:solidFill>
                              <a:effectLst/>
                            </a:rPr>
                            <a:t> б)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1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sz="1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х</m:t>
                                  </m:r>
                                </m:e>
                                <m:sup>
                                  <m:r>
                                    <a:rPr lang="ru-RU" sz="1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ru-RU" sz="110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</a:rPr>
                                <m:t>−0,8=0,01.</m:t>
                              </m:r>
                            </m:oMath>
                          </a14:m>
                          <a:endParaRPr lang="ru-RU" sz="11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6761" marR="56761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b="1" dirty="0">
                              <a:effectLst/>
                            </a:rPr>
                            <a:t>вариант 5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</a:rPr>
                            <a:t> 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</a:rPr>
                            <a:t>1.Вычислите: а)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ru-RU" sz="11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effectLst/>
                                          <a:latin typeface="Cambria Math"/>
                                        </a:rPr>
                                        <m:t>(−2,3)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effectLst/>
                            </a:rPr>
                            <a:t>, б)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1100">
                                      <a:effectLst/>
                                      <a:latin typeface="Cambria Math"/>
                                    </a:rPr>
                                    <m:t>49∗0,25</m:t>
                                  </m:r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effectLst/>
                            </a:rPr>
                            <a:t>, в)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ru-RU" sz="11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effectLst/>
                                          <a:latin typeface="Cambria Math"/>
                                        </a:rPr>
                                        <m:t>11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ru-RU" sz="1100">
                                      <a:effectLst/>
                                      <a:latin typeface="Cambria Math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ru-RU" sz="11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effectLst/>
                                          <a:latin typeface="Cambria Math"/>
                                        </a:rPr>
                                        <m:t>60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effectLst/>
                            </a:rPr>
                            <a:t>.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</a:rPr>
                            <a:t> 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</a:rPr>
                            <a:t>2. Замените выражение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ru-RU" sz="11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effectLst/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effectLst/>
                                          <a:latin typeface="Cambria Math"/>
                                        </a:rPr>
                                        <m:t>14</m:t>
                                      </m:r>
                                    </m:sup>
                                  </m:sSup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effectLst/>
                            </a:rPr>
                            <a:t> тождественно равным.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</a:rPr>
                            <a:t> 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</a:rPr>
                            <a:t>3.Замените корень 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ru-RU" sz="11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effectLst/>
                                          <a:latin typeface="Cambria Math"/>
                                        </a:rPr>
                                        <m:t>3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ru-RU" sz="11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100">
                                          <a:effectLst/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effectLst/>
                                          <a:latin typeface="Cambria Math"/>
                                        </a:rPr>
                                        <m:t>8 </m:t>
                                      </m:r>
                                    </m:sup>
                                  </m:sSup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effectLst/>
                            </a:rPr>
                            <a:t>  произведением.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</a:rPr>
                            <a:t> 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</a:rPr>
                            <a:t>4. Решите уравнение: а)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1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sz="1100">
                                      <a:effectLst/>
                                      <a:latin typeface="Cambria Math"/>
                                    </a:rPr>
                                    <m:t>х</m:t>
                                  </m:r>
                                </m:e>
                                <m:sup>
                                  <m:r>
                                    <a:rPr lang="ru-RU" sz="11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ru-RU" sz="1100">
                                  <a:effectLst/>
                                  <a:latin typeface="Cambria Math"/>
                                </a:rPr>
                                <m:t>=25;</m:t>
                              </m:r>
                            </m:oMath>
                          </a14:m>
                          <a:endParaRPr lang="ru-RU" sz="1100" dirty="0" smtClean="0"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</a:rPr>
                            <a:t> б)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1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sz="1100">
                                      <a:effectLst/>
                                      <a:latin typeface="Cambria Math"/>
                                    </a:rPr>
                                    <m:t>х</m:t>
                                  </m:r>
                                </m:e>
                                <m:sup>
                                  <m:r>
                                    <a:rPr lang="ru-RU" sz="11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ru-RU" sz="1100">
                                  <a:effectLst/>
                                  <a:latin typeface="Cambria Math"/>
                                </a:rPr>
                                <m:t>−0,1=0,06.</m:t>
                              </m:r>
                            </m:oMath>
                          </a14:m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6761" marR="56761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b="1" dirty="0">
                              <a:effectLst/>
                            </a:rPr>
                            <a:t>вариант 6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</a:rPr>
                            <a:t> 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</a:rPr>
                            <a:t>1.Вычислите: а)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ru-RU" sz="11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effectLst/>
                                          <a:latin typeface="Cambria Math"/>
                                        </a:rPr>
                                        <m:t>(4,3)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effectLst/>
                            </a:rPr>
                            <a:t>, б)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1100">
                                      <a:effectLst/>
                                      <a:latin typeface="Cambria Math"/>
                                    </a:rPr>
                                    <m:t>0,64∗0,36</m:t>
                                  </m:r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effectLst/>
                            </a:rPr>
                            <a:t>, в)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ru-RU" sz="11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effectLst/>
                                          <a:latin typeface="Cambria Math"/>
                                        </a:rPr>
                                        <m:t>4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ru-RU" sz="1100">
                                      <a:effectLst/>
                                      <a:latin typeface="Cambria Math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ru-RU" sz="11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effectLst/>
                                          <a:latin typeface="Cambria Math"/>
                                        </a:rPr>
                                        <m:t>9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effectLst/>
                            </a:rPr>
                            <a:t>.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</a:rPr>
                            <a:t> 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</a:rPr>
                            <a:t>2. Замените выражение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ru-RU" sz="11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effectLst/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effectLst/>
                                          <a:latin typeface="Cambria Math"/>
                                        </a:rPr>
                                        <m:t>10</m:t>
                                      </m:r>
                                    </m:sup>
                                  </m:sSup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effectLst/>
                            </a:rPr>
                            <a:t> тождественно равным.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</a:rPr>
                            <a:t> 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</a:rPr>
                            <a:t>3.Замените корень 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1100" i="1"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ru-RU" sz="11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1100">
                                          <a:effectLst/>
                                          <a:latin typeface="Cambria Math"/>
                                        </a:rPr>
                                        <m:t>3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ru-RU" sz="11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100">
                                          <a:effectLst/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ru-RU" sz="1100">
                                          <a:effectLst/>
                                          <a:latin typeface="Cambria Math"/>
                                        </a:rPr>
                                        <m:t>8 </m:t>
                                      </m:r>
                                    </m:sup>
                                  </m:sSup>
                                </m:e>
                              </m:rad>
                            </m:oMath>
                          </a14:m>
                          <a:r>
                            <a:rPr lang="ru-RU" sz="1100" dirty="0">
                              <a:effectLst/>
                            </a:rPr>
                            <a:t>  произведением.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</a:rPr>
                            <a:t> 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</a:rPr>
                            <a:t>4. Решите уравнение: а)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1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sz="1100">
                                      <a:effectLst/>
                                      <a:latin typeface="Cambria Math"/>
                                    </a:rPr>
                                    <m:t>х</m:t>
                                  </m:r>
                                </m:e>
                                <m:sup>
                                  <m:r>
                                    <a:rPr lang="ru-RU" sz="11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ru-RU" sz="1100">
                                  <a:effectLst/>
                                  <a:latin typeface="Cambria Math"/>
                                </a:rPr>
                                <m:t>=2;</m:t>
                              </m:r>
                            </m:oMath>
                          </a14:m>
                          <a:r>
                            <a:rPr lang="ru-RU" sz="1100" dirty="0">
                              <a:effectLst/>
                            </a:rPr>
                            <a:t> </a:t>
                          </a:r>
                          <a:endParaRPr lang="ru-RU" sz="1100" dirty="0" smtClean="0"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 smtClean="0">
                              <a:effectLst/>
                            </a:rPr>
                            <a:t>б</a:t>
                          </a:r>
                          <a:r>
                            <a:rPr lang="ru-RU" sz="1100" dirty="0">
                              <a:effectLst/>
                            </a:rPr>
                            <a:t>)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1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sz="1100">
                                      <a:effectLst/>
                                      <a:latin typeface="Cambria Math"/>
                                    </a:rPr>
                                    <m:t>х</m:t>
                                  </m:r>
                                </m:e>
                                <m:sup>
                                  <m:r>
                                    <a:rPr lang="ru-RU" sz="11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ru-RU" sz="1100">
                                  <a:effectLst/>
                                  <a:latin typeface="Cambria Math"/>
                                </a:rPr>
                                <m:t>−1=0,21.</m:t>
                              </m:r>
                            </m:oMath>
                          </a14:m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6761" marR="56761" marT="0" marB="0"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284207592"/>
                  </p:ext>
                </p:extLst>
              </p:nvPr>
            </p:nvGraphicFramePr>
            <p:xfrm>
              <a:off x="251520" y="548680"/>
              <a:ext cx="8784976" cy="597666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006950"/>
                    <a:gridCol w="2889013"/>
                    <a:gridCol w="2889013"/>
                  </a:tblGrid>
                  <a:tr h="309368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6761" marR="56761" marT="0" marB="0">
                        <a:blipFill rotWithShape="1">
                          <a:blip r:embed="rId2"/>
                          <a:stretch>
                            <a:fillRect t="-986" r="-192495" b="-934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6761" marR="56761" marT="0" marB="0">
                        <a:blipFill rotWithShape="1">
                          <a:blip r:embed="rId2"/>
                          <a:stretch>
                            <a:fillRect l="-104008" t="-986" r="-100211" b="-934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6761" marR="56761" marT="0" marB="0">
                        <a:blipFill rotWithShape="1">
                          <a:blip r:embed="rId2"/>
                          <a:stretch>
                            <a:fillRect l="-204008" t="-986" r="-211" b="-93491"/>
                          </a:stretch>
                        </a:blipFill>
                      </a:tcPr>
                    </a:tc>
                  </a:tr>
                  <a:tr h="288297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6761" marR="56761" marT="0" marB="0">
                        <a:blipFill rotWithShape="1">
                          <a:blip r:embed="rId2"/>
                          <a:stretch>
                            <a:fillRect t="-108245" r="-192495" b="-2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6761" marR="56761" marT="0" marB="0">
                        <a:blipFill rotWithShape="1">
                          <a:blip r:embed="rId2"/>
                          <a:stretch>
                            <a:fillRect l="-104008" t="-108245" r="-100211" b="-2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6761" marR="56761" marT="0" marB="0">
                        <a:blipFill rotWithShape="1">
                          <a:blip r:embed="rId2"/>
                          <a:stretch>
                            <a:fillRect l="-204008" t="-108245" r="-211" b="-21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62535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flowers.raskraski.link/uploads/7/4/1/Skazochnoe-schastlivoe-derevo-i-babochka_741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57"/>
            <a:ext cx="2676525" cy="23336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7066" y="116632"/>
            <a:ext cx="6408712" cy="706090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рефлексия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8341" y="1988840"/>
            <a:ext cx="8229600" cy="2681933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Нарисовать </a:t>
            </a:r>
            <a:r>
              <a:rPr lang="ru-RU" sz="8000" dirty="0" smtClean="0"/>
              <a:t>свое настроение.</a:t>
            </a:r>
            <a:endParaRPr lang="ru-RU" sz="8000" dirty="0"/>
          </a:p>
        </p:txBody>
      </p:sp>
      <p:pic>
        <p:nvPicPr>
          <p:cNvPr id="4" name="Рисунок 3" descr="https://printablefreecoloring.com/image/nature/drawing-tree-26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149080"/>
            <a:ext cx="2371725" cy="224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playing-field.ru/img/2015/051811/2957742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57"/>
          <a:stretch/>
        </p:blipFill>
        <p:spPr bwMode="auto">
          <a:xfrm>
            <a:off x="107504" y="4365104"/>
            <a:ext cx="2190750" cy="2362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://raskras-ka.com/wp-content/uploads/Priroda/Derevja/raskraski-derevo-68.GIF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86"/>
          <a:stretch/>
        </p:blipFill>
        <p:spPr bwMode="auto">
          <a:xfrm>
            <a:off x="3347864" y="4466415"/>
            <a:ext cx="1971675" cy="19621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27318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81"/>
          <a:stretch/>
        </p:blipFill>
        <p:spPr bwMode="auto">
          <a:xfrm>
            <a:off x="1088025" y="1303893"/>
            <a:ext cx="7156932" cy="4933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823"/>
            <a:ext cx="2448272" cy="576064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C00000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059832" y="416144"/>
            <a:ext cx="3062273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√ɑ</a:t>
            </a:r>
            <a:endParaRPr lang="ru-RU" sz="8000" dirty="0">
              <a:solidFill>
                <a:srgbClr val="C00000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1286" y="6093296"/>
            <a:ext cx="75536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вот ты какой </a:t>
            </a:r>
            <a:r>
              <a:rPr lang="ru-RU" sz="3600" dirty="0" smtClean="0"/>
              <a:t>квадратный</a:t>
            </a:r>
            <a:r>
              <a:rPr lang="ru-RU" sz="3600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dirty="0"/>
              <a:t>корень</a:t>
            </a:r>
            <a:r>
              <a:rPr lang="ru-RU" sz="3600" dirty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36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499991" y="416144"/>
            <a:ext cx="629103" cy="0"/>
          </a:xfrm>
          <a:prstGeom prst="line">
            <a:avLst/>
          </a:prstGeom>
          <a:ln w="1143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0869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xn----7sbab3bbulzjlg7dvg.xn--p1ai/media/2016/05/korni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239" y="0"/>
            <a:ext cx="9180000" cy="684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344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229600" cy="778098"/>
          </a:xfrm>
        </p:spPr>
        <p:txBody>
          <a:bodyPr/>
          <a:lstStyle/>
          <a:p>
            <a:pPr algn="l"/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ТЕМА: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9"/>
            <a:ext cx="8229600" cy="2520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i="1" dirty="0" smtClean="0">
                <a:solidFill>
                  <a:srgbClr val="00B050"/>
                </a:solidFill>
              </a:rPr>
              <a:t>Арифметический квадратный корень и его свойства.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3789040"/>
            <a:ext cx="82089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accent1"/>
                </a:solidFill>
              </a:rPr>
              <a:t>Цель: </a:t>
            </a:r>
            <a:r>
              <a:rPr lang="ru-RU" sz="4000" b="1" dirty="0" smtClean="0">
                <a:solidFill>
                  <a:schemeClr val="accent1"/>
                </a:solidFill>
              </a:rPr>
              <a:t> </a:t>
            </a:r>
            <a:r>
              <a:rPr lang="ru-RU" sz="4000" dirty="0" smtClean="0"/>
              <a:t>закрепить </a:t>
            </a:r>
            <a:r>
              <a:rPr lang="ru-RU" sz="4000" dirty="0"/>
              <a:t>навыки применения свойств арифметического квадратного корня.</a:t>
            </a:r>
          </a:p>
        </p:txBody>
      </p:sp>
    </p:spTree>
    <p:extLst>
      <p:ext uri="{BB962C8B-B14F-4D97-AF65-F5344CB8AC3E}">
        <p14:creationId xmlns:p14="http://schemas.microsoft.com/office/powerpoint/2010/main" val="4108462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Радужный эвкалипт (Eucalyptus deglupta). Фото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34" y="4773"/>
            <a:ext cx="9183633" cy="6876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 rot="21298945">
            <a:off x="83755" y="142635"/>
            <a:ext cx="335200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Дерево - обладатель самой разноцветной коры</a:t>
            </a:r>
          </a:p>
        </p:txBody>
      </p:sp>
    </p:spTree>
    <p:extLst>
      <p:ext uri="{BB962C8B-B14F-4D97-AF65-F5344CB8AC3E}">
        <p14:creationId xmlns:p14="http://schemas.microsoft.com/office/powerpoint/2010/main" val="216807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Вычислить устно:</a:t>
            </a:r>
          </a:p>
        </p:txBody>
      </p:sp>
      <p:pic>
        <p:nvPicPr>
          <p:cNvPr id="819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35150" y="2060575"/>
            <a:ext cx="4392613" cy="1771650"/>
          </a:xfrm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557338"/>
            <a:ext cx="2144713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2349500"/>
            <a:ext cx="2592387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2205038"/>
            <a:ext cx="2592387" cy="180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420938"/>
            <a:ext cx="1584325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1989138"/>
            <a:ext cx="1735137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708275"/>
            <a:ext cx="22320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060575"/>
            <a:ext cx="2303462" cy="169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5" name="Picture 1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818" y="2766233"/>
            <a:ext cx="3025775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6" descr="116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013325"/>
            <a:ext cx="1728787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0842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Радужный эвкалипт (Eucalyptus deglupta). Фото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34" y="4773"/>
            <a:ext cx="9183633" cy="6876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 rot="21298945">
            <a:off x="83755" y="142635"/>
            <a:ext cx="335200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Дерево - обладатель самой разноцветной коры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517232"/>
            <a:ext cx="801354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>
                <a:solidFill>
                  <a:schemeClr val="bg1"/>
                </a:solidFill>
              </a:rPr>
              <a:t>Эвкалипт </a:t>
            </a:r>
            <a:r>
              <a:rPr lang="ru-RU" sz="6600" dirty="0" smtClean="0">
                <a:solidFill>
                  <a:schemeClr val="bg1"/>
                </a:solidFill>
              </a:rPr>
              <a:t>  радужный </a:t>
            </a:r>
            <a:endParaRPr lang="ru-RU" sz="6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668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радужный эвкалипт2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75"/>
            <a:ext cx="9144000" cy="68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51520" y="4437112"/>
            <a:ext cx="87129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Радужный эвкалипт достигает в высоту 75 метров, ствол достигает диаметра 2,4 метра. В естественных условиях радужный эвкалипт растет на территории Филиппин, Индонезии, Папуа-Новой Гвинеи. Радужный эвкалипт - единственный вид эвкалипта, естественная среда обитания которого приходится на Северное полушарие.</a:t>
            </a:r>
          </a:p>
          <a:p>
            <a:r>
              <a:rPr lang="ru-RU" dirty="0">
                <a:solidFill>
                  <a:schemeClr val="bg1"/>
                </a:solidFill>
              </a:rPr>
              <a:t>Из-за больших размеров у эвкалиптов очень мощная </a:t>
            </a:r>
            <a:r>
              <a:rPr lang="ru-RU" u="sng" dirty="0">
                <a:solidFill>
                  <a:schemeClr val="bg1"/>
                </a:solidFill>
                <a:hlinkClick r:id="rId3" tooltip="Корень и корневые системы цветковых растений."/>
              </a:rPr>
              <a:t>корневая система</a:t>
            </a:r>
            <a:r>
              <a:rPr lang="ru-RU" dirty="0">
                <a:solidFill>
                  <a:schemeClr val="bg1"/>
                </a:solidFill>
              </a:rPr>
              <a:t>. Она сильно разветвлена и тянется параллельно поверхности почвы на большие расстояния</a:t>
            </a:r>
          </a:p>
        </p:txBody>
      </p:sp>
    </p:spTree>
    <p:extLst>
      <p:ext uri="{BB962C8B-B14F-4D97-AF65-F5344CB8AC3E}">
        <p14:creationId xmlns:p14="http://schemas.microsoft.com/office/powerpoint/2010/main" val="94220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сейба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1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2122" y="5877272"/>
            <a:ext cx="801392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C000"/>
                </a:solidFill>
              </a:rPr>
              <a:t>Дерево, сросшееся </a:t>
            </a:r>
            <a:r>
              <a:rPr lang="ru-RU" sz="4800" b="1" dirty="0">
                <a:solidFill>
                  <a:srgbClr val="FFC000"/>
                </a:solidFill>
              </a:rPr>
              <a:t>с камнем</a:t>
            </a:r>
          </a:p>
        </p:txBody>
      </p:sp>
    </p:spTree>
    <p:extLst>
      <p:ext uri="{BB962C8B-B14F-4D97-AF65-F5344CB8AC3E}">
        <p14:creationId xmlns:p14="http://schemas.microsoft.com/office/powerpoint/2010/main" val="202879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2684" y="1913827"/>
            <a:ext cx="2115713" cy="746411"/>
          </a:xfrm>
        </p:spPr>
        <p:txBody>
          <a:bodyPr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rgbClr val="00B050"/>
                </a:solidFill>
              </a:rPr>
              <a:t>7√2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endParaRPr lang="ru-RU" altLang="ru-RU"/>
          </a:p>
        </p:txBody>
      </p:sp>
      <p:pic>
        <p:nvPicPr>
          <p:cNvPr id="10244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991" y="826101"/>
            <a:ext cx="1076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endParaRPr lang="ru-RU" altLang="ru-RU"/>
          </a:p>
        </p:txBody>
      </p:sp>
      <p:pic>
        <p:nvPicPr>
          <p:cNvPr id="10246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257" y="1839450"/>
            <a:ext cx="1076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endParaRPr lang="ru-RU" altLang="ru-RU"/>
          </a:p>
        </p:txBody>
      </p:sp>
      <p:pic>
        <p:nvPicPr>
          <p:cNvPr id="10248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499" y="2555874"/>
            <a:ext cx="1038225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9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endParaRPr lang="ru-RU" altLang="ru-RU"/>
          </a:p>
        </p:txBody>
      </p:sp>
      <p:pic>
        <p:nvPicPr>
          <p:cNvPr id="10250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16510"/>
            <a:ext cx="2266950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1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endParaRPr lang="ru-RU" altLang="ru-RU"/>
          </a:p>
        </p:txBody>
      </p:sp>
      <p:pic>
        <p:nvPicPr>
          <p:cNvPr id="10252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003468"/>
            <a:ext cx="2409825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Заголовок 1"/>
          <p:cNvSpPr txBox="1">
            <a:spLocks/>
          </p:cNvSpPr>
          <p:nvPr/>
        </p:nvSpPr>
        <p:spPr>
          <a:xfrm>
            <a:off x="322137" y="130306"/>
            <a:ext cx="3962400" cy="5213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6000" b="1" i="1" u="sng" dirty="0" smtClean="0">
                <a:solidFill>
                  <a:srgbClr val="FFC000"/>
                </a:solidFill>
              </a:rPr>
              <a:t>Вычисли:</a:t>
            </a:r>
            <a:endParaRPr lang="ru-RU" sz="6000" b="1" i="1" u="sng" dirty="0">
              <a:solidFill>
                <a:srgbClr val="FFC000"/>
              </a:solidFill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7345682" y="1874004"/>
            <a:ext cx="648072" cy="4805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6600" b="1" dirty="0" smtClean="0">
                <a:solidFill>
                  <a:srgbClr val="0070C0"/>
                </a:solidFill>
              </a:rPr>
              <a:t>е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7345682" y="2946702"/>
            <a:ext cx="648072" cy="4805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6600" b="1" dirty="0" smtClean="0">
                <a:solidFill>
                  <a:srgbClr val="0070C0"/>
                </a:solidFill>
              </a:rPr>
              <a:t>й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7325288" y="4198030"/>
            <a:ext cx="648072" cy="4805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6600" b="1" dirty="0" smtClean="0">
                <a:solidFill>
                  <a:srgbClr val="0070C0"/>
                </a:solidFill>
              </a:rPr>
              <a:t>б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7374329" y="5442389"/>
            <a:ext cx="648072" cy="4805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6600" b="1" dirty="0" smtClean="0">
                <a:solidFill>
                  <a:srgbClr val="0070C0"/>
                </a:solidFill>
              </a:rPr>
              <a:t>а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16" name="AutoShape 64"/>
          <p:cNvSpPr>
            <a:spLocks noChangeArrowheads="1"/>
          </p:cNvSpPr>
          <p:nvPr/>
        </p:nvSpPr>
        <p:spPr bwMode="auto">
          <a:xfrm>
            <a:off x="5892891" y="1460065"/>
            <a:ext cx="3240088" cy="1584325"/>
          </a:xfrm>
          <a:prstGeom prst="irregularSeal2">
            <a:avLst/>
          </a:prstGeom>
          <a:solidFill>
            <a:srgbClr val="FFCC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7" name="AutoShape 64"/>
          <p:cNvSpPr>
            <a:spLocks noChangeArrowheads="1"/>
          </p:cNvSpPr>
          <p:nvPr/>
        </p:nvSpPr>
        <p:spPr bwMode="auto">
          <a:xfrm>
            <a:off x="5754285" y="2708533"/>
            <a:ext cx="3240088" cy="1584325"/>
          </a:xfrm>
          <a:prstGeom prst="irregularSeal2">
            <a:avLst/>
          </a:prstGeom>
          <a:solidFill>
            <a:srgbClr val="FFCC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8" name="AutoShape 64"/>
          <p:cNvSpPr>
            <a:spLocks noChangeArrowheads="1"/>
          </p:cNvSpPr>
          <p:nvPr/>
        </p:nvSpPr>
        <p:spPr bwMode="auto">
          <a:xfrm>
            <a:off x="5881594" y="3743490"/>
            <a:ext cx="3240088" cy="1584325"/>
          </a:xfrm>
          <a:prstGeom prst="irregularSeal2">
            <a:avLst/>
          </a:prstGeom>
          <a:solidFill>
            <a:srgbClr val="FFCC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9" name="AutoShape 64"/>
          <p:cNvSpPr>
            <a:spLocks noChangeArrowheads="1"/>
          </p:cNvSpPr>
          <p:nvPr/>
        </p:nvSpPr>
        <p:spPr bwMode="auto">
          <a:xfrm>
            <a:off x="5754285" y="5003468"/>
            <a:ext cx="3240088" cy="1584325"/>
          </a:xfrm>
          <a:prstGeom prst="irregularSeal2">
            <a:avLst/>
          </a:prstGeom>
          <a:solidFill>
            <a:srgbClr val="FFCC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3286940" y="883652"/>
            <a:ext cx="1933132" cy="7451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ru-RU" sz="6600" b="1" dirty="0" smtClean="0">
                <a:solidFill>
                  <a:srgbClr val="00B050"/>
                </a:solidFill>
              </a:rPr>
              <a:t>2√3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7350331" y="883652"/>
            <a:ext cx="648072" cy="4805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6600" b="1" dirty="0" smtClean="0">
                <a:solidFill>
                  <a:srgbClr val="0070C0"/>
                </a:solidFill>
              </a:rPr>
              <a:t>с</a:t>
            </a:r>
            <a:endParaRPr lang="ru-RU" sz="6600" b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Заголовок 1"/>
              <p:cNvSpPr txBox="1">
                <a:spLocks/>
              </p:cNvSpPr>
              <p:nvPr/>
            </p:nvSpPr>
            <p:spPr>
              <a:xfrm>
                <a:off x="3031596" y="2630491"/>
                <a:ext cx="1873718" cy="1112999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6600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6600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а</m:t>
                          </m:r>
                        </m:e>
                        <m:sup>
                          <m:r>
                            <a:rPr lang="ru-RU" sz="6600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ru-RU" sz="66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8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1596" y="2630491"/>
                <a:ext cx="1873718" cy="1112999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Заголовок 1"/>
              <p:cNvSpPr txBox="1">
                <a:spLocks/>
              </p:cNvSpPr>
              <p:nvPr/>
            </p:nvSpPr>
            <p:spPr>
              <a:xfrm>
                <a:off x="3127775" y="3890994"/>
                <a:ext cx="3299734" cy="938626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>
                  <a:defRPr/>
                </a:pPr>
                <a:r>
                  <a:rPr lang="ru-RU" sz="5400" b="1" dirty="0" smtClean="0">
                    <a:solidFill>
                      <a:srgbClr val="00B050"/>
                    </a:solidFill>
                  </a:rPr>
                  <a:t>4√2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5400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5400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а</m:t>
                        </m:r>
                      </m:e>
                      <m:sup>
                        <m:r>
                          <a:rPr lang="ru-RU" sz="5400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ru-RU" sz="5400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 </m:t>
                        </m:r>
                      </m:sup>
                    </m:sSup>
                    <m:sSup>
                      <m:sSupPr>
                        <m:ctrlPr>
                          <a:rPr lang="ru-RU" sz="5400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5400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в</m:t>
                        </m:r>
                      </m:e>
                      <m:sup>
                        <m:r>
                          <a:rPr lang="ru-RU" sz="5400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endParaRPr lang="ru-RU" sz="5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9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7775" y="3890994"/>
                <a:ext cx="3299734" cy="938626"/>
              </a:xfrm>
              <a:prstGeom prst="rect">
                <a:avLst/>
              </a:prstGeom>
              <a:blipFill rotWithShape="1">
                <a:blip r:embed="rId9"/>
                <a:stretch>
                  <a:fillRect l="-9797" t="-14935" b="-402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Заголовок 1"/>
              <p:cNvSpPr txBox="1">
                <a:spLocks/>
              </p:cNvSpPr>
              <p:nvPr/>
            </p:nvSpPr>
            <p:spPr>
              <a:xfrm>
                <a:off x="3190676" y="5080330"/>
                <a:ext cx="2187721" cy="1332176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>
                  <a:defRPr/>
                </a:pPr>
                <a:r>
                  <a:rPr lang="ru-RU" sz="6600" b="1" dirty="0" smtClean="0">
                    <a:solidFill>
                      <a:srgbClr val="00B050"/>
                    </a:solidFill>
                  </a:rPr>
                  <a:t>-</a:t>
                </a:r>
                <a14:m>
                  <m:oMath xmlns:m="http://schemas.openxmlformats.org/officeDocument/2006/math">
                    <m:r>
                      <a:rPr lang="ru-RU" sz="6600" b="1" i="1" smtClean="0">
                        <a:solidFill>
                          <a:srgbClr val="00B050"/>
                        </a:solidFill>
                        <a:latin typeface="Cambria Math"/>
                      </a:rPr>
                      <m:t>√</m:t>
                    </m:r>
                    <m:r>
                      <a:rPr lang="ru-RU" sz="6600" b="1" i="1" smtClean="0">
                        <a:solidFill>
                          <a:srgbClr val="00B050"/>
                        </a:solidFill>
                        <a:latin typeface="Cambria Math"/>
                      </a:rPr>
                      <m:t>𝟓</m:t>
                    </m:r>
                  </m:oMath>
                </a14:m>
                <a:endParaRPr lang="ru-RU" sz="66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0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0676" y="5080330"/>
                <a:ext cx="2187721" cy="1332176"/>
              </a:xfrm>
              <a:prstGeom prst="rect">
                <a:avLst/>
              </a:prstGeom>
              <a:blipFill rotWithShape="1">
                <a:blip r:embed="rId10"/>
                <a:stretch>
                  <a:fillRect l="-18942" t="-3653" b="-292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AutoShape 64"/>
          <p:cNvSpPr>
            <a:spLocks noChangeArrowheads="1"/>
          </p:cNvSpPr>
          <p:nvPr/>
        </p:nvSpPr>
        <p:spPr bwMode="auto">
          <a:xfrm>
            <a:off x="5892891" y="390957"/>
            <a:ext cx="3240088" cy="1584325"/>
          </a:xfrm>
          <a:prstGeom prst="irregularSeal2">
            <a:avLst/>
          </a:prstGeom>
          <a:solidFill>
            <a:srgbClr val="FFCC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4143289" y="138989"/>
            <a:ext cx="3962400" cy="5213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200" b="1" i="1" u="sng" dirty="0" smtClean="0"/>
              <a:t>Взаимопроверка</a:t>
            </a:r>
            <a:endParaRPr lang="ru-RU" sz="3200" b="1" i="1" u="sng" dirty="0"/>
          </a:p>
        </p:txBody>
      </p:sp>
    </p:spTree>
    <p:extLst>
      <p:ext uri="{BB962C8B-B14F-4D97-AF65-F5344CB8AC3E}">
        <p14:creationId xmlns:p14="http://schemas.microsoft.com/office/powerpoint/2010/main" val="2309909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 animBg="1"/>
      <p:bldP spid="17" grpId="0" animBg="1"/>
      <p:bldP spid="18" grpId="0" animBg="1"/>
      <p:bldP spid="19" grpId="0" animBg="1"/>
      <p:bldP spid="26" grpId="0"/>
      <p:bldP spid="28" grpId="0"/>
      <p:bldP spid="29" grpId="0"/>
      <p:bldP spid="30" grpId="0"/>
      <p:bldP spid="15" grpId="0" animBg="1"/>
      <p:bldP spid="31" grpId="0"/>
    </p:bldLst>
  </p:timing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481</TotalTime>
  <Words>362</Words>
  <Application>Microsoft Office PowerPoint</Application>
  <PresentationFormat>Экран (4:3)</PresentationFormat>
  <Paragraphs>132</Paragraphs>
  <Slides>18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La mente</vt:lpstr>
      <vt:lpstr>Учитель математики  Усольцева Виктория Викторовна</vt:lpstr>
      <vt:lpstr>Презентация PowerPoint</vt:lpstr>
      <vt:lpstr>ТЕМА:</vt:lpstr>
      <vt:lpstr>Презентация PowerPoint</vt:lpstr>
      <vt:lpstr>Вычислить устно:</vt:lpstr>
      <vt:lpstr>Презентация PowerPoint</vt:lpstr>
      <vt:lpstr>Презентация PowerPoint</vt:lpstr>
      <vt:lpstr>Презентация PowerPoint</vt:lpstr>
      <vt:lpstr>7√2</vt:lpstr>
      <vt:lpstr>Презентация PowerPoint</vt:lpstr>
      <vt:lpstr>Презентация PowerPoint</vt:lpstr>
      <vt:lpstr>Найдите значение выражения:</vt:lpstr>
      <vt:lpstr>Презентация PowerPoint</vt:lpstr>
      <vt:lpstr>Презентация PowerPoint</vt:lpstr>
      <vt:lpstr>Выполни разложение на множители и извлеки число из под знака корня</vt:lpstr>
      <vt:lpstr>Самостоятельная работа</vt:lpstr>
      <vt:lpstr>рефлексия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Установить соответствие</dc:title>
  <dc:creator>Виктория</dc:creator>
  <cp:lastModifiedBy>Denis Usoltsev</cp:lastModifiedBy>
  <cp:revision>45</cp:revision>
  <dcterms:created xsi:type="dcterms:W3CDTF">2016-12-10T05:24:27Z</dcterms:created>
  <dcterms:modified xsi:type="dcterms:W3CDTF">2017-01-09T17:37:39Z</dcterms:modified>
</cp:coreProperties>
</file>