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67" r:id="rId4"/>
    <p:sldId id="268" r:id="rId5"/>
    <p:sldId id="269" r:id="rId6"/>
    <p:sldId id="270" r:id="rId7"/>
    <p:sldId id="277" r:id="rId8"/>
    <p:sldId id="288" r:id="rId9"/>
    <p:sldId id="278" r:id="rId10"/>
    <p:sldId id="279" r:id="rId11"/>
    <p:sldId id="281" r:id="rId12"/>
    <p:sldId id="296" r:id="rId13"/>
    <p:sldId id="260" r:id="rId14"/>
    <p:sldId id="261" r:id="rId15"/>
    <p:sldId id="29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8889" autoAdjust="0"/>
  </p:normalViewPr>
  <p:slideViewPr>
    <p:cSldViewPr>
      <p:cViewPr varScale="1">
        <p:scale>
          <a:sx n="78" d="100"/>
          <a:sy n="78" d="100"/>
        </p:scale>
        <p:origin x="-13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F03B6-B6B9-472D-9A7E-AD7F2DC1CAA7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D0DD7-1137-45DE-B0AF-F335B2EB3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E2B63-6F72-483F-9B00-BF36B94585C6}" type="datetimeFigureOut">
              <a:rPr lang="ru-RU" smtClean="0"/>
              <a:pPr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3FF90-6DEB-44CA-83FB-A90D3F3A7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0-tub-ru.yandex.net/i?id=66a37c9da47fd5e0f8495f642c812932&amp;n=33&amp;h=215&amp;w=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208912" cy="1296144"/>
          </a:xfrm>
        </p:spPr>
        <p:txBody>
          <a:bodyPr>
            <a:normAutofit/>
          </a:bodyPr>
          <a:lstStyle/>
          <a:p>
            <a:endParaRPr lang="ru-RU" sz="2000" b="1" i="1" dirty="0"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420888"/>
            <a:ext cx="7488832" cy="237626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Arial Narrow" pitchFamily="34" charset="0"/>
              </a:rPr>
              <a:t>Проект </a:t>
            </a:r>
          </a:p>
          <a:p>
            <a:r>
              <a:rPr lang="ru-RU" sz="3600" b="1" i="1" dirty="0" smtClean="0">
                <a:solidFill>
                  <a:srgbClr val="0070C0"/>
                </a:solidFill>
                <a:latin typeface="Arial Narrow" pitchFamily="34" charset="0"/>
              </a:rPr>
              <a:t>«Тропинки здоровья</a:t>
            </a:r>
            <a:r>
              <a:rPr lang="ru-RU" sz="3600" b="1" i="1" dirty="0" smtClean="0">
                <a:solidFill>
                  <a:srgbClr val="0070C0"/>
                </a:solidFill>
                <a:latin typeface="Arial Narrow" pitchFamily="34" charset="0"/>
              </a:rPr>
              <a:t>»</a:t>
            </a:r>
            <a:endParaRPr lang="en-US" sz="3600" b="1" i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r>
              <a:rPr lang="ru-RU" sz="3600" b="1" i="1" dirty="0" smtClean="0">
                <a:solidFill>
                  <a:schemeClr val="tx1"/>
                </a:solidFill>
                <a:latin typeface="Arial Narrow" pitchFamily="34" charset="0"/>
              </a:rPr>
              <a:t>Старшая группа</a:t>
            </a:r>
            <a:endParaRPr lang="ru-RU" sz="36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ru-RU" sz="2800" b="1" i="1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800" b="1" i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Мария\Рабочий стол\7030_html_m17106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Arial Narrow" pitchFamily="34" charset="0"/>
              </a:rPr>
              <a:t>«Социально - коммуникативное развитие»</a:t>
            </a:r>
            <a:endParaRPr lang="ru-RU" sz="2800" b="1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u="sng" dirty="0" smtClean="0">
                <a:latin typeface="Arial Narrow" pitchFamily="34" charset="0"/>
              </a:rPr>
              <a:t>Дидактические игры:  </a:t>
            </a:r>
            <a:endParaRPr lang="ru-RU" sz="2400" dirty="0" smtClean="0">
              <a:latin typeface="Arial Narrow" pitchFamily="34" charset="0"/>
            </a:endParaRPr>
          </a:p>
          <a:p>
            <a:r>
              <a:rPr lang="ru-RU" sz="2400" dirty="0" smtClean="0">
                <a:latin typeface="Arial Narrow" pitchFamily="34" charset="0"/>
              </a:rPr>
              <a:t>«Полезно - вредно»</a:t>
            </a:r>
          </a:p>
          <a:p>
            <a:r>
              <a:rPr lang="ru-RU" sz="2400" dirty="0" smtClean="0">
                <a:latin typeface="Arial Narrow" pitchFamily="34" charset="0"/>
              </a:rPr>
              <a:t>«Чистота – залог здоровья»   </a:t>
            </a:r>
          </a:p>
          <a:p>
            <a:r>
              <a:rPr lang="ru-RU" sz="2400" dirty="0" smtClean="0">
                <a:latin typeface="Arial Narrow" pitchFamily="34" charset="0"/>
              </a:rPr>
              <a:t>«Что лишнее?»</a:t>
            </a:r>
          </a:p>
          <a:p>
            <a:r>
              <a:rPr lang="ru-RU" sz="2400" dirty="0" smtClean="0">
                <a:latin typeface="Arial Narrow" pitchFamily="34" charset="0"/>
              </a:rPr>
              <a:t>«Правила гигиены»                            </a:t>
            </a:r>
          </a:p>
          <a:p>
            <a:r>
              <a:rPr lang="ru-RU" sz="2400" dirty="0" smtClean="0">
                <a:latin typeface="Arial Narrow" pitchFamily="34" charset="0"/>
              </a:rPr>
              <a:t>Игра с мячом «Назови правильно» (о продуктах питания и витаминах)</a:t>
            </a:r>
          </a:p>
          <a:p>
            <a:r>
              <a:rPr lang="ru-RU" sz="2400" dirty="0" smtClean="0">
                <a:latin typeface="Arial Narrow" pitchFamily="34" charset="0"/>
              </a:rPr>
              <a:t>«Какие виды спорта ты знаешь?»  (с мячом)                                     </a:t>
            </a:r>
          </a:p>
          <a:p>
            <a:r>
              <a:rPr lang="ru-RU" sz="2400" dirty="0" smtClean="0">
                <a:latin typeface="Arial Narrow" pitchFamily="34" charset="0"/>
              </a:rPr>
              <a:t>«Что такое хорошо и что такое плохо»</a:t>
            </a:r>
          </a:p>
          <a:p>
            <a:r>
              <a:rPr lang="ru-RU" sz="2400" dirty="0" smtClean="0">
                <a:latin typeface="Arial Narrow" pitchFamily="34" charset="0"/>
              </a:rPr>
              <a:t>«Если ты поранился»</a:t>
            </a:r>
          </a:p>
          <a:p>
            <a:pPr>
              <a:buNone/>
            </a:pPr>
            <a:r>
              <a:rPr lang="ru-RU" sz="2400" b="1" i="1" u="sng" dirty="0" smtClean="0">
                <a:latin typeface="Arial Narrow" pitchFamily="34" charset="0"/>
              </a:rPr>
              <a:t>С/</a:t>
            </a:r>
            <a:r>
              <a:rPr lang="ru-RU" sz="2400" b="1" i="1" u="sng" dirty="0" err="1" smtClean="0">
                <a:latin typeface="Arial Narrow" pitchFamily="34" charset="0"/>
              </a:rPr>
              <a:t>р</a:t>
            </a:r>
            <a:r>
              <a:rPr lang="ru-RU" sz="2400" b="1" i="1" u="sng" dirty="0" smtClean="0">
                <a:latin typeface="Arial Narrow" pitchFamily="34" charset="0"/>
              </a:rPr>
              <a:t> игры: </a:t>
            </a:r>
            <a:r>
              <a:rPr lang="ru-RU" sz="2400" dirty="0" smtClean="0">
                <a:latin typeface="Arial Narrow" pitchFamily="34" charset="0"/>
              </a:rPr>
              <a:t>«Поликлиника», «Аптека», «Физкультурное занятие в детском саду»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Мария\Рабочий стол\7030_html_m17106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>«Физическое развитие»</a:t>
            </a:r>
            <a:endParaRPr lang="ru-RU" sz="3600" b="1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u="sng" dirty="0" smtClean="0">
                <a:latin typeface="Arial Narrow" pitchFamily="34" charset="0"/>
              </a:rPr>
              <a:t>Подвижные игры: </a:t>
            </a:r>
            <a:endParaRPr lang="ru-RU" sz="2400" dirty="0" smtClean="0">
              <a:latin typeface="Arial Narrow" pitchFamily="34" charset="0"/>
            </a:endParaRPr>
          </a:p>
          <a:p>
            <a:r>
              <a:rPr lang="ru-RU" sz="2400" dirty="0" smtClean="0">
                <a:latin typeface="Arial Narrow" pitchFamily="34" charset="0"/>
              </a:rPr>
              <a:t>«Дружные пары»</a:t>
            </a:r>
          </a:p>
          <a:p>
            <a:r>
              <a:rPr lang="ru-RU" sz="2400" dirty="0" smtClean="0">
                <a:latin typeface="Arial Narrow" pitchFamily="34" charset="0"/>
              </a:rPr>
              <a:t>«Веселая кастрюлька»</a:t>
            </a:r>
          </a:p>
          <a:p>
            <a:r>
              <a:rPr lang="ru-RU" sz="2400" dirty="0" smtClean="0">
                <a:latin typeface="Arial Narrow" pitchFamily="34" charset="0"/>
              </a:rPr>
              <a:t>«Кот и мыши»</a:t>
            </a:r>
          </a:p>
          <a:p>
            <a:r>
              <a:rPr lang="ru-RU" sz="2400" dirty="0" smtClean="0">
                <a:latin typeface="Arial Narrow" pitchFamily="34" charset="0"/>
              </a:rPr>
              <a:t>«Горелки»</a:t>
            </a:r>
          </a:p>
          <a:p>
            <a:r>
              <a:rPr lang="ru-RU" sz="2400" dirty="0" smtClean="0">
                <a:latin typeface="Arial Narrow" pitchFamily="34" charset="0"/>
              </a:rPr>
              <a:t>«Делай, как я» </a:t>
            </a:r>
          </a:p>
          <a:p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 err="1" smtClean="0">
                <a:latin typeface="Arial Narrow" pitchFamily="34" charset="0"/>
              </a:rPr>
              <a:t>Ловишки</a:t>
            </a:r>
            <a:r>
              <a:rPr lang="ru-RU" sz="2400" dirty="0" smtClean="0">
                <a:latin typeface="Arial Narrow" pitchFamily="34" charset="0"/>
              </a:rPr>
              <a:t> в кругу»</a:t>
            </a:r>
          </a:p>
          <a:p>
            <a:r>
              <a:rPr lang="ru-RU" sz="2400" dirty="0" smtClean="0">
                <a:latin typeface="Arial Narrow" pitchFamily="34" charset="0"/>
              </a:rPr>
              <a:t>«Мы веселые ребята»                                </a:t>
            </a:r>
          </a:p>
          <a:p>
            <a:r>
              <a:rPr lang="ru-RU" sz="2400" dirty="0" smtClean="0">
                <a:latin typeface="Arial Narrow" pitchFamily="34" charset="0"/>
              </a:rPr>
              <a:t>Эстафета «Что нужно для умывания»</a:t>
            </a:r>
          </a:p>
          <a:p>
            <a:r>
              <a:rPr lang="ru-RU" sz="2400" dirty="0" smtClean="0">
                <a:latin typeface="Arial Narrow" pitchFamily="34" charset="0"/>
              </a:rPr>
              <a:t>Эстафета «Витаминное дерево»</a:t>
            </a:r>
          </a:p>
          <a:p>
            <a:r>
              <a:rPr lang="ru-RU" sz="2400" dirty="0" smtClean="0">
                <a:latin typeface="Arial Narrow" pitchFamily="34" charset="0"/>
              </a:rPr>
              <a:t>Эстафеты с разными  мячами</a:t>
            </a:r>
          </a:p>
          <a:p>
            <a:pPr>
              <a:buNone/>
            </a:pPr>
            <a:endParaRPr lang="ru-RU" sz="2400" dirty="0" smtClean="0">
              <a:latin typeface="Arial Narrow" pitchFamily="34" charset="0"/>
            </a:endParaRPr>
          </a:p>
          <a:p>
            <a:endParaRPr lang="ru-RU" sz="2400" dirty="0" smtClean="0">
              <a:latin typeface="Arial Narrow" pitchFamily="34" charset="0"/>
            </a:endParaRPr>
          </a:p>
          <a:p>
            <a:endParaRPr lang="ru-RU" sz="2400" dirty="0" smtClean="0">
              <a:latin typeface="Arial Narrow" pitchFamily="34" charset="0"/>
            </a:endParaRPr>
          </a:p>
          <a:p>
            <a:endParaRPr lang="ru-RU" sz="2400" dirty="0" smtClean="0">
              <a:latin typeface="Arial Narrow" pitchFamily="34" charset="0"/>
            </a:endParaRPr>
          </a:p>
          <a:p>
            <a:endParaRPr lang="ru-RU" sz="24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Мария\Рабочий стол\7030_html_m17106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sz="3600" b="1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u="sng" dirty="0" smtClean="0">
                <a:latin typeface="Arial Narrow" pitchFamily="34" charset="0"/>
              </a:rPr>
              <a:t>Игровые задания:</a:t>
            </a:r>
            <a:endParaRPr lang="ru-RU" sz="2400" u="sng" dirty="0" smtClean="0">
              <a:latin typeface="Arial Narrow" pitchFamily="34" charset="0"/>
            </a:endParaRPr>
          </a:p>
          <a:p>
            <a:r>
              <a:rPr lang="ru-RU" sz="2400" dirty="0" smtClean="0">
                <a:latin typeface="Arial Narrow" pitchFamily="34" charset="0"/>
              </a:rPr>
              <a:t>«По мостику» (с мешочком на голове)</a:t>
            </a:r>
          </a:p>
          <a:p>
            <a:r>
              <a:rPr lang="ru-RU" sz="2400" dirty="0" smtClean="0">
                <a:latin typeface="Arial Narrow" pitchFamily="34" charset="0"/>
              </a:rPr>
              <a:t>«Поймай мяч»</a:t>
            </a:r>
          </a:p>
          <a:p>
            <a:r>
              <a:rPr lang="ru-RU" sz="2400" dirty="0" smtClean="0">
                <a:latin typeface="Arial Narrow" pitchFamily="34" charset="0"/>
              </a:rPr>
              <a:t>«Достань до колокольчика»</a:t>
            </a:r>
          </a:p>
          <a:p>
            <a:r>
              <a:rPr lang="ru-RU" sz="2400" dirty="0" smtClean="0">
                <a:latin typeface="Arial Narrow" pitchFamily="34" charset="0"/>
              </a:rPr>
              <a:t>«Попади в корзину»</a:t>
            </a:r>
          </a:p>
          <a:p>
            <a:r>
              <a:rPr lang="ru-RU" sz="2400" dirty="0" smtClean="0">
                <a:latin typeface="Arial Narrow" pitchFamily="34" charset="0"/>
              </a:rPr>
              <a:t>«На одной ножке по дорожке»</a:t>
            </a:r>
          </a:p>
          <a:p>
            <a:r>
              <a:rPr lang="ru-RU" sz="2400" dirty="0" smtClean="0">
                <a:latin typeface="Arial Narrow" pitchFamily="34" charset="0"/>
              </a:rPr>
              <a:t>«Мяч через обруч»</a:t>
            </a:r>
          </a:p>
          <a:p>
            <a:r>
              <a:rPr lang="ru-RU" sz="2400" dirty="0" smtClean="0">
                <a:latin typeface="Arial Narrow" pitchFamily="34" charset="0"/>
              </a:rPr>
              <a:t>Утренняя гимнастика под музыкальное сопровождение</a:t>
            </a:r>
          </a:p>
          <a:p>
            <a:r>
              <a:rPr lang="ru-RU" sz="2400" dirty="0" smtClean="0">
                <a:latin typeface="Arial Narrow" pitchFamily="34" charset="0"/>
              </a:rPr>
              <a:t>Витаминизация</a:t>
            </a:r>
          </a:p>
          <a:p>
            <a:r>
              <a:rPr lang="ru-RU" sz="2400" dirty="0" smtClean="0">
                <a:latin typeface="Arial Narrow" pitchFamily="34" charset="0"/>
              </a:rPr>
              <a:t>Ежедневные прогулки с двигательной активностью</a:t>
            </a:r>
          </a:p>
          <a:p>
            <a:endParaRPr lang="ru-RU" sz="2400" dirty="0" smtClean="0">
              <a:latin typeface="Arial Narrow" pitchFamily="34" charset="0"/>
            </a:endParaRPr>
          </a:p>
          <a:p>
            <a:endParaRPr lang="ru-RU" sz="2400" dirty="0" smtClean="0">
              <a:latin typeface="Arial Narrow" pitchFamily="34" charset="0"/>
            </a:endParaRPr>
          </a:p>
          <a:p>
            <a:endParaRPr lang="ru-RU" sz="24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Мария\Рабочий стол\7030_html_m171062c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>          </a:t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1600" b="1" i="1" dirty="0" smtClean="0">
                <a:latin typeface="Arial Narrow" pitchFamily="34" charset="0"/>
              </a:rPr>
              <a:t/>
            </a:r>
            <a:br>
              <a:rPr lang="ru-RU" sz="16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solidFill>
                  <a:srgbClr val="7030A0"/>
                </a:solidFill>
                <a:latin typeface="Arial Narrow" pitchFamily="34" charset="0"/>
              </a:rPr>
              <a:t>Анализируя проделанную работу можно сделать выводы:</a:t>
            </a:r>
            <a:r>
              <a:rPr lang="ru-RU" sz="1600" dirty="0" smtClean="0">
                <a:latin typeface="Arial Narrow" pitchFamily="34" charset="0"/>
              </a:rPr>
              <a:t/>
            </a:r>
            <a:br>
              <a:rPr lang="ru-RU" sz="1600" dirty="0" smtClean="0">
                <a:latin typeface="Arial Narrow" pitchFamily="34" charset="0"/>
              </a:rPr>
            </a:br>
            <a:r>
              <a:rPr lang="ru-RU" sz="2000" dirty="0" smtClean="0">
                <a:latin typeface="Arial Narrow" pitchFamily="34" charset="0"/>
              </a:rPr>
              <a:t>Тема  проекта выбрана с учетом возрастных особенностей детей  старшего дошкольного возраста и объема информации, которая может быть ими воспринята, что положительно повлияло на различные виды их деятельности (игровую, познавательную, художественно – речевую, музыкально – игровую). Работа по теме проекта получилась познавательной. Дети с интересом узнавали о витаминах, микробах и их значении в жизни человека. Сформировано представление детей о здоровом образе жизни, а также расширены знания о способах укрепления и сохранения своего здоровья. Создавая игровые проблемные ситуации, воспитатели  побуждали детей использовать приобретённые знания и применять их в разрешении проблемы, а затем и закреплять через игровую, творческую деятельность. Главными помощниками в проекте стали родители.  Родители с интересом знакомились с предложенным информационным материалом. Большая часть родителей активно приняли участие в фотовыставке «Дружба со спортом».Проект позволил вызвать у родителей стремление к сотрудничеству с воспитателями, вовлечь участвовать в жизни детского сада. А также, благодаря проекту родители грамотно отнеслись  к вопросам правильного питания и воспитания здорового образа жизни у своих детей. Проект «Тропинки здоровья» разрешил проблему, реализовал поставленные задачи. Совместная работа по оздоровлению детей привела к тому, что заболеваемость в группе снизилась, повысился уровень физической подготовленности детей, появилась потребность в ведении здорового образа жизни. </a:t>
            </a:r>
            <a:br>
              <a:rPr lang="ru-RU" sz="2000" dirty="0" smtClean="0">
                <a:latin typeface="Arial Narrow" pitchFamily="34" charset="0"/>
              </a:rPr>
            </a:br>
            <a:r>
              <a:rPr lang="ru-RU" sz="2000" dirty="0" smtClean="0">
                <a:latin typeface="Arial Narrow" pitchFamily="34" charset="0"/>
              </a:rPr>
              <a:t> </a:t>
            </a:r>
            <a:r>
              <a:rPr lang="ru-RU" sz="1800" dirty="0" smtClean="0">
                <a:latin typeface="Arial Narrow" pitchFamily="34" charset="0"/>
              </a:rPr>
              <a:t/>
            </a:r>
            <a:br>
              <a:rPr lang="ru-RU" sz="1800" dirty="0" smtClean="0">
                <a:latin typeface="Arial Narrow" pitchFamily="34" charset="0"/>
              </a:rPr>
            </a:br>
            <a:endParaRPr lang="ru-RU" sz="18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Мария\Рабочий стол\7030_html_m17106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>               </a:t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>                         </a:t>
            </a:r>
            <a:r>
              <a:rPr lang="ru-RU" sz="4000" b="1" i="1" dirty="0" smtClean="0">
                <a:solidFill>
                  <a:srgbClr val="7030A0"/>
                </a:solidFill>
                <a:latin typeface="Arial Narrow" pitchFamily="34" charset="0"/>
              </a:rPr>
              <a:t>Работа с родителями:</a:t>
            </a:r>
            <a:r>
              <a:rPr lang="ru-RU" sz="27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27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1.Ширма «Чистота – залог здоровья».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2. Консультация «Игры, которые лечат».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3.Фотовыставка «Дружба со спортом».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4. Анкетирование: «Какое место занимает физкультура в вашей семье», «Физическое воспитание в семье».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5. Консультации для родителей на тему: «Режим дня в жизни дошкольника», «Как научить ребенка заботиться о своих зубах».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6.Папки - передвижки «Правильное питание детей», «Бережем свое здоровье».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7. Индивидуальные беседы о физических умениях и навыках каждого ребенка, о значимости совместной двигательной деятельности с детьми.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Мария\Рабочий стол\7030_html_m17106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Список литературы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 Narrow" pitchFamily="34" charset="0"/>
              </a:rPr>
              <a:t>Волошина Л.Н., Курилова Т.В. Игры с элементами спорта. Программа “Играйте на здоровье” и технология ее применения в ДОУ. – М.: Издательство “ГНОМ и Д”, 2004.</a:t>
            </a:r>
          </a:p>
          <a:p>
            <a:r>
              <a:rPr lang="ru-RU" sz="2000" dirty="0" smtClean="0">
                <a:latin typeface="Arial Narrow" pitchFamily="34" charset="0"/>
              </a:rPr>
              <a:t>  Шорыгина Т. А. Беседы о здоровье: Методическое пособие. – М. : ТЦ Сфера, 2008.- (Вместе с детьми) .</a:t>
            </a:r>
          </a:p>
          <a:p>
            <a:r>
              <a:rPr lang="ru-RU" sz="2000" dirty="0" err="1" smtClean="0">
                <a:latin typeface="Arial Narrow" pitchFamily="34" charset="0"/>
              </a:rPr>
              <a:t>Здоровьесберегающие</a:t>
            </a:r>
            <a:r>
              <a:rPr lang="ru-RU" sz="2000" dirty="0" smtClean="0">
                <a:latin typeface="Arial Narrow" pitchFamily="34" charset="0"/>
              </a:rPr>
              <a:t> технологии воспитания в ДОУ /Т.С. </a:t>
            </a:r>
            <a:r>
              <a:rPr lang="ru-RU" sz="2000" dirty="0" err="1" smtClean="0">
                <a:latin typeface="Arial Narrow" pitchFamily="34" charset="0"/>
              </a:rPr>
              <a:t>Яколева</a:t>
            </a:r>
            <a:r>
              <a:rPr lang="ru-RU" sz="2000" dirty="0" smtClean="0">
                <a:latin typeface="Arial Narrow" pitchFamily="34" charset="0"/>
              </a:rPr>
              <a:t>, 2006 г .</a:t>
            </a:r>
          </a:p>
          <a:p>
            <a:r>
              <a:rPr lang="ru-RU" sz="2000" dirty="0" smtClean="0">
                <a:latin typeface="Arial Narrow" pitchFamily="34" charset="0"/>
              </a:rPr>
              <a:t>Двигательная активность ребенка в детском саду: пособие для педагогов ДУ /М.А. </a:t>
            </a:r>
            <a:r>
              <a:rPr lang="ru-RU" sz="2000" dirty="0" err="1" smtClean="0">
                <a:latin typeface="Arial Narrow" pitchFamily="34" charset="0"/>
              </a:rPr>
              <a:t>Рунова</a:t>
            </a:r>
            <a:r>
              <a:rPr lang="ru-RU" sz="2000" dirty="0" smtClean="0">
                <a:latin typeface="Arial Narrow" pitchFamily="34" charset="0"/>
              </a:rPr>
              <a:t> – М, Мозаика-Синтез, 2000 г.</a:t>
            </a:r>
          </a:p>
          <a:p>
            <a:r>
              <a:rPr lang="ru-RU" sz="2000" dirty="0" smtClean="0">
                <a:latin typeface="Arial Narrow" pitchFamily="34" charset="0"/>
              </a:rPr>
              <a:t>«Занятия по физкультуре с детьми 3-7 лет» И.Е. </a:t>
            </a:r>
            <a:r>
              <a:rPr lang="ru-RU" sz="2000" dirty="0" err="1" smtClean="0">
                <a:latin typeface="Arial Narrow" pitchFamily="34" charset="0"/>
              </a:rPr>
              <a:t>Варенин</a:t>
            </a:r>
            <a:r>
              <a:rPr lang="ru-RU" sz="2000" dirty="0" smtClean="0">
                <a:latin typeface="Arial Narrow" pitchFamily="34" charset="0"/>
              </a:rPr>
              <a:t>, С.Г. Кудрявцева.</a:t>
            </a:r>
          </a:p>
          <a:p>
            <a:r>
              <a:rPr lang="ru-RU" sz="2000" dirty="0" smtClean="0">
                <a:latin typeface="Arial Narrow" pitchFamily="34" charset="0"/>
              </a:rPr>
              <a:t>«</a:t>
            </a:r>
            <a:r>
              <a:rPr lang="ru-RU" sz="2000" dirty="0" err="1" smtClean="0">
                <a:latin typeface="Arial Narrow" pitchFamily="34" charset="0"/>
              </a:rPr>
              <a:t>Здоровьесберегающие</a:t>
            </a:r>
            <a:r>
              <a:rPr lang="ru-RU" sz="2000" dirty="0" smtClean="0">
                <a:latin typeface="Arial Narrow" pitchFamily="34" charset="0"/>
              </a:rPr>
              <a:t> технологии в ДОУ» Л.В. </a:t>
            </a:r>
            <a:r>
              <a:rPr lang="ru-RU" sz="2000" dirty="0" err="1" smtClean="0">
                <a:latin typeface="Arial Narrow" pitchFamily="34" charset="0"/>
              </a:rPr>
              <a:t>Гаврючина</a:t>
            </a:r>
            <a:r>
              <a:rPr lang="ru-RU" sz="2000" dirty="0" smtClean="0">
                <a:latin typeface="Arial Narrow" pitchFamily="34" charset="0"/>
              </a:rPr>
              <a:t>.</a:t>
            </a:r>
          </a:p>
          <a:p>
            <a:r>
              <a:rPr lang="ru-RU" sz="2000" dirty="0" smtClean="0">
                <a:latin typeface="Arial Narrow" pitchFamily="34" charset="0"/>
              </a:rPr>
              <a:t>«Игры, которые лечат» Е.А. </a:t>
            </a:r>
            <a:r>
              <a:rPr lang="ru-RU" sz="2000" dirty="0" err="1" smtClean="0">
                <a:latin typeface="Arial Narrow" pitchFamily="34" charset="0"/>
              </a:rPr>
              <a:t>Бабенкова</a:t>
            </a:r>
            <a:r>
              <a:rPr lang="ru-RU" sz="2000" dirty="0" smtClean="0">
                <a:latin typeface="Arial Narrow" pitchFamily="34" charset="0"/>
              </a:rPr>
              <a:t>.</a:t>
            </a:r>
          </a:p>
          <a:p>
            <a:r>
              <a:rPr lang="ru-RU" sz="2000" dirty="0" smtClean="0">
                <a:latin typeface="Arial Narrow" pitchFamily="34" charset="0"/>
              </a:rPr>
              <a:t>«Зеленый огонек здоровья» М.Ю. </a:t>
            </a:r>
            <a:r>
              <a:rPr lang="ru-RU" sz="2000" dirty="0" err="1" smtClean="0">
                <a:latin typeface="Arial Narrow" pitchFamily="34" charset="0"/>
              </a:rPr>
              <a:t>Картушина</a:t>
            </a:r>
            <a:r>
              <a:rPr lang="ru-RU" sz="2000" dirty="0" smtClean="0">
                <a:latin typeface="Arial Narrow" pitchFamily="34" charset="0"/>
              </a:rPr>
              <a:t>.</a:t>
            </a:r>
          </a:p>
          <a:p>
            <a:r>
              <a:rPr lang="ru-RU" sz="2000" dirty="0" smtClean="0">
                <a:latin typeface="Arial Narrow" pitchFamily="34" charset="0"/>
              </a:rPr>
              <a:t>«Азбука физкультминуток для дошкольников» В.И. </a:t>
            </a:r>
            <a:r>
              <a:rPr lang="ru-RU" sz="2000" dirty="0" err="1" smtClean="0">
                <a:latin typeface="Arial Narrow" pitchFamily="34" charset="0"/>
              </a:rPr>
              <a:t>Ковалько</a:t>
            </a:r>
            <a:r>
              <a:rPr lang="ru-RU" sz="2000" dirty="0" smtClean="0">
                <a:latin typeface="Arial Narrow" pitchFamily="34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Arial Narrow" pitchFamily="34" charset="0"/>
              </a:rPr>
              <a:t> </a:t>
            </a:r>
          </a:p>
          <a:p>
            <a:endParaRPr lang="ru-RU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Мария\Рабочий стол\7030_html_m171062c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115328" cy="10001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>         Технологическая карта проекта</a:t>
            </a: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3600" b="1" i="1" dirty="0" smtClean="0">
                <a:solidFill>
                  <a:srgbClr val="0070C0"/>
                </a:solidFill>
                <a:latin typeface="Arial Narrow" pitchFamily="34" charset="0"/>
              </a:rPr>
              <a:t>Тип проекта </a:t>
            </a:r>
            <a:r>
              <a:rPr lang="ru-RU" sz="2700" b="1" i="1" dirty="0" smtClean="0">
                <a:latin typeface="Arial Narrow" pitchFamily="34" charset="0"/>
              </a:rPr>
              <a:t>педагогический</a:t>
            </a:r>
            <a:r>
              <a:rPr lang="ru-RU" sz="3100" b="1" i="1" dirty="0" smtClean="0">
                <a:latin typeface="Arial Narrow" pitchFamily="34" charset="0"/>
              </a:rPr>
              <a:t/>
            </a:r>
            <a:br>
              <a:rPr lang="ru-RU" sz="3100" b="1" i="1" dirty="0" smtClean="0"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Arial Narrow" pitchFamily="34" charset="0"/>
              </a:rPr>
              <a:t>Вид</a:t>
            </a:r>
            <a:r>
              <a:rPr lang="ru-RU" sz="3100" b="1" i="1" dirty="0" smtClean="0">
                <a:latin typeface="Arial Narrow" pitchFamily="34" charset="0"/>
              </a:rPr>
              <a:t> </a:t>
            </a:r>
            <a:r>
              <a:rPr lang="ru-RU" sz="2700" b="1" i="1" dirty="0" smtClean="0">
                <a:latin typeface="Arial Narrow" pitchFamily="34" charset="0"/>
              </a:rPr>
              <a:t>познавательный, групповой, игровой, краткосрочный </a:t>
            </a:r>
            <a:r>
              <a:rPr lang="ru-RU" sz="3100" b="1" i="1" dirty="0" smtClean="0">
                <a:latin typeface="Arial Narrow" pitchFamily="34" charset="0"/>
              </a:rPr>
              <a:t/>
            </a:r>
            <a:br>
              <a:rPr lang="ru-RU" sz="3100" b="1" i="1" dirty="0" smtClean="0"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Arial Narrow" pitchFamily="34" charset="0"/>
              </a:rPr>
              <a:t>Образовательная область </a:t>
            </a:r>
            <a:r>
              <a:rPr lang="ru-RU" sz="2700" b="1" i="1" dirty="0" smtClean="0">
                <a:latin typeface="Arial Narrow" pitchFamily="34" charset="0"/>
              </a:rPr>
              <a:t>Физическое и Познавательное развитие</a:t>
            </a:r>
            <a:r>
              <a:rPr lang="ru-RU" sz="3100" b="1" i="1" dirty="0" smtClean="0">
                <a:latin typeface="Arial Narrow" pitchFamily="34" charset="0"/>
              </a:rPr>
              <a:t/>
            </a:r>
            <a:br>
              <a:rPr lang="ru-RU" sz="3100" b="1" i="1" dirty="0" smtClean="0"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Arial Narrow" pitchFamily="34" charset="0"/>
              </a:rPr>
              <a:t>Участники проекта </a:t>
            </a:r>
            <a:r>
              <a:rPr lang="ru-RU" sz="2700" b="1" i="1" dirty="0" smtClean="0">
                <a:latin typeface="Arial Narrow" pitchFamily="34" charset="0"/>
              </a:rPr>
              <a:t>воспитатели, дети старшей группы, музыкальный руководитель, родители</a:t>
            </a:r>
            <a:r>
              <a:rPr lang="ru-RU" sz="3100" b="1" i="1" dirty="0" smtClean="0">
                <a:latin typeface="Arial Narrow" pitchFamily="34" charset="0"/>
              </a:rPr>
              <a:t/>
            </a:r>
            <a:br>
              <a:rPr lang="ru-RU" sz="3100" b="1" i="1" dirty="0" smtClean="0">
                <a:latin typeface="Arial Narrow" pitchFamily="34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Arial Narrow" pitchFamily="34" charset="0"/>
              </a:rPr>
              <a:t>Сроки реализации  </a:t>
            </a:r>
            <a:r>
              <a:rPr lang="ru-RU" sz="2700" b="1" i="1" dirty="0" smtClean="0">
                <a:latin typeface="Arial Narrow" pitchFamily="34" charset="0"/>
              </a:rPr>
              <a:t>с 7.11.16-18.11.16 гг</a:t>
            </a:r>
            <a:r>
              <a:rPr lang="ru-RU" sz="3100" b="1" i="1" dirty="0" smtClean="0">
                <a:latin typeface="Arial Narrow" pitchFamily="34" charset="0"/>
              </a:rPr>
              <a:t>.</a:t>
            </a:r>
            <a:br>
              <a:rPr lang="ru-RU" sz="3100" b="1" i="1" dirty="0" smtClean="0">
                <a:latin typeface="Arial Narrow" pitchFamily="34" charset="0"/>
              </a:rPr>
            </a:br>
            <a:endParaRPr lang="ru-RU" sz="3100" b="1" i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рия\Рабочий стол\7030_html_m171062c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186766" cy="114300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Актуальность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sz="3100" dirty="0" smtClean="0">
                <a:latin typeface="Arial Narrow" pitchFamily="34" charset="0"/>
              </a:rPr>
              <a:t>Забота о </a:t>
            </a:r>
            <a:r>
              <a:rPr lang="ru-RU" sz="3100" b="1" dirty="0" smtClean="0">
                <a:latin typeface="Arial Narrow" pitchFamily="34" charset="0"/>
              </a:rPr>
              <a:t>здоровье</a:t>
            </a:r>
            <a:r>
              <a:rPr lang="ru-RU" sz="3100" dirty="0" smtClean="0">
                <a:latin typeface="Arial Narrow" pitchFamily="34" charset="0"/>
              </a:rPr>
              <a:t> ребёнка стала занимать во всём мире приоритетные позиции. Сегодня важно формировать и поддерживать у родителей интерес к </a:t>
            </a:r>
            <a:r>
              <a:rPr lang="ru-RU" sz="3100" b="1" dirty="0" smtClean="0">
                <a:latin typeface="Arial Narrow" pitchFamily="34" charset="0"/>
              </a:rPr>
              <a:t>оздоровлению</a:t>
            </a:r>
            <a:r>
              <a:rPr lang="ru-RU" sz="3100" dirty="0" smtClean="0">
                <a:latin typeface="Arial Narrow" pitchFamily="34" charset="0"/>
              </a:rPr>
              <a:t>, как самих себя, так и своих детей. Помочь понять им, что </a:t>
            </a:r>
            <a:r>
              <a:rPr lang="ru-RU" sz="3100" b="1" dirty="0" smtClean="0">
                <a:latin typeface="Arial Narrow" pitchFamily="34" charset="0"/>
              </a:rPr>
              <a:t>здоровье</a:t>
            </a:r>
            <a:r>
              <a:rPr lang="ru-RU" sz="3100" dirty="0" smtClean="0">
                <a:latin typeface="Arial Narrow" pitchFamily="34" charset="0"/>
              </a:rPr>
              <a:t> означает не только отсутствие болезней, но и психическое и социальное благополучие. Главной задачей является –воспитание здорового, сильного жизнерадостного  человека. Понимая важность </a:t>
            </a:r>
            <a:r>
              <a:rPr lang="ru-RU" sz="3100" b="1" dirty="0" smtClean="0">
                <a:latin typeface="Arial Narrow" pitchFamily="34" charset="0"/>
              </a:rPr>
              <a:t>здорового образа жизни</a:t>
            </a:r>
            <a:r>
              <a:rPr lang="ru-RU" sz="3100" dirty="0" smtClean="0">
                <a:latin typeface="Arial Narrow" pitchFamily="34" charset="0"/>
              </a:rPr>
              <a:t>, мы решили </a:t>
            </a:r>
            <a:r>
              <a:rPr lang="ru-RU" sz="3100" b="1" dirty="0" smtClean="0">
                <a:latin typeface="Arial Narrow" pitchFamily="34" charset="0"/>
              </a:rPr>
              <a:t>запустить проект </a:t>
            </a:r>
            <a:r>
              <a:rPr lang="ru-RU" sz="3100" b="1" i="1" dirty="0" smtClean="0">
                <a:solidFill>
                  <a:srgbClr val="002060"/>
                </a:solidFill>
                <a:latin typeface="Arial Narrow" pitchFamily="34" charset="0"/>
              </a:rPr>
              <a:t>«Тропинки Здоровья»</a:t>
            </a:r>
            <a:r>
              <a:rPr lang="ru-RU" sz="3100" b="1" dirty="0" smtClean="0">
                <a:solidFill>
                  <a:srgbClr val="002060"/>
                </a:solidFill>
                <a:latin typeface="Arial Narrow" pitchFamily="34" charset="0"/>
              </a:rPr>
              <a:t>. </a:t>
            </a:r>
            <a:r>
              <a:rPr lang="ru-RU" sz="3100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3100" dirty="0" smtClean="0">
                <a:solidFill>
                  <a:srgbClr val="7030A0"/>
                </a:solidFill>
                <a:latin typeface="Arial Narrow" pitchFamily="34" charset="0"/>
              </a:rPr>
            </a:br>
            <a:endParaRPr lang="ru-RU" sz="3100" dirty="0">
              <a:solidFill>
                <a:srgbClr val="7030A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рия\Рабочий стол\7030_html_m171062c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Цель проекта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714356"/>
            <a:ext cx="7643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357298"/>
            <a:ext cx="74295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Narrow" pitchFamily="34" charset="0"/>
              </a:rPr>
              <a:t>Создание максимально благоприятных условий для укрепления гармоничного физического развития ребёнка. Приобщение детей к здоровому образу жизни. Формирование убеждений привычек </a:t>
            </a:r>
            <a:r>
              <a:rPr lang="ru-RU" sz="2800" b="1" dirty="0" smtClean="0">
                <a:latin typeface="Arial Narrow" pitchFamily="34" charset="0"/>
              </a:rPr>
              <a:t>здорового образа жизни</a:t>
            </a:r>
            <a:r>
              <a:rPr lang="ru-RU" sz="2800" dirty="0" smtClean="0">
                <a:latin typeface="Arial Narrow" pitchFamily="34" charset="0"/>
              </a:rPr>
              <a:t>, развитие познавательных и творческих способностей детей </a:t>
            </a:r>
            <a:r>
              <a:rPr lang="ru-RU" sz="2800" b="1" dirty="0" smtClean="0">
                <a:latin typeface="Arial Narrow" pitchFamily="34" charset="0"/>
              </a:rPr>
              <a:t>старшей группы</a:t>
            </a:r>
            <a:r>
              <a:rPr lang="ru-RU" sz="3200" dirty="0" smtClean="0"/>
              <a:t>. </a:t>
            </a:r>
            <a:r>
              <a:rPr lang="ru-RU" sz="2800" dirty="0" smtClean="0">
                <a:latin typeface="Arial Narrow" pitchFamily="34" charset="0"/>
              </a:rPr>
              <a:t>Повысить стремление родителей использовать двигательную деятельность с детьми для укрепления детского здоровья. </a:t>
            </a:r>
            <a:endParaRPr lang="ru-RU" sz="3200" dirty="0" smtClean="0">
              <a:latin typeface="Arial Narrow" pitchFamily="34" charset="0"/>
            </a:endParaRPr>
          </a:p>
          <a:p>
            <a:pPr algn="ctr"/>
            <a:endParaRPr lang="ru-RU" sz="3200" dirty="0" smtClean="0">
              <a:latin typeface="Arial Narrow" pitchFamily="34" charset="0"/>
            </a:endParaRPr>
          </a:p>
          <a:p>
            <a:pPr algn="ctr"/>
            <a:endParaRPr lang="ru-RU" sz="3200" dirty="0" smtClean="0">
              <a:latin typeface="Arial Narrow" pitchFamily="34" charset="0"/>
            </a:endParaRPr>
          </a:p>
          <a:p>
            <a:pPr algn="ctr"/>
            <a:r>
              <a:rPr lang="ru-RU" sz="3200" dirty="0" smtClean="0">
                <a:latin typeface="Arial Narrow" pitchFamily="34" charset="0"/>
              </a:rPr>
              <a:t> </a:t>
            </a:r>
            <a:endParaRPr lang="ru-RU" sz="32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Мария\Рабочий стол\7030_html_m17106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Задачи проекта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2457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ru-RU" sz="2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•Охрана и укрепление физического здоровья детей;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•Формирование представления о своем теле, о необходимости  сох-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  ранения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своего здоровья;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•Развитие гигиенических навыков;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•Обогащать представления детей о витаминах, их роли в жизни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человека;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•Вырабатывать привычку к соблюдению режима, потребность в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физи</a:t>
            </a:r>
            <a:r>
              <a:rPr lang="ru-RU" sz="2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ческих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упражнениях и играх;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•Развитие движений, самостоятельной двигательной активности;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•Расширить знания родителей о физических умениях и навыках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детей;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•Повысить стремление родителей укреплять здоровый образ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жизни в семье.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рия\Рабочий стол\7030_html_m171062c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/>
            </a:r>
            <a:br>
              <a:rPr lang="ru-RU" sz="2700" b="1" i="1" dirty="0" smtClean="0">
                <a:latin typeface="Arial Narrow" pitchFamily="34" charset="0"/>
              </a:rPr>
            </a:br>
            <a:r>
              <a:rPr lang="ru-RU" sz="2700" b="1" i="1" dirty="0" smtClean="0">
                <a:latin typeface="Arial Narrow" pitchFamily="34" charset="0"/>
              </a:rPr>
              <a:t>                    </a:t>
            </a:r>
            <a:r>
              <a:rPr lang="ru-RU" sz="4000" b="1" i="1" dirty="0" smtClean="0">
                <a:solidFill>
                  <a:srgbClr val="7030A0"/>
                </a:solidFill>
                <a:latin typeface="Arial Narrow" pitchFamily="34" charset="0"/>
              </a:rPr>
              <a:t>Прогнозируемый результат:</a:t>
            </a:r>
            <a:r>
              <a:rPr lang="ru-RU" sz="2700" dirty="0" smtClean="0">
                <a:latin typeface="Arial Narrow" pitchFamily="34" charset="0"/>
              </a:rPr>
              <a:t/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Благодаря работе по проекту </a:t>
            </a:r>
            <a:r>
              <a:rPr lang="ru-RU" sz="2700" b="1" dirty="0" smtClean="0">
                <a:latin typeface="Arial Narrow" pitchFamily="34" charset="0"/>
              </a:rPr>
              <a:t>у </a:t>
            </a:r>
            <a:r>
              <a:rPr lang="ru-RU" sz="2700" b="1" u="sng" dirty="0" smtClean="0">
                <a:latin typeface="Arial Narrow" pitchFamily="34" charset="0"/>
              </a:rPr>
              <a:t>детей</a:t>
            </a:r>
            <a:r>
              <a:rPr lang="ru-RU" sz="2700" u="sng" dirty="0" smtClean="0">
                <a:latin typeface="Arial Narrow" pitchFamily="34" charset="0"/>
              </a:rPr>
              <a:t>  </a:t>
            </a:r>
            <a:r>
              <a:rPr lang="ru-RU" sz="2700" dirty="0" smtClean="0">
                <a:latin typeface="Arial Narrow" pitchFamily="34" charset="0"/>
              </a:rPr>
              <a:t>будут сформированы представления: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• что такое здоровье и как его сберечь;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• что такое витамины как влияют на здоровье;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• что такое режим и гигиена;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• о том, что есть полезные и не полезные продукты, какие они;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• что такое микробы и вирусы;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• как предупреждать болезни;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• что такое аптека, для чего она нужна;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•развитие коммуникативных способностей воспитанников;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b="1" u="sng" dirty="0" smtClean="0">
                <a:latin typeface="Arial Narrow" pitchFamily="34" charset="0"/>
              </a:rPr>
              <a:t>Для родителей</a:t>
            </a:r>
            <a:r>
              <a:rPr lang="ru-RU" sz="2700" b="1" dirty="0" smtClean="0">
                <a:latin typeface="Arial Narrow" pitchFamily="34" charset="0"/>
              </a:rPr>
              <a:t>:</a:t>
            </a:r>
            <a:r>
              <a:rPr lang="ru-RU" sz="2700" dirty="0" smtClean="0">
                <a:latin typeface="Arial Narrow" pitchFamily="34" charset="0"/>
              </a:rPr>
              <a:t/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 • повышение компетентности родителей в вопросах сохранения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   здоровья и здорового образа жизни;</a:t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700" dirty="0" smtClean="0">
                <a:latin typeface="Arial Narrow" pitchFamily="34" charset="0"/>
              </a:rPr>
              <a:t> • активное участие родителей в жизнедеятельности ДОУ.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Мария\Рабочий стол\7030_html_m17106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>«Познавательно-речевое  развитие»</a:t>
            </a:r>
            <a:endParaRPr lang="ru-RU" sz="3600" b="1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latin typeface="Arial Narrow" pitchFamily="34" charset="0"/>
              </a:rPr>
              <a:t>      </a:t>
            </a:r>
            <a:r>
              <a:rPr lang="ru-RU" sz="2400" b="1" i="1" u="sng" dirty="0" smtClean="0">
                <a:latin typeface="Arial Narrow" pitchFamily="34" charset="0"/>
              </a:rPr>
              <a:t> Беседы:</a:t>
            </a:r>
            <a:r>
              <a:rPr lang="ru-RU" sz="2400" dirty="0" smtClean="0">
                <a:latin typeface="Arial Narrow" pitchFamily="34" charset="0"/>
              </a:rPr>
              <a:t>«Нас излечит, исцелит добрый доктор Айболит»</a:t>
            </a:r>
          </a:p>
          <a:p>
            <a:r>
              <a:rPr lang="ru-RU" sz="2400" dirty="0" smtClean="0">
                <a:latin typeface="Arial Narrow" pitchFamily="34" charset="0"/>
              </a:rPr>
              <a:t>«Бесценная и всем необходимая вода»</a:t>
            </a:r>
          </a:p>
          <a:p>
            <a:r>
              <a:rPr lang="ru-RU" sz="2400" dirty="0" smtClean="0">
                <a:latin typeface="Arial Narrow" pitchFamily="34" charset="0"/>
              </a:rPr>
              <a:t>«Волшебный сундучок «Здоровье»</a:t>
            </a:r>
          </a:p>
          <a:p>
            <a:r>
              <a:rPr lang="ru-RU" sz="2400" dirty="0" smtClean="0">
                <a:latin typeface="Arial Narrow" pitchFamily="34" charset="0"/>
              </a:rPr>
              <a:t>«Таблетки растут на грядках и на ветках»  </a:t>
            </a:r>
          </a:p>
          <a:p>
            <a:r>
              <a:rPr lang="ru-RU" sz="2400" dirty="0" smtClean="0">
                <a:latin typeface="Arial Narrow" pitchFamily="34" charset="0"/>
              </a:rPr>
              <a:t>«В гостях у </a:t>
            </a:r>
            <a:r>
              <a:rPr lang="ru-RU" sz="2400" dirty="0" err="1" smtClean="0">
                <a:latin typeface="Arial Narrow" pitchFamily="34" charset="0"/>
              </a:rPr>
              <a:t>Мойдодыра</a:t>
            </a:r>
            <a:r>
              <a:rPr lang="ru-RU" sz="2400" dirty="0" smtClean="0">
                <a:latin typeface="Arial Narrow" pitchFamily="34" charset="0"/>
              </a:rPr>
              <a:t>»</a:t>
            </a:r>
          </a:p>
          <a:p>
            <a:r>
              <a:rPr lang="ru-RU" sz="2400" dirty="0" smtClean="0">
                <a:latin typeface="Arial Narrow" pitchFamily="34" charset="0"/>
              </a:rPr>
              <a:t>«Мы порядком дорожим – соблюдаем свой режим»</a:t>
            </a:r>
          </a:p>
          <a:p>
            <a:r>
              <a:rPr lang="ru-RU" sz="2400" dirty="0" smtClean="0">
                <a:latin typeface="Arial Narrow" pitchFamily="34" charset="0"/>
              </a:rPr>
              <a:t>«Будем спортом заниматься»                                               </a:t>
            </a:r>
          </a:p>
          <a:p>
            <a:r>
              <a:rPr lang="ru-RU" sz="2400" dirty="0" smtClean="0">
                <a:latin typeface="Arial Narrow" pitchFamily="34" charset="0"/>
              </a:rPr>
              <a:t>«Одежда и здоровье»</a:t>
            </a:r>
          </a:p>
          <a:p>
            <a:r>
              <a:rPr lang="ru-RU" sz="2400" dirty="0" smtClean="0">
                <a:latin typeface="Arial Narrow" pitchFamily="34" charset="0"/>
              </a:rPr>
              <a:t>«Мое тело»</a:t>
            </a:r>
          </a:p>
          <a:p>
            <a:r>
              <a:rPr lang="ru-RU" sz="2400" dirty="0" smtClean="0">
                <a:latin typeface="Arial Narrow" pitchFamily="34" charset="0"/>
              </a:rPr>
              <a:t>«Микробы и вирусы»</a:t>
            </a:r>
          </a:p>
          <a:p>
            <a:r>
              <a:rPr lang="ru-RU" sz="2400" dirty="0" smtClean="0">
                <a:latin typeface="Arial Narrow" pitchFamily="34" charset="0"/>
              </a:rPr>
              <a:t>«Полезные и вредные продукты»</a:t>
            </a:r>
          </a:p>
          <a:p>
            <a:r>
              <a:rPr lang="ru-RU" sz="2400" dirty="0" smtClean="0">
                <a:latin typeface="Arial Narrow" pitchFamily="34" charset="0"/>
              </a:rPr>
              <a:t>«Врачи  - наши помощники»</a:t>
            </a:r>
          </a:p>
          <a:p>
            <a:endParaRPr lang="ru-RU" sz="18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Мария\Рабочий стол\7030_html_m17106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2528"/>
          </a:xfrm>
        </p:spPr>
        <p:txBody>
          <a:bodyPr>
            <a:normAutofit fontScale="90000"/>
          </a:bodyPr>
          <a:lstStyle/>
          <a:p>
            <a:endParaRPr lang="ru-RU" sz="3600" b="1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u="sng" dirty="0" smtClean="0">
                <a:latin typeface="Arial Narrow" pitchFamily="34" charset="0"/>
              </a:rPr>
              <a:t> Чтение художественной литературы: </a:t>
            </a:r>
            <a:endParaRPr lang="ru-RU" sz="2000" dirty="0" smtClean="0">
              <a:latin typeface="Arial Narrow" pitchFamily="34" charset="0"/>
            </a:endParaRPr>
          </a:p>
          <a:p>
            <a:r>
              <a:rPr lang="ru-RU" sz="2400" dirty="0" smtClean="0">
                <a:latin typeface="Arial Narrow" pitchFamily="34" charset="0"/>
              </a:rPr>
              <a:t>Рассматривание иллюстраций, фотографий о здоровье </a:t>
            </a:r>
          </a:p>
          <a:p>
            <a:r>
              <a:rPr lang="ru-RU" sz="2400" dirty="0" smtClean="0">
                <a:latin typeface="Arial Narrow" pitchFamily="34" charset="0"/>
              </a:rPr>
              <a:t>Рассматривание картины «На прогулке»</a:t>
            </a:r>
          </a:p>
          <a:p>
            <a:r>
              <a:rPr lang="ru-RU" sz="2400" dirty="0" smtClean="0">
                <a:latin typeface="Arial Narrow" pitchFamily="34" charset="0"/>
              </a:rPr>
              <a:t>Чтение: К. Чуковский «</a:t>
            </a:r>
            <a:r>
              <a:rPr lang="ru-RU" sz="2400" dirty="0" err="1" smtClean="0">
                <a:latin typeface="Arial Narrow" pitchFamily="34" charset="0"/>
              </a:rPr>
              <a:t>Мойдодыр</a:t>
            </a:r>
            <a:r>
              <a:rPr lang="ru-RU" sz="2400" dirty="0" smtClean="0">
                <a:latin typeface="Arial Narrow" pitchFamily="34" charset="0"/>
              </a:rPr>
              <a:t>», Т.А.Шорыгина «Осторожные сказки», </a:t>
            </a:r>
            <a:r>
              <a:rPr lang="ru-RU" sz="2400" dirty="0" err="1" smtClean="0">
                <a:latin typeface="Arial Narrow" pitchFamily="34" charset="0"/>
              </a:rPr>
              <a:t>А.Барто</a:t>
            </a:r>
            <a:r>
              <a:rPr lang="ru-RU" sz="2400" dirty="0" smtClean="0">
                <a:latin typeface="Arial Narrow" pitchFamily="34" charset="0"/>
              </a:rPr>
              <a:t> «Девочка - чумазая», С. Михалков «Прививка»</a:t>
            </a:r>
          </a:p>
          <a:p>
            <a:r>
              <a:rPr lang="ru-RU" sz="2400" dirty="0" smtClean="0">
                <a:latin typeface="Arial Narrow" pitchFamily="34" charset="0"/>
              </a:rPr>
              <a:t>Разучивание стихов, пословиц о здоровье                                      </a:t>
            </a:r>
          </a:p>
          <a:p>
            <a:r>
              <a:rPr lang="ru-RU" sz="2400" dirty="0" smtClean="0">
                <a:latin typeface="Arial Narrow" pitchFamily="34" charset="0"/>
              </a:rPr>
              <a:t>Вечер загадок о спорте, здоровье, о фруктах и овощах</a:t>
            </a:r>
          </a:p>
          <a:p>
            <a:r>
              <a:rPr lang="ru-RU" sz="2400" b="1" i="1" u="sng" dirty="0" smtClean="0">
                <a:latin typeface="Arial Narrow" pitchFamily="34" charset="0"/>
              </a:rPr>
              <a:t>ФЭМП: </a:t>
            </a:r>
            <a:r>
              <a:rPr lang="ru-RU" sz="2400" dirty="0" smtClean="0">
                <a:latin typeface="Arial Narrow" pitchFamily="34" charset="0"/>
              </a:rPr>
              <a:t>Упражнение с гантелями на ориентировку в пространстве</a:t>
            </a:r>
          </a:p>
          <a:p>
            <a:r>
              <a:rPr lang="ru-RU" sz="2400" dirty="0" smtClean="0">
                <a:latin typeface="Arial Narrow" pitchFamily="34" charset="0"/>
              </a:rPr>
              <a:t>«Прокати мячик в ворота» (ориентировка на плоскости)</a:t>
            </a:r>
          </a:p>
          <a:p>
            <a:r>
              <a:rPr lang="ru-RU" sz="2400" dirty="0" smtClean="0">
                <a:latin typeface="Arial Narrow" pitchFamily="34" charset="0"/>
              </a:rPr>
              <a:t>«Разложи мыло в мыльницы» (геометрические фигуры)</a:t>
            </a:r>
          </a:p>
          <a:p>
            <a:r>
              <a:rPr lang="ru-RU" sz="2400" dirty="0" smtClean="0">
                <a:latin typeface="Arial Narrow" pitchFamily="34" charset="0"/>
              </a:rPr>
              <a:t>«Разложи фрукты на тарелки» (величина)</a:t>
            </a:r>
          </a:p>
          <a:p>
            <a:r>
              <a:rPr lang="ru-RU" sz="2400" dirty="0" smtClean="0">
                <a:latin typeface="Arial Narrow" pitchFamily="34" charset="0"/>
              </a:rPr>
              <a:t>«Разложи овощи в корзинку и тележку» (соотношение цифры с количеством)</a:t>
            </a:r>
          </a:p>
          <a:p>
            <a:endParaRPr lang="ru-RU" sz="2400" dirty="0" smtClean="0">
              <a:latin typeface="Arial Narrow" pitchFamily="34" charset="0"/>
            </a:endParaRPr>
          </a:p>
          <a:p>
            <a:endParaRPr lang="ru-RU" sz="2000" dirty="0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Мария\Рабочий стол\7030_html_m17106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 Narrow" pitchFamily="34" charset="0"/>
              </a:rPr>
              <a:t>«Художественно-эстетическое развитие»</a:t>
            </a:r>
            <a:endParaRPr lang="ru-RU" sz="3600" b="1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495459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900" b="1" i="1" u="sng" dirty="0" smtClean="0"/>
              <a:t>Рисование: </a:t>
            </a:r>
            <a:r>
              <a:rPr lang="ru-RU" sz="2800" dirty="0" smtClean="0">
                <a:latin typeface="Arial Narrow" pitchFamily="34" charset="0"/>
              </a:rPr>
              <a:t>«Витаминная тарелка» (фрукты и овощи), «Кувшин с молоком», «Волшебные таблетки» (витамины), «Микробы на ладошках», «Спортивная семья», «Наши помощники (предметы гигиены), «Футбольный мяч»</a:t>
            </a:r>
          </a:p>
          <a:p>
            <a:pPr>
              <a:buNone/>
            </a:pPr>
            <a:r>
              <a:rPr lang="ru-RU" sz="2800" b="1" i="1" u="sng" dirty="0" smtClean="0">
                <a:latin typeface="Arial Narrow" pitchFamily="34" charset="0"/>
              </a:rPr>
              <a:t>Аппликация</a:t>
            </a:r>
            <a:r>
              <a:rPr lang="ru-RU" sz="2800" b="1" i="1" dirty="0" smtClean="0">
                <a:latin typeface="Arial Narrow" pitchFamily="34" charset="0"/>
              </a:rPr>
              <a:t>:</a:t>
            </a:r>
            <a:r>
              <a:rPr lang="ru-RU" sz="2800" i="1" dirty="0" smtClean="0">
                <a:latin typeface="Arial Narrow" pitchFamily="34" charset="0"/>
              </a:rPr>
              <a:t> </a:t>
            </a:r>
            <a:r>
              <a:rPr lang="ru-RU" sz="2800" dirty="0" smtClean="0">
                <a:latin typeface="Arial Narrow" pitchFamily="34" charset="0"/>
              </a:rPr>
              <a:t>«Чемоданчик Айболита», «Каша-пища наша», «Полезные и вредные продукты» , газета – коллаж «Будь здоров!», «Витаминная семья», «</a:t>
            </a:r>
            <a:r>
              <a:rPr lang="ru-RU" sz="2800" dirty="0" err="1" smtClean="0">
                <a:latin typeface="Arial Narrow" pitchFamily="34" charset="0"/>
              </a:rPr>
              <a:t>Спортики</a:t>
            </a:r>
            <a:r>
              <a:rPr lang="ru-RU" sz="2800" dirty="0" smtClean="0">
                <a:latin typeface="Arial Narrow" pitchFamily="34" charset="0"/>
              </a:rPr>
              <a:t>» </a:t>
            </a:r>
          </a:p>
          <a:p>
            <a:pPr>
              <a:buNone/>
            </a:pPr>
            <a:r>
              <a:rPr lang="ru-RU" sz="2800" b="1" i="1" u="sng" dirty="0" smtClean="0">
                <a:latin typeface="Arial Narrow" pitchFamily="34" charset="0"/>
              </a:rPr>
              <a:t>Лепка: </a:t>
            </a:r>
            <a:r>
              <a:rPr lang="ru-RU" sz="2800" dirty="0" smtClean="0">
                <a:latin typeface="Arial Narrow" pitchFamily="34" charset="0"/>
              </a:rPr>
              <a:t>«Витаминное дерево», «Чтоб здоровым быть всегда, нужно заниматься», «Наши друзья Здоровья»</a:t>
            </a:r>
          </a:p>
          <a:p>
            <a:r>
              <a:rPr lang="ru-RU" sz="2800" dirty="0" smtClean="0">
                <a:latin typeface="Arial Narrow" pitchFamily="34" charset="0"/>
              </a:rPr>
              <a:t>Раскраски по теме </a:t>
            </a:r>
          </a:p>
          <a:p>
            <a:pPr>
              <a:buNone/>
            </a:pPr>
            <a:r>
              <a:rPr lang="ru-RU" sz="2800" b="1" i="1" u="sng" dirty="0" smtClean="0">
                <a:latin typeface="Arial Narrow" pitchFamily="34" charset="0"/>
              </a:rPr>
              <a:t>Музыка:</a:t>
            </a:r>
            <a:r>
              <a:rPr lang="ru-RU" sz="2800" u="sng" dirty="0" smtClean="0">
                <a:latin typeface="Arial Narrow" pitchFamily="34" charset="0"/>
              </a:rPr>
              <a:t> </a:t>
            </a:r>
            <a:r>
              <a:rPr lang="ru-RU" sz="2800" dirty="0" smtClean="0">
                <a:latin typeface="Arial Narrow" pitchFamily="34" charset="0"/>
              </a:rPr>
              <a:t>Песня «Мячи» сл.З.Петровой, </a:t>
            </a:r>
            <a:r>
              <a:rPr lang="ru-RU" sz="2800" dirty="0" err="1" smtClean="0">
                <a:latin typeface="Arial Narrow" pitchFamily="34" charset="0"/>
              </a:rPr>
              <a:t>муз.Ю.Чичкова</a:t>
            </a:r>
            <a:endParaRPr lang="ru-RU" sz="2800" dirty="0" smtClean="0">
              <a:latin typeface="Arial Narrow" pitchFamily="34" charset="0"/>
            </a:endParaRPr>
          </a:p>
          <a:p>
            <a:r>
              <a:rPr lang="ru-RU" sz="2800" dirty="0" smtClean="0">
                <a:latin typeface="Arial Narrow" pitchFamily="34" charset="0"/>
              </a:rPr>
              <a:t>Упражнения с флажками «На зарядку» </a:t>
            </a:r>
            <a:r>
              <a:rPr lang="ru-RU" sz="2800" dirty="0" err="1" smtClean="0">
                <a:latin typeface="Arial Narrow" pitchFamily="34" charset="0"/>
              </a:rPr>
              <a:t>муз.В.Золотарева</a:t>
            </a:r>
            <a:endParaRPr lang="ru-RU" sz="2800" dirty="0" smtClean="0">
              <a:latin typeface="Arial Narrow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587</Words>
  <Application>Microsoft Office PowerPoint</Application>
  <PresentationFormat>Экран (4:3)</PresentationFormat>
  <Paragraphs>126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                  Технологическая карта проекта  Тип проекта педагогический Вид познавательный, групповой, игровой, краткосрочный  Образовательная область Физическое и Познавательное развитие Участники проекта воспитатели, дети старшей группы, музыкальный руководитель, родители Сроки реализации  с 7.11.16-18.11.16 гг. </vt:lpstr>
      <vt:lpstr>          Актуальность Забота о здоровье ребёнка стала занимать во всём мире приоритетные позиции. Сегодня важно формировать и поддерживать у родителей интерес к оздоровлению, как самих себя, так и своих детей. Помочь понять им, что здоровье означает не только отсутствие болезней, но и психическое и социальное благополучие. Главной задачей является –воспитание здорового, сильного жизнерадостного  человека. Понимая важность здорового образа жизни, мы решили запустить проект «Тропинки Здоровья».  </vt:lpstr>
      <vt:lpstr>   Цель проекта  </vt:lpstr>
      <vt:lpstr>Задачи проекта</vt:lpstr>
      <vt:lpstr>                                    Прогнозируемый результат: Благодаря работе по проекту у детей  будут сформированы представления: • что такое здоровье и как его сберечь; • что такое витамины как влияют на здоровье; • что такое режим и гигиена; • о том, что есть полезные и не полезные продукты, какие они; • что такое микробы и вирусы; • как предупреждать болезни; • что такое аптека, для чего она нужна; •развитие коммуникативных способностей воспитанников; Для родителей:  • повышение компетентности родителей в вопросах сохранения    здоровья и здорового образа жизни;  • активное участие родителей в жизнедеятельности ДОУ. </vt:lpstr>
      <vt:lpstr>«Познавательно-речевое  развитие»</vt:lpstr>
      <vt:lpstr>Слайд 8</vt:lpstr>
      <vt:lpstr>«Художественно-эстетическое развитие»</vt:lpstr>
      <vt:lpstr>«Социально - коммуникативное развитие»</vt:lpstr>
      <vt:lpstr>«Физическое развитие»</vt:lpstr>
      <vt:lpstr>Слайд 12</vt:lpstr>
      <vt:lpstr>                                     Анализируя проделанную работу можно сделать выводы: Тема  проекта выбрана с учетом возрастных особенностей детей  старшего дошкольного возраста и объема информации, которая может быть ими воспринята, что положительно повлияло на различные виды их деятельности (игровую, познавательную, художественно – речевую, музыкально – игровую). Работа по теме проекта получилась познавательной. Дети с интересом узнавали о витаминах, микробах и их значении в жизни человека. Сформировано представление детей о здоровом образе жизни, а также расширены знания о способах укрепления и сохранения своего здоровья. Создавая игровые проблемные ситуации, воспитатели  побуждали детей использовать приобретённые знания и применять их в разрешении проблемы, а затем и закреплять через игровую, творческую деятельность. Главными помощниками в проекте стали родители.  Родители с интересом знакомились с предложенным информационным материалом. Большая часть родителей активно приняли участие в фотовыставке «Дружба со спортом».Проект позволил вызвать у родителей стремление к сотрудничеству с воспитателями, вовлечь участвовать в жизни детского сада. А также, благодаря проекту родители грамотно отнеслись  к вопросам правильного питания и воспитания здорового образа жизни у своих детей. Проект «Тропинки здоровья» разрешил проблему, реализовал поставленные задачи. Совместная работа по оздоровлению детей привела к тому, что заболеваемость в группе снизилась, повысился уровень физической подготовленности детей, появилась потребность в ведении здорового образа жизни.    </vt:lpstr>
      <vt:lpstr>                                                         Работа с родителями: 1.Ширма «Чистота – залог здоровья». 2. Консультация «Игры, которые лечат». 3.Фотовыставка «Дружба со спортом». 4. Анкетирование: «Какое место занимает физкультура в вашей семье», «Физическое воспитание в семье». 5. Консультации для родителей на тему: «Режим дня в жизни дошкольника», «Как научить ребенка заботиться о своих зубах». 6.Папки - передвижки «Правильное питание детей», «Бережем свое здоровье». 7. Индивидуальные беседы о физических умениях и навыках каждого ребенка, о значимости совместной двигательной деятельности с детьми.  </vt:lpstr>
      <vt:lpstr>Список литературы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41</cp:revision>
  <dcterms:created xsi:type="dcterms:W3CDTF">2016-11-13T09:50:35Z</dcterms:created>
  <dcterms:modified xsi:type="dcterms:W3CDTF">2017-01-10T07:14:22Z</dcterms:modified>
</cp:coreProperties>
</file>