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3.png"/><Relationship Id="rId4" Type="http://schemas.openxmlformats.org/officeDocument/2006/relationships/image" Target="../media/image6.jpeg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КОНУС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857496"/>
            <a:ext cx="8062912" cy="11453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entury Gothic" pitchFamily="34" charset="0"/>
              </a:rPr>
              <a:t>Выполнила: Скандакова </a:t>
            </a:r>
            <a:r>
              <a:rPr lang="ru-RU" sz="3200" b="1" dirty="0" smtClean="0">
                <a:solidFill>
                  <a:schemeClr val="tx1"/>
                </a:solidFill>
                <a:latin typeface="Century Gothic" pitchFamily="34" charset="0"/>
              </a:rPr>
              <a:t>Зинаида Алексеевна,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Century Gothic" pitchFamily="34" charset="0"/>
              </a:rPr>
              <a:t>Преподаватель </a:t>
            </a:r>
            <a:r>
              <a:rPr lang="ru-RU" sz="3200" b="1" dirty="0" smtClean="0">
                <a:solidFill>
                  <a:schemeClr val="tx1"/>
                </a:solidFill>
                <a:latin typeface="Century Gothic" pitchFamily="34" charset="0"/>
              </a:rPr>
              <a:t>математики </a:t>
            </a:r>
          </a:p>
          <a:p>
            <a:pPr algn="ctr"/>
            <a:endParaRPr lang="ru-RU" sz="32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+mj-lt"/>
              </a:rPr>
              <a:t>МБОУ «Прохоровская гимназия»</a:t>
            </a:r>
            <a:endParaRPr lang="ru-RU" sz="32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50-050-Spasibo-za-vnimani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Интерактивный плакат </a:t>
            </a:r>
            <a:r>
              <a:rPr lang="ru-RU" sz="3200" b="1" i="1" dirty="0" smtClean="0"/>
              <a:t>«Конус» </a:t>
            </a:r>
            <a:r>
              <a:rPr lang="ru-RU" sz="3200" b="1" i="1" dirty="0" smtClean="0"/>
              <a:t>предназначен для уроков  геометрии в 11 классе.</a:t>
            </a:r>
            <a:br>
              <a:rPr lang="ru-RU" sz="3200" b="1" i="1" dirty="0" smtClean="0"/>
            </a:br>
            <a:r>
              <a:rPr lang="ru-RU" sz="3200" b="1" i="1" dirty="0" smtClean="0"/>
              <a:t>Его можно применять при объяснении нового материала при изучении </a:t>
            </a:r>
            <a:r>
              <a:rPr lang="ru-RU" sz="3200" b="1" i="1" dirty="0" smtClean="0"/>
              <a:t>темы «Конус».</a:t>
            </a:r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 Смена слайдов производится по щелчку.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СОДЕРЖАНИЕ: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pPr marL="578358" indent="-514350">
              <a:buAutoNum type="arabicPeriod"/>
            </a:pPr>
            <a:r>
              <a:rPr lang="ru-RU" dirty="0" smtClean="0">
                <a:hlinkClick r:id="rId2" action="ppaction://hlinksldjump"/>
              </a:rPr>
              <a:t>Определение Конуса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/>
              <a:t> </a:t>
            </a:r>
            <a:r>
              <a:rPr lang="ru-RU" dirty="0" smtClean="0">
                <a:hlinkClick r:id="rId3" action="ppaction://hlinksldjump"/>
              </a:rPr>
              <a:t>Виды конусов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>
                <a:hlinkClick r:id="rId4" action="ppaction://hlinksldjump"/>
              </a:rPr>
              <a:t>Элементы конуса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>
                <a:hlinkClick r:id="rId5" action="ppaction://hlinksldjump"/>
              </a:rPr>
              <a:t>Объем конуса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>
                <a:hlinkClick r:id="rId6" action="ppaction://hlinksldjump"/>
              </a:rPr>
              <a:t>Площадь конуса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>
                <a:hlinkClick r:id="rId7" action="ppaction://hlinksldjump"/>
              </a:rPr>
              <a:t>Контрольные вопросы</a:t>
            </a:r>
            <a:r>
              <a:rPr lang="ru-RU" dirty="0" smtClean="0"/>
              <a:t>;</a:t>
            </a:r>
          </a:p>
          <a:p>
            <a:pPr marL="578358" indent="-514350">
              <a:buAutoNum type="arabicPeriod"/>
            </a:pPr>
            <a:r>
              <a:rPr lang="ru-RU" dirty="0" smtClean="0">
                <a:hlinkClick r:id="rId8" action="ppaction://hlinksldjump"/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КОНУС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82918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Конусом называют тело, которое состоит из круга основания конуса, точки, не лежащей в плоскости этого круга, вершины конуса и всех отрезков, соединяющих вершину конуса с точками основания.</a:t>
            </a:r>
            <a:endParaRPr lang="ru-RU" dirty="0"/>
          </a:p>
        </p:txBody>
      </p:sp>
      <p:pic>
        <p:nvPicPr>
          <p:cNvPr id="4" name="Рисунок 3" descr="конус_г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000240"/>
            <a:ext cx="2857500" cy="4000498"/>
          </a:xfrm>
          <a:prstGeom prst="rect">
            <a:avLst/>
          </a:prstGeom>
        </p:spPr>
      </p:pic>
      <p:pic>
        <p:nvPicPr>
          <p:cNvPr id="5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КОНУСОВ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7494"/>
            <a:ext cx="8258204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ЭЛЕМЕНТЫ КОНУСА</a:t>
            </a:r>
            <a:endParaRPr lang="ru-RU" sz="3200" dirty="0"/>
          </a:p>
        </p:txBody>
      </p:sp>
      <p:pic>
        <p:nvPicPr>
          <p:cNvPr id="31" name="Рисунок 30" descr="конус_г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000240"/>
            <a:ext cx="2857500" cy="4000498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5168232" y="3143248"/>
            <a:ext cx="3975768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Боковая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/>
                </a:solidFill>
              </a:rPr>
              <a:t>поверхность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14942" y="1928802"/>
            <a:ext cx="1891865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Вершина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43504" y="5286388"/>
            <a:ext cx="2263761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О</a:t>
            </a:r>
            <a:r>
              <a:rPr lang="ru-RU" sz="2800" dirty="0" smtClean="0">
                <a:solidFill>
                  <a:schemeClr val="accent1"/>
                </a:solidFill>
              </a:rPr>
              <a:t>снование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143504" y="4286256"/>
            <a:ext cx="2637260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Образующая</a:t>
            </a:r>
            <a:endParaRPr lang="ru-RU" sz="2800" dirty="0">
              <a:solidFill>
                <a:schemeClr val="accent1"/>
              </a:solidFill>
            </a:endParaRPr>
          </a:p>
        </p:txBody>
      </p:sp>
      <p:cxnSp>
        <p:nvCxnSpPr>
          <p:cNvPr id="41" name="Прямая со стрелкой 40"/>
          <p:cNvCxnSpPr>
            <a:stCxn id="34" idx="1"/>
          </p:cNvCxnSpPr>
          <p:nvPr/>
        </p:nvCxnSpPr>
        <p:spPr>
          <a:xfrm rot="10800000">
            <a:off x="2428860" y="2143116"/>
            <a:ext cx="2786082" cy="47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33" idx="1"/>
          </p:cNvCxnSpPr>
          <p:nvPr/>
        </p:nvCxnSpPr>
        <p:spPr>
          <a:xfrm rot="10800000">
            <a:off x="2500298" y="3357562"/>
            <a:ext cx="2667934" cy="47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6" idx="1"/>
          </p:cNvCxnSpPr>
          <p:nvPr/>
        </p:nvCxnSpPr>
        <p:spPr>
          <a:xfrm rot="10800000" flipV="1">
            <a:off x="3500430" y="4547866"/>
            <a:ext cx="1643074" cy="24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5" idx="1"/>
          </p:cNvCxnSpPr>
          <p:nvPr/>
        </p:nvCxnSpPr>
        <p:spPr>
          <a:xfrm rot="10800000">
            <a:off x="3357554" y="5500702"/>
            <a:ext cx="1785950" cy="47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143108" y="285728"/>
            <a:ext cx="4572000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ОБЪЕМ КОНУСА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20" y="1000108"/>
            <a:ext cx="4214842" cy="5643602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43438" y="1000108"/>
            <a:ext cx="4214842" cy="5643602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 descr="конус_г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2857500" cy="4286250"/>
          </a:xfrm>
          <a:prstGeom prst="rect">
            <a:avLst/>
          </a:prstGeom>
        </p:spPr>
      </p:pic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29362" y="3344628"/>
            <a:ext cx="3492000" cy="0"/>
          </a:xfrm>
          <a:prstGeom prst="line">
            <a:avLst/>
          </a:prstGeom>
          <a:ln>
            <a:prstDash val="lgDash"/>
            <a:headEnd type="oval"/>
            <a:tailEnd type="oval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93158" y="5072628"/>
            <a:ext cx="1404000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97158" y="2804628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25886" y="342900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25820" y="4604628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ф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000108"/>
            <a:ext cx="2695575" cy="476250"/>
          </a:xfrm>
          <a:prstGeom prst="rect">
            <a:avLst/>
          </a:prstGeom>
        </p:spPr>
      </p:pic>
      <p:pic>
        <p:nvPicPr>
          <p:cNvPr id="35" name="Рисунок 34" descr="ф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1643050"/>
            <a:ext cx="1847850" cy="457200"/>
          </a:xfrm>
          <a:prstGeom prst="rect">
            <a:avLst/>
          </a:prstGeom>
        </p:spPr>
      </p:pic>
      <p:pic>
        <p:nvPicPr>
          <p:cNvPr id="36" name="Рисунок 35" descr="ф3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5760000"/>
            <a:ext cx="2419350" cy="866775"/>
          </a:xfrm>
          <a:prstGeom prst="rect">
            <a:avLst/>
          </a:prstGeom>
        </p:spPr>
      </p:pic>
      <p:pic>
        <p:nvPicPr>
          <p:cNvPr id="37" name="Рисунок 36" descr="ф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76" y="1000108"/>
            <a:ext cx="4095750" cy="1857375"/>
          </a:xfrm>
          <a:prstGeom prst="rect">
            <a:avLst/>
          </a:prstGeom>
        </p:spPr>
      </p:pic>
      <p:pic>
        <p:nvPicPr>
          <p:cNvPr id="38" name="Рисунок 37" descr="конус_усеч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380" y="3286124"/>
            <a:ext cx="2857500" cy="2695575"/>
          </a:xfrm>
          <a:prstGeom prst="rect">
            <a:avLst/>
          </a:prstGeom>
        </p:spPr>
      </p:pic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5929322" y="4429132"/>
            <a:ext cx="1571636" cy="0"/>
          </a:xfrm>
          <a:prstGeom prst="line">
            <a:avLst/>
          </a:prstGeom>
          <a:ln>
            <a:prstDash val="lgDash"/>
            <a:headEnd type="oval"/>
            <a:tailEnd type="oval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976000" y="3643314"/>
            <a:ext cx="720000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328000" y="5214950"/>
            <a:ext cx="1357322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15074" y="34880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i="1" baseline="-25000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57950" y="457200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29322" y="50720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i="1" baseline="-25000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pPr algn="ctr"/>
            <a:r>
              <a:rPr lang="ru-RU" dirty="0" smtClean="0"/>
              <a:t>ПЛОЩАДЬ КОНУСА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3900486" cy="5383262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071546"/>
            <a:ext cx="4214842" cy="542928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конус_г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214554"/>
            <a:ext cx="2857500" cy="428625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182794" y="4031992"/>
            <a:ext cx="3492000" cy="0"/>
          </a:xfrm>
          <a:prstGeom prst="line">
            <a:avLst/>
          </a:prstGeom>
          <a:ln>
            <a:prstDash val="lgDash"/>
            <a:headEnd type="oval"/>
            <a:tailEnd type="oval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472" y="5786454"/>
            <a:ext cx="1404000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7158" y="344757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5886" y="407194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5820" y="5247570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ф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142984"/>
            <a:ext cx="2695575" cy="476250"/>
          </a:xfrm>
          <a:prstGeom prst="rect">
            <a:avLst/>
          </a:prstGeom>
        </p:spPr>
      </p:pic>
      <p:pic>
        <p:nvPicPr>
          <p:cNvPr id="15" name="Рисунок 14" descr="ф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1643050"/>
            <a:ext cx="1847850" cy="457200"/>
          </a:xfrm>
          <a:prstGeom prst="rect">
            <a:avLst/>
          </a:prstGeom>
        </p:spPr>
      </p:pic>
      <p:pic>
        <p:nvPicPr>
          <p:cNvPr id="16" name="Рисунок 15" descr="ф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7" y="2285992"/>
            <a:ext cx="2143140" cy="971550"/>
          </a:xfrm>
          <a:prstGeom prst="rect">
            <a:avLst/>
          </a:prstGeom>
        </p:spPr>
      </p:pic>
      <p:pic>
        <p:nvPicPr>
          <p:cNvPr id="18" name="Рисунок 17" descr="ф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6314" y="1142984"/>
            <a:ext cx="1581150" cy="962025"/>
          </a:xfrm>
          <a:prstGeom prst="rect">
            <a:avLst/>
          </a:prstGeom>
        </p:spPr>
      </p:pic>
      <p:pic>
        <p:nvPicPr>
          <p:cNvPr id="19" name="Рисунок 18" descr="ф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2071678"/>
            <a:ext cx="2886075" cy="962025"/>
          </a:xfrm>
          <a:prstGeom prst="rect">
            <a:avLst/>
          </a:prstGeom>
        </p:spPr>
      </p:pic>
      <p:pic>
        <p:nvPicPr>
          <p:cNvPr id="20" name="Рисунок 19" descr="конус_усеч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3286124"/>
            <a:ext cx="2857500" cy="26955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29256" y="3929066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5929322" y="4429132"/>
            <a:ext cx="1571636" cy="0"/>
          </a:xfrm>
          <a:prstGeom prst="line">
            <a:avLst/>
          </a:prstGeom>
          <a:ln>
            <a:prstDash val="lgDash"/>
            <a:headEnd type="oval"/>
            <a:tailEnd type="oval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15074" y="34880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i="1" baseline="-25000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976000" y="3643314"/>
            <a:ext cx="720000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28000" y="5214950"/>
            <a:ext cx="1357322" cy="1588"/>
          </a:xfrm>
          <a:prstGeom prst="line">
            <a:avLst/>
          </a:prstGeom>
          <a:ln>
            <a:prstDash val="lgDash"/>
            <a:tailEnd type="none"/>
          </a:ln>
          <a:effectLst>
            <a:glow rad="635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57950" y="457200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b="1" i="1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29322" y="50720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i="1" baseline="-25000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/>
            </a:pPr>
            <a:r>
              <a:rPr lang="ru-RU" dirty="0" smtClean="0"/>
              <a:t>Что называется конусом?</a:t>
            </a:r>
          </a:p>
          <a:p>
            <a:pPr marL="578358" indent="-514350">
              <a:buAutoNum type="arabicPeriod"/>
            </a:pPr>
            <a:r>
              <a:rPr lang="ru-RU" dirty="0" smtClean="0"/>
              <a:t>Чему равен объем прямого кругового конуса?</a:t>
            </a:r>
          </a:p>
          <a:p>
            <a:pPr marL="578358" indent="-514350">
              <a:buAutoNum type="arabicPeriod"/>
            </a:pPr>
            <a:r>
              <a:rPr lang="ru-RU" dirty="0" smtClean="0"/>
              <a:t>Чему равен объем усеченного конуса?</a:t>
            </a:r>
          </a:p>
          <a:p>
            <a:pPr marL="578358" indent="-514350">
              <a:buAutoNum type="arabicPeriod"/>
            </a:pPr>
            <a:r>
              <a:rPr lang="ru-RU" dirty="0" smtClean="0"/>
              <a:t>Чему равна площадь поверхности прямого кругового конуса?</a:t>
            </a:r>
          </a:p>
          <a:p>
            <a:pPr marL="578358" indent="-514350">
              <a:buAutoNum type="arabicPeriod"/>
            </a:pPr>
            <a:endParaRPr lang="ru-RU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51888" y="0"/>
            <a:ext cx="39211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126</TotalTime>
  <Words>141</Words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КОНУС</vt:lpstr>
      <vt:lpstr>Слайд 2</vt:lpstr>
      <vt:lpstr>СОДЕРЖАНИЕ:</vt:lpstr>
      <vt:lpstr>КОНУС</vt:lpstr>
      <vt:lpstr>ВИДЫ КОНУСОВ</vt:lpstr>
      <vt:lpstr>ЭЛЕМЕНТЫ КОНУСА</vt:lpstr>
      <vt:lpstr>Слайд 7</vt:lpstr>
      <vt:lpstr>ПЛОЩАДЬ КОНУСА</vt:lpstr>
      <vt:lpstr>КОНТРОЛЬНЫЕ ВОПРОСЫ: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cp:lastModifiedBy>Valued eMachines Customer</cp:lastModifiedBy>
  <cp:revision>14</cp:revision>
  <dcterms:modified xsi:type="dcterms:W3CDTF">2016-11-23T21:08:41Z</dcterms:modified>
</cp:coreProperties>
</file>