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70" r:id="rId3"/>
    <p:sldId id="262" r:id="rId4"/>
    <p:sldId id="261" r:id="rId5"/>
    <p:sldId id="259" r:id="rId6"/>
    <p:sldId id="258" r:id="rId7"/>
    <p:sldId id="273" r:id="rId8"/>
    <p:sldId id="260" r:id="rId9"/>
    <p:sldId id="264" r:id="rId10"/>
    <p:sldId id="268" r:id="rId11"/>
    <p:sldId id="266" r:id="rId12"/>
    <p:sldId id="267" r:id="rId13"/>
    <p:sldId id="265" r:id="rId14"/>
    <p:sldId id="274" r:id="rId15"/>
    <p:sldId id="275" r:id="rId16"/>
    <p:sldId id="276" r:id="rId17"/>
    <p:sldId id="257" r:id="rId1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FF0000"/>
    <a:srgbClr val="DA9F34"/>
    <a:srgbClr val="808000"/>
    <a:srgbClr val="EBD9DC"/>
    <a:srgbClr val="DEC0C4"/>
    <a:srgbClr val="FFFFCC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17" autoAdjust="0"/>
  </p:normalViewPr>
  <p:slideViewPr>
    <p:cSldViewPr>
      <p:cViewPr varScale="1">
        <p:scale>
          <a:sx n="51" d="100"/>
          <a:sy n="51" d="100"/>
        </p:scale>
        <p:origin x="-1229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06/relationships/legacyDocTextInfo" Target="legacyDocTextInfo.bin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11" Type="http://schemas.openxmlformats.org/officeDocument/2006/relationships/image" Target="../media/image47.jpeg"/><Relationship Id="rId5" Type="http://schemas.microsoft.com/office/2006/relationships/legacyDiagramText" Target="legacyDiagramText5.bin"/><Relationship Id="rId10" Type="http://schemas.microsoft.com/office/2006/relationships/legacyDiagramText" Target="legacyDiagramText10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drawings/_rels/vmlDrawing2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18.bin"/><Relationship Id="rId13" Type="http://schemas.openxmlformats.org/officeDocument/2006/relationships/image" Target="../media/image56.jpeg"/><Relationship Id="rId3" Type="http://schemas.microsoft.com/office/2006/relationships/legacyDiagramText" Target="legacyDiagramText13.bin"/><Relationship Id="rId7" Type="http://schemas.microsoft.com/office/2006/relationships/legacyDiagramText" Target="legacyDiagramText17.bin"/><Relationship Id="rId12" Type="http://schemas.microsoft.com/office/2006/relationships/legacyDiagramText" Target="legacyDiagramText22.bin"/><Relationship Id="rId2" Type="http://schemas.microsoft.com/office/2006/relationships/legacyDiagramText" Target="legacyDiagramText12.bin"/><Relationship Id="rId1" Type="http://schemas.microsoft.com/office/2006/relationships/legacyDiagramText" Target="legacyDiagramText11.bin"/><Relationship Id="rId6" Type="http://schemas.microsoft.com/office/2006/relationships/legacyDiagramText" Target="legacyDiagramText16.bin"/><Relationship Id="rId11" Type="http://schemas.microsoft.com/office/2006/relationships/legacyDiagramText" Target="legacyDiagramText21.bin"/><Relationship Id="rId5" Type="http://schemas.microsoft.com/office/2006/relationships/legacyDiagramText" Target="legacyDiagramText15.bin"/><Relationship Id="rId10" Type="http://schemas.microsoft.com/office/2006/relationships/legacyDiagramText" Target="legacyDiagramText20.bin"/><Relationship Id="rId4" Type="http://schemas.microsoft.com/office/2006/relationships/legacyDiagramText" Target="legacyDiagramText14.bin"/><Relationship Id="rId9" Type="http://schemas.microsoft.com/office/2006/relationships/legacyDiagramText" Target="legacyDiagramText19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DEB8F-22F6-4E1E-ABC0-4A04B2C1D4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A53BB-0C58-4D52-8F76-3090E08C1D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4F87-8805-4C70-B9F4-1A079D8DE6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5E6D7-3F3C-49FD-B024-8C262F6CCF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70BE2-88BC-4687-AC1E-CEF283A9D1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2464C-F8B1-4081-8FE5-B60681AC23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F5173-7237-44A9-A513-F598AA0C73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F1F56-82C1-4623-A756-DE26913EB9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03188-EFD2-4CF9-A883-4594BF723C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DAEC3-001A-4A2F-B2BC-70C4EE8B5E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E870A-385A-4F86-8048-FDFBBFEE3B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0BB58-3CBA-495B-99F8-7E099862C7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648AD181-5E58-48FA-9B9C-5CB6A30601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Relationship Id="rId9" Type="http://schemas.openxmlformats.org/officeDocument/2006/relationships/image" Target="../media/image5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12" Type="http://schemas.openxmlformats.org/officeDocument/2006/relationships/image" Target="../media/image67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11" Type="http://schemas.openxmlformats.org/officeDocument/2006/relationships/image" Target="../media/image66.jpeg"/><Relationship Id="rId5" Type="http://schemas.openxmlformats.org/officeDocument/2006/relationships/image" Target="../media/image60.jpeg"/><Relationship Id="rId10" Type="http://schemas.openxmlformats.org/officeDocument/2006/relationships/image" Target="../media/image65.jpeg"/><Relationship Id="rId4" Type="http://schemas.openxmlformats.org/officeDocument/2006/relationships/image" Target="../media/image59.jpeg"/><Relationship Id="rId9" Type="http://schemas.openxmlformats.org/officeDocument/2006/relationships/image" Target="../media/image6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3" Type="http://schemas.openxmlformats.org/officeDocument/2006/relationships/image" Target="../media/image69.jpeg"/><Relationship Id="rId7" Type="http://schemas.openxmlformats.org/officeDocument/2006/relationships/image" Target="../media/image73.jpeg"/><Relationship Id="rId12" Type="http://schemas.openxmlformats.org/officeDocument/2006/relationships/image" Target="../media/image78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jpeg"/><Relationship Id="rId11" Type="http://schemas.openxmlformats.org/officeDocument/2006/relationships/image" Target="../media/image77.jpeg"/><Relationship Id="rId5" Type="http://schemas.openxmlformats.org/officeDocument/2006/relationships/image" Target="../media/image71.jpeg"/><Relationship Id="rId10" Type="http://schemas.openxmlformats.org/officeDocument/2006/relationships/image" Target="../media/image76.jpeg"/><Relationship Id="rId4" Type="http://schemas.openxmlformats.org/officeDocument/2006/relationships/image" Target="../media/image70.jpeg"/><Relationship Id="rId9" Type="http://schemas.openxmlformats.org/officeDocument/2006/relationships/image" Target="../media/image75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jpeg"/><Relationship Id="rId3" Type="http://schemas.openxmlformats.org/officeDocument/2006/relationships/image" Target="../media/image80.jpeg"/><Relationship Id="rId7" Type="http://schemas.openxmlformats.org/officeDocument/2006/relationships/image" Target="../media/image84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jpeg"/><Relationship Id="rId5" Type="http://schemas.openxmlformats.org/officeDocument/2006/relationships/image" Target="../media/image82.jpeg"/><Relationship Id="rId10" Type="http://schemas.openxmlformats.org/officeDocument/2006/relationships/image" Target="../media/image87.jpeg"/><Relationship Id="rId4" Type="http://schemas.openxmlformats.org/officeDocument/2006/relationships/image" Target="../media/image81.jpeg"/><Relationship Id="rId9" Type="http://schemas.openxmlformats.org/officeDocument/2006/relationships/image" Target="../media/image8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jpeg"/><Relationship Id="rId3" Type="http://schemas.openxmlformats.org/officeDocument/2006/relationships/image" Target="../media/image89.jpeg"/><Relationship Id="rId7" Type="http://schemas.openxmlformats.org/officeDocument/2006/relationships/image" Target="../media/image93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jpeg"/><Relationship Id="rId5" Type="http://schemas.openxmlformats.org/officeDocument/2006/relationships/image" Target="../media/image91.jpeg"/><Relationship Id="rId10" Type="http://schemas.openxmlformats.org/officeDocument/2006/relationships/image" Target="../media/image96.jpeg"/><Relationship Id="rId4" Type="http://schemas.openxmlformats.org/officeDocument/2006/relationships/image" Target="../media/image90.jpeg"/><Relationship Id="rId9" Type="http://schemas.openxmlformats.org/officeDocument/2006/relationships/image" Target="../media/image9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11" Type="http://schemas.openxmlformats.org/officeDocument/2006/relationships/image" Target="../media/image32.jpe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ctrTitle"/>
          </p:nvPr>
        </p:nvSpPr>
        <p:spPr>
          <a:xfrm>
            <a:off x="428625" y="1214438"/>
            <a:ext cx="5541963" cy="2808287"/>
          </a:xfrm>
          <a:ln w="3175"/>
        </p:spPr>
        <p:txBody>
          <a:bodyPr anchor="ctr"/>
          <a:lstStyle/>
          <a:p>
            <a:pPr eaLnBrk="1" hangingPunct="1">
              <a:defRPr/>
            </a:pPr>
            <a:r>
              <a:rPr lang="ru-RU" sz="4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ЧТО МЫ ЗНАЕМ О МОЛОКЕ?</a:t>
            </a:r>
          </a:p>
        </p:txBody>
      </p:sp>
      <p:sp>
        <p:nvSpPr>
          <p:cNvPr id="4099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285875" y="0"/>
            <a:ext cx="6858000" cy="1655763"/>
          </a:xfrm>
        </p:spPr>
        <p:txBody>
          <a:bodyPr/>
          <a:lstStyle/>
          <a:p>
            <a:r>
              <a:rPr lang="ru-RU" sz="3600" b="1" smtClean="0">
                <a:solidFill>
                  <a:srgbClr val="0D0D0D"/>
                </a:solidFill>
              </a:rPr>
              <a:t>МКДОУ Детский сад  «Ёлочка»</a:t>
            </a:r>
          </a:p>
        </p:txBody>
      </p:sp>
      <p:pic>
        <p:nvPicPr>
          <p:cNvPr id="4100" name="Picture 5" descr="C:\Users\Лариса\Desktop\Проект молоко\картинки молоко\drink-milk-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72188" y="1928813"/>
            <a:ext cx="2836862" cy="401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293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РАЗНОВИДНОСТЬ МОЛОКА</a:t>
            </a:r>
          </a:p>
        </p:txBody>
      </p:sp>
      <p:graphicFrame>
        <p:nvGraphicFramePr>
          <p:cNvPr id="1026" name="Diagram 5"/>
          <p:cNvGraphicFramePr>
            <a:graphicFrameLocks noChangeAspect="1"/>
          </p:cNvGraphicFramePr>
          <p:nvPr>
            <p:ph idx="1"/>
          </p:nvPr>
        </p:nvGraphicFramePr>
        <p:xfrm>
          <a:off x="0" y="1214438"/>
          <a:ext cx="8893175" cy="5040312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ransition advTm="11000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i?id=323212377-54-72&amp;n=21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363663" y="1412875"/>
            <a:ext cx="1336675" cy="1717675"/>
          </a:xfrm>
          <a:noFill/>
          <a:ln w="38100">
            <a:solidFill>
              <a:srgbClr val="808000"/>
            </a:solidFill>
          </a:ln>
        </p:spPr>
      </p:pic>
      <p:pic>
        <p:nvPicPr>
          <p:cNvPr id="13315" name="Picture 7" descr="i?id=236658514-52-72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84888" y="908050"/>
            <a:ext cx="1435100" cy="1435100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3316" name="Picture 8" descr="i?id=553407910-66-72&amp;n=2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77050" y="2997200"/>
            <a:ext cx="1296988" cy="1435100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3317" name="Picture 17" descr="i?id=81861732-24-72&amp;n=2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80063" y="4868863"/>
            <a:ext cx="1800225" cy="1395412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3318" name="Picture 19" descr="i?id=631527532-48-72&amp;n=21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187450" y="3644900"/>
            <a:ext cx="1435100" cy="1435100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3319" name="Picture 20" descr="i?id=236265658-22-72&amp;n=21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779838" y="2852738"/>
            <a:ext cx="1905000" cy="1435100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3320" name="Picture 22" descr="i?id=429289413-64-72&amp;n=21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132138" y="5084763"/>
            <a:ext cx="1816100" cy="1435100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3321" name="Picture 26" descr="i (10)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276600" y="754063"/>
            <a:ext cx="1871663" cy="1330325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11000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" name="Rectangle 33"/>
          <p:cNvSpPr>
            <a:spLocks noGrp="1"/>
          </p:cNvSpPr>
          <p:nvPr>
            <p:ph type="title"/>
          </p:nvPr>
        </p:nvSpPr>
        <p:spPr>
          <a:xfrm>
            <a:off x="214313" y="2143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РАЗНОВИДНОСТЬ</a:t>
            </a:r>
            <a:br>
              <a:rPr lang="ru-RU"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продуктов из молока</a:t>
            </a:r>
          </a:p>
        </p:txBody>
      </p:sp>
      <p:graphicFrame>
        <p:nvGraphicFramePr>
          <p:cNvPr id="2050" name="Diagram 5"/>
          <p:cNvGraphicFramePr>
            <a:graphicFrameLocks noChangeAspect="1"/>
          </p:cNvGraphicFramePr>
          <p:nvPr>
            <p:ph idx="1"/>
          </p:nvPr>
        </p:nvGraphicFramePr>
        <p:xfrm>
          <a:off x="323850" y="1600200"/>
          <a:ext cx="8351838" cy="5257800"/>
        </p:xfrm>
        <a:graphic>
          <a:graphicData uri="http://schemas.openxmlformats.org/drawingml/2006/compatibility">
            <com:legacyDrawing xmlns:com="http://schemas.openxmlformats.org/drawingml/2006/compatibility" spid="_x0000_s2050"/>
          </a:graphicData>
        </a:graphic>
      </p:graphicFrame>
    </p:spTree>
  </p:cSld>
  <p:clrMapOvr>
    <a:masterClrMapping/>
  </p:clrMapOvr>
  <p:transition advTm="11000">
    <p:comb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1" descr="i?id=254175107-57-72&amp;n=2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188" y="2997200"/>
            <a:ext cx="1435100" cy="1435100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4339" name="Picture 13" descr="i?id=384106332-11-72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550" y="4797425"/>
            <a:ext cx="1435100" cy="1435100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4340" name="Picture 14" descr="i?id=192199146-34-72&amp;n=2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092950" y="1052513"/>
            <a:ext cx="1397000" cy="1435100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4341" name="Picture 17" descr="i?id=87165764-39-72&amp;n=2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32588" y="4868863"/>
            <a:ext cx="1435100" cy="1435100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4342" name="Picture 18" descr="i?id=561346908-59-72&amp;n=21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27088" y="981075"/>
            <a:ext cx="1435100" cy="1435100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4343" name="Picture 19" descr="i?id=429237580-70-72&amp;n=21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076825" y="5084763"/>
            <a:ext cx="1168400" cy="1435100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4344" name="Picture 20" descr="i?id=466311193-22-72&amp;n=21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380288" y="2924175"/>
            <a:ext cx="977900" cy="1435100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4345" name="Picture 22" descr="i?id=376377323-55-72&amp;n=21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916238" y="5084763"/>
            <a:ext cx="1473200" cy="1435100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4346" name="Picture 24" descr="i?id=463945521-54-72&amp;n=21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4716463" y="476250"/>
            <a:ext cx="1828800" cy="1435100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4347" name="Picture 25" descr="i?id=373445891-26-72&amp;n=21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2700338" y="476250"/>
            <a:ext cx="1435100" cy="1435100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4348" name="Picture 26" descr="i (4)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3203575" y="2781300"/>
            <a:ext cx="2808288" cy="1712913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11000">
    <p:wipe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i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15125" y="5286375"/>
            <a:ext cx="1439863" cy="1081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3" name="Picture 5" descr="i (1)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88" y="5286375"/>
            <a:ext cx="1368425" cy="1085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4" name="Picture 6" descr="i (2)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43250" y="1214438"/>
            <a:ext cx="1439863" cy="1155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6" name="Picture 9" descr="i (5)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86500" y="1428750"/>
            <a:ext cx="1171575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7" name="Picture 10" descr="i (6)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857750" y="1214438"/>
            <a:ext cx="1100138" cy="1212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8" name="Picture 11" descr="i (7)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857375" y="1428750"/>
            <a:ext cx="1035050" cy="1212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369" name="Rectangle 17"/>
          <p:cNvSpPr>
            <a:spLocks noGrp="1"/>
          </p:cNvSpPr>
          <p:nvPr>
            <p:ph type="title" idx="4294967295"/>
          </p:nvPr>
        </p:nvSpPr>
        <p:spPr>
          <a:xfrm>
            <a:off x="250825" y="277813"/>
            <a:ext cx="864235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МОЛОКО ПОЛЕЗНО ОРГАНИЗМУ</a:t>
            </a:r>
          </a:p>
        </p:txBody>
      </p:sp>
      <p:pic>
        <p:nvPicPr>
          <p:cNvPr id="2" name="Picture 19" descr="i (4)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635375" y="2852738"/>
            <a:ext cx="1863725" cy="2149475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5371" name="Picture 20" descr="i (8)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143250" y="5286375"/>
            <a:ext cx="1366838" cy="1096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73" name="Picture 13" descr="C:\Users\Лариса\Desktop\Проект молоко\картинки молоко\interesnye_fakty_o_zubah_2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929454" y="3000372"/>
            <a:ext cx="1357322" cy="21469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7" descr="i (3)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1571625" y="5286375"/>
            <a:ext cx="1368425" cy="1036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74" name="Picture 14" descr="C:\Users\Лариса\Desktop\Проект молоко\картинки молоко\milk_bone02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1071538" y="2905430"/>
            <a:ext cx="1500198" cy="2166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1000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 idx="4294967295"/>
          </p:nvPr>
        </p:nvSpPr>
        <p:spPr>
          <a:xfrm>
            <a:off x="500063" y="285750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FF0000"/>
                </a:solidFill>
                <a:latin typeface="Times New Roman" pitchFamily="18" charset="0"/>
              </a:rPr>
              <a:t>ИЗ МОЛОКА ГОТОВЯТ…</a:t>
            </a:r>
          </a:p>
        </p:txBody>
      </p:sp>
      <p:pic>
        <p:nvPicPr>
          <p:cNvPr id="16387" name="Picture 4" descr="i (1)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28688" y="1571625"/>
            <a:ext cx="2171700" cy="1428750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6388" name="Picture 5" descr="i (2)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43313" y="1571625"/>
            <a:ext cx="2008187" cy="1371600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6389" name="Picture 6" descr="i (5)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875" y="3390900"/>
            <a:ext cx="2008188" cy="1406525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6390" name="Picture 7" descr="i (8)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57250" y="3429000"/>
            <a:ext cx="2244725" cy="1382713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6391" name="Picture 8" descr="i (13)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57250" y="5072063"/>
            <a:ext cx="2214563" cy="1444625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6392" name="Picture 9" descr="i (17)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571875" y="5059363"/>
            <a:ext cx="2071688" cy="1381125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6393" name="Picture 14" descr="i (14)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215063" y="1571625"/>
            <a:ext cx="2028825" cy="1350963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6394" name="Picture 15" descr="i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215063" y="3406775"/>
            <a:ext cx="2028825" cy="1306513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6395" name="Picture 16" descr="i (22)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215063" y="5072063"/>
            <a:ext cx="2030412" cy="1368425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11000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i (21)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156325" y="5013325"/>
            <a:ext cx="1944688" cy="1284288"/>
          </a:xfrm>
          <a:noFill/>
          <a:ln w="38100">
            <a:solidFill>
              <a:srgbClr val="808000"/>
            </a:solidFill>
          </a:ln>
        </p:spPr>
      </p:pic>
      <p:pic>
        <p:nvPicPr>
          <p:cNvPr id="17411" name="Picture 5" descr="i (19)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56325" y="1557338"/>
            <a:ext cx="1944688" cy="1296987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7412" name="Picture 6" descr="i (15)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88125" y="3213100"/>
            <a:ext cx="1905000" cy="1428750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7413" name="Picture 7" descr="i (12)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331913" y="1557338"/>
            <a:ext cx="1905000" cy="1428750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7414" name="Picture 8" descr="i (9)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403350" y="5013325"/>
            <a:ext cx="1905000" cy="1428750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7415" name="Picture 9" descr="i (4)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635375" y="3213100"/>
            <a:ext cx="2087563" cy="1577975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7416" name="Picture 10" descr="i (6)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851275" y="1412875"/>
            <a:ext cx="1714500" cy="1428750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7417" name="Picture 11" descr="i (16)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55650" y="3284538"/>
            <a:ext cx="2009775" cy="1428750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7418" name="Picture 12" descr="i (18)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851275" y="5084763"/>
            <a:ext cx="1800225" cy="1349375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11000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/>
          </p:cNvSpPr>
          <p:nvPr>
            <p:ph type="title" idx="4294967295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Теперь мы о молоке знаем всё!</a:t>
            </a:r>
          </a:p>
        </p:txBody>
      </p:sp>
      <p:sp>
        <p:nvSpPr>
          <p:cNvPr id="18435" name="Rectangle 3"/>
          <p:cNvSpPr>
            <a:spLocks noGrp="1"/>
          </p:cNvSpPr>
          <p:nvPr>
            <p:ph type="body" sz="half" idx="4294967295"/>
          </p:nvPr>
        </p:nvSpPr>
        <p:spPr>
          <a:xfrm>
            <a:off x="5072063" y="1285875"/>
            <a:ext cx="4537075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800" b="1" smtClean="0">
                <a:latin typeface="Times New Roman" pitchFamily="18" charset="0"/>
              </a:rPr>
              <a:t>Пейте молоко</a:t>
            </a:r>
          </a:p>
          <a:p>
            <a:pPr eaLnBrk="1" hangingPunct="1">
              <a:buFont typeface="Arial" charset="0"/>
              <a:buNone/>
            </a:pPr>
            <a:r>
              <a:rPr lang="ru-RU" sz="2800" b="1" smtClean="0">
                <a:latin typeface="Times New Roman" pitchFamily="18" charset="0"/>
              </a:rPr>
              <a:t>парное, чтобы</a:t>
            </a:r>
          </a:p>
          <a:p>
            <a:pPr eaLnBrk="1" hangingPunct="1">
              <a:buFont typeface="Arial" charset="0"/>
              <a:buNone/>
            </a:pPr>
            <a:r>
              <a:rPr lang="ru-RU" sz="2800" b="1" smtClean="0">
                <a:latin typeface="Times New Roman" pitchFamily="18" charset="0"/>
              </a:rPr>
              <a:t>кариес исчез,</a:t>
            </a:r>
          </a:p>
          <a:p>
            <a:pPr eaLnBrk="1" hangingPunct="1">
              <a:buFont typeface="Arial" charset="0"/>
              <a:buNone/>
            </a:pPr>
            <a:r>
              <a:rPr lang="ru-RU" sz="2800" b="1" smtClean="0">
                <a:latin typeface="Times New Roman" pitchFamily="18" charset="0"/>
              </a:rPr>
              <a:t>чтобы кости были</a:t>
            </a:r>
          </a:p>
          <a:p>
            <a:pPr eaLnBrk="1" hangingPunct="1">
              <a:buFont typeface="Arial" charset="0"/>
              <a:buNone/>
            </a:pPr>
            <a:r>
              <a:rPr lang="ru-RU" sz="2800" b="1" smtClean="0">
                <a:latin typeface="Times New Roman" pitchFamily="18" charset="0"/>
              </a:rPr>
              <a:t>крепки, не болела</a:t>
            </a:r>
          </a:p>
          <a:p>
            <a:pPr eaLnBrk="1" hangingPunct="1">
              <a:buFont typeface="Arial" charset="0"/>
              <a:buNone/>
            </a:pPr>
            <a:r>
              <a:rPr lang="ru-RU" sz="2800" b="1" smtClean="0">
                <a:latin typeface="Times New Roman" pitchFamily="18" charset="0"/>
              </a:rPr>
              <a:t>голова, настроение </a:t>
            </a:r>
          </a:p>
          <a:p>
            <a:pPr eaLnBrk="1" hangingPunct="1">
              <a:buFont typeface="Arial" charset="0"/>
              <a:buNone/>
            </a:pPr>
            <a:r>
              <a:rPr lang="ru-RU" sz="2800" b="1" smtClean="0">
                <a:latin typeface="Times New Roman" pitchFamily="18" charset="0"/>
              </a:rPr>
              <a:t>чтобы было</a:t>
            </a:r>
          </a:p>
          <a:p>
            <a:pPr eaLnBrk="1" hangingPunct="1">
              <a:buFont typeface="Arial" charset="0"/>
              <a:buNone/>
            </a:pPr>
            <a:r>
              <a:rPr lang="ru-RU" sz="2800" b="1" smtClean="0">
                <a:latin typeface="Times New Roman" pitchFamily="18" charset="0"/>
              </a:rPr>
              <a:t>превеселое всегда!</a:t>
            </a:r>
          </a:p>
          <a:p>
            <a:pPr algn="ctr" eaLnBrk="1" hangingPunct="1">
              <a:buFont typeface="Arial" charset="0"/>
              <a:buNone/>
            </a:pPr>
            <a:endParaRPr lang="ru-RU" b="1" smtClean="0">
              <a:latin typeface="Times New Roman" pitchFamily="18" charset="0"/>
            </a:endParaRPr>
          </a:p>
          <a:p>
            <a:pPr algn="ctr" eaLnBrk="1" hangingPunct="1"/>
            <a:endParaRPr lang="ru-RU" sz="2800" smtClean="0"/>
          </a:p>
        </p:txBody>
      </p:sp>
      <p:pic>
        <p:nvPicPr>
          <p:cNvPr id="18438" name="Picture 6" descr="C:\Users\Лариса\Desktop\39ab3435cacf1a08e9825cb605dc66ac_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428736"/>
            <a:ext cx="4500594" cy="38955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1000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2"/>
          <p:cNvSpPr txBox="1">
            <a:spLocks noChangeArrowheads="1"/>
          </p:cNvSpPr>
          <p:nvPr/>
        </p:nvSpPr>
        <p:spPr bwMode="auto">
          <a:xfrm>
            <a:off x="1285875" y="2500313"/>
            <a:ext cx="70723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endParaRPr lang="ru-RU" sz="4000" b="1" i="1">
              <a:solidFill>
                <a:srgbClr val="376092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428750" y="1000125"/>
            <a:ext cx="7331075" cy="809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endParaRPr lang="ru-RU" sz="2400">
              <a:latin typeface="Times New Roman" pitchFamily="18" charset="0"/>
            </a:endParaRPr>
          </a:p>
          <a:p>
            <a:pPr algn="ctr" eaLnBrk="1" hangingPunct="1"/>
            <a:r>
              <a:rPr lang="ru-RU" sz="3600" b="1">
                <a:latin typeface="Times New Roman" pitchFamily="18" charset="0"/>
              </a:rPr>
              <a:t>Кто дает людям молоко?</a:t>
            </a:r>
          </a:p>
          <a:p>
            <a:pPr algn="ctr" eaLnBrk="1" hangingPunct="1"/>
            <a:r>
              <a:rPr lang="ru-RU" sz="3600" b="1">
                <a:latin typeface="Times New Roman" pitchFamily="18" charset="0"/>
              </a:rPr>
              <a:t>Какое бывает молоко? </a:t>
            </a:r>
          </a:p>
          <a:p>
            <a:pPr algn="ctr" eaLnBrk="1" hangingPunct="1"/>
            <a:r>
              <a:rPr lang="ru-RU" sz="3600" b="1">
                <a:latin typeface="Times New Roman" pitchFamily="18" charset="0"/>
              </a:rPr>
              <a:t>Что производят из молока?</a:t>
            </a:r>
          </a:p>
          <a:p>
            <a:pPr algn="ctr" eaLnBrk="1" hangingPunct="1"/>
            <a:r>
              <a:rPr lang="ru-RU" sz="3600" b="1">
                <a:latin typeface="Times New Roman" pitchFamily="18" charset="0"/>
              </a:rPr>
              <a:t>Целебны ли свойства молока?</a:t>
            </a:r>
          </a:p>
          <a:p>
            <a:pPr algn="ctr" eaLnBrk="1" hangingPunct="1"/>
            <a:r>
              <a:rPr lang="ru-RU" sz="3600" b="1">
                <a:latin typeface="Times New Roman" pitchFamily="18" charset="0"/>
              </a:rPr>
              <a:t>Как благодарны люди    животным, дающие ценный продукт – молоко?</a:t>
            </a:r>
          </a:p>
          <a:p>
            <a:pPr eaLnBrk="1" hangingPunct="1"/>
            <a:endParaRPr lang="ru-RU" sz="3200">
              <a:latin typeface="Times New Roman" pitchFamily="18" charset="0"/>
            </a:endParaRPr>
          </a:p>
          <a:p>
            <a:pPr eaLnBrk="1" hangingPunct="1"/>
            <a:endParaRPr lang="ru-RU" sz="3200">
              <a:latin typeface="Times New Roman" pitchFamily="18" charset="0"/>
            </a:endParaRPr>
          </a:p>
          <a:p>
            <a:pPr eaLnBrk="1" hangingPunct="1"/>
            <a:endParaRPr lang="ru-RU"/>
          </a:p>
          <a:p>
            <a:pPr eaLnBrk="1" hangingPunct="1"/>
            <a:endParaRPr lang="ru-RU"/>
          </a:p>
          <a:p>
            <a:pPr eaLnBrk="1" hangingPunct="1"/>
            <a:endParaRPr lang="ru-RU"/>
          </a:p>
          <a:p>
            <a:pPr eaLnBrk="1" hangingPunct="1"/>
            <a:endParaRPr lang="ru-RU"/>
          </a:p>
          <a:p>
            <a:pPr eaLnBrk="1" hangingPunct="1"/>
            <a:endParaRPr lang="ru-RU"/>
          </a:p>
          <a:p>
            <a:pPr eaLnBrk="1" hangingPunct="1"/>
            <a:endParaRPr lang="ru-RU"/>
          </a:p>
          <a:p>
            <a:pPr eaLnBrk="1" hangingPunct="1"/>
            <a:endParaRPr lang="ru-RU"/>
          </a:p>
          <a:p>
            <a:pPr eaLnBrk="1" hangingPunct="1"/>
            <a:endParaRPr lang="ru-RU"/>
          </a:p>
          <a:p>
            <a:pPr eaLnBrk="1" hangingPunct="1"/>
            <a:endParaRPr lang="ru-RU"/>
          </a:p>
          <a:p>
            <a:pPr eaLnBrk="1" hangingPunct="1"/>
            <a:endParaRPr lang="ru-RU"/>
          </a:p>
        </p:txBody>
      </p:sp>
      <p:sp>
        <p:nvSpPr>
          <p:cNvPr id="5124" name="Rectangle 4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13684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НАМ ИНТЕРЕСНО:</a:t>
            </a:r>
          </a:p>
        </p:txBody>
      </p:sp>
    </p:spTree>
  </p:cSld>
  <p:clrMapOvr>
    <a:masterClrMapping/>
  </p:clrMapOvr>
  <p:transition advTm="11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700" b="1" smtClean="0">
                <a:solidFill>
                  <a:srgbClr val="808000"/>
                </a:solidFill>
              </a:rPr>
              <a:t/>
            </a:r>
            <a:br>
              <a:rPr lang="ru-RU" sz="2700" b="1" smtClean="0">
                <a:solidFill>
                  <a:srgbClr val="808000"/>
                </a:solidFill>
              </a:rPr>
            </a:br>
            <a:r>
              <a:rPr lang="ru-RU"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Молоко</a:t>
            </a:r>
            <a:r>
              <a:rPr lang="en-US"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ru-RU"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полезно очень</a:t>
            </a:r>
            <a:br>
              <a:rPr lang="ru-RU"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для ребят и для зверят</a:t>
            </a:r>
            <a:r>
              <a:rPr lang="ru-RU" sz="4000" b="1" smtClean="0">
                <a:solidFill>
                  <a:srgbClr val="808000"/>
                </a:solidFill>
                <a:latin typeface="Times New Roman" pitchFamily="18" charset="0"/>
              </a:rPr>
              <a:t/>
            </a:r>
            <a:br>
              <a:rPr lang="ru-RU" sz="4000" b="1" smtClean="0">
                <a:solidFill>
                  <a:srgbClr val="808000"/>
                </a:solidFill>
                <a:latin typeface="Times New Roman" pitchFamily="18" charset="0"/>
              </a:rPr>
            </a:br>
            <a:endParaRPr lang="ru-RU" sz="4000" b="1" smtClean="0">
              <a:solidFill>
                <a:srgbClr val="808000"/>
              </a:solidFill>
              <a:latin typeface="Times New Roman" pitchFamily="18" charset="0"/>
            </a:endParaRPr>
          </a:p>
        </p:txBody>
      </p:sp>
      <p:sp>
        <p:nvSpPr>
          <p:cNvPr id="6147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4000" b="1" smtClean="0">
                <a:latin typeface="Times New Roman" pitchFamily="18" charset="0"/>
              </a:rPr>
              <a:t>														</a:t>
            </a:r>
          </a:p>
          <a:p>
            <a:pPr eaLnBrk="1" hangingPunct="1">
              <a:buFont typeface="Arial" charset="0"/>
              <a:buNone/>
            </a:pPr>
            <a:r>
              <a:rPr lang="ru-RU" sz="4000" b="1" smtClean="0">
                <a:latin typeface="Times New Roman" pitchFamily="18" charset="0"/>
              </a:rPr>
              <a:t> 				      </a:t>
            </a:r>
          </a:p>
          <a:p>
            <a:pPr eaLnBrk="1" hangingPunct="1">
              <a:buFont typeface="Arial" charset="0"/>
              <a:buNone/>
            </a:pPr>
            <a:r>
              <a:rPr lang="ru-RU" sz="4000" b="1" smtClean="0">
                <a:latin typeface="Times New Roman" pitchFamily="18" charset="0"/>
              </a:rPr>
              <a:t>			</a:t>
            </a:r>
            <a:r>
              <a:rPr lang="ru-RU" sz="3600" b="1" smtClean="0">
                <a:solidFill>
                  <a:srgbClr val="808000"/>
                </a:solidFill>
                <a:latin typeface="Times New Roman" pitchFamily="18" charset="0"/>
              </a:rPr>
              <a:t>	</a:t>
            </a:r>
            <a:endParaRPr lang="ru-RU" sz="4000" smtClean="0">
              <a:solidFill>
                <a:srgbClr val="808000"/>
              </a:solidFill>
              <a:latin typeface="Times New Roman" pitchFamily="18" charset="0"/>
            </a:endParaRPr>
          </a:p>
        </p:txBody>
      </p:sp>
      <p:pic>
        <p:nvPicPr>
          <p:cNvPr id="6148" name="Picture 5" descr="i?id=89554834-71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88" y="4286256"/>
            <a:ext cx="2232025" cy="15843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9" name="Picture 6" descr="i?id=253707489-71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00826" y="1857364"/>
            <a:ext cx="2160587" cy="16271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50" name="Picture 7" descr="i?id=140340923-31-72&amp;n=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35896" y="4293096"/>
            <a:ext cx="2089150" cy="15652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51" name="Picture 8" descr="i?id=364917285-44-72&amp;n=2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5786" y="1928802"/>
            <a:ext cx="2209800" cy="14351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52" name="Picture 9" descr="i?id=193725100-18-72&amp;n=2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14348" y="4286256"/>
            <a:ext cx="2159000" cy="16271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53" name="Picture 10" descr="i?id=355022435-69-72&amp;n=21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643306" y="1857364"/>
            <a:ext cx="2233612" cy="15652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Tm="11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8" descr="i?id=394621959-32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43306" y="1571612"/>
            <a:ext cx="1903412" cy="20113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171" name="Picture 9" descr="i?id=93313044-32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00788" y="4365625"/>
            <a:ext cx="2160587" cy="16271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172" name="Picture 10" descr="i?id=227306895-01-72&amp;n=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42988" y="1773238"/>
            <a:ext cx="2087562" cy="15716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173" name="Picture 12" descr="i?id=415613939-45-72&amp;n=2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27763" y="1773238"/>
            <a:ext cx="2160587" cy="14446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174" name="Picture 21" descr="i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00113" y="4292600"/>
            <a:ext cx="2160587" cy="16113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175" name="Rectangle 22"/>
          <p:cNvSpPr>
            <a:spLocks noGrp="1"/>
          </p:cNvSpPr>
          <p:nvPr>
            <p:ph type="title" idx="4294967295"/>
          </p:nvPr>
        </p:nvSpPr>
        <p:spPr>
          <a:xfrm>
            <a:off x="250825" y="357188"/>
            <a:ext cx="8893175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Животные, дающие молоко:</a:t>
            </a:r>
          </a:p>
        </p:txBody>
      </p:sp>
      <p:pic>
        <p:nvPicPr>
          <p:cNvPr id="7176" name="Picture 8" descr="C:\Users\Лариса\Desktop\Проект молоко\картинки молоко\f95b0f69fec9570a5d8c96980cd5cb7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71868" y="4429132"/>
            <a:ext cx="2286016" cy="14287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advTm="11000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/>
          </p:cNvSpPr>
          <p:nvPr>
            <p:ph type="title" idx="4294967295"/>
          </p:nvPr>
        </p:nvSpPr>
        <p:spPr>
          <a:xfrm>
            <a:off x="571500" y="285750"/>
            <a:ext cx="8208963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МОЛОКО БЫВАЕТ РАЗНЫМ</a:t>
            </a:r>
          </a:p>
        </p:txBody>
      </p:sp>
      <p:pic>
        <p:nvPicPr>
          <p:cNvPr id="8195" name="Picture 4" descr="i?id=68711323-65-72&amp;n=1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625" y="1357313"/>
            <a:ext cx="2143125" cy="2849562"/>
          </a:xfrm>
          <a:prstGeom prst="rect">
            <a:avLst/>
          </a:prstGeom>
          <a:noFill/>
          <a:ln w="635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8198" name="Picture 7" descr="i?id=221887900-27-72&amp;n=1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87824" y="1412776"/>
            <a:ext cx="2714644" cy="27146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197" name="Picture 8" descr="i?id=31198171-59-72&amp;n=17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16688" y="1412875"/>
            <a:ext cx="2071687" cy="2698750"/>
          </a:xfrm>
          <a:prstGeom prst="rect">
            <a:avLst/>
          </a:prstGeom>
          <a:noFill/>
          <a:ln w="635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2" name="Picture 10" descr="i (6)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00375" y="4572000"/>
            <a:ext cx="3071813" cy="2049463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14313" y="4786313"/>
            <a:ext cx="2571750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Коровье</a:t>
            </a:r>
          </a:p>
          <a:p>
            <a:pPr>
              <a:defRPr/>
            </a:pPr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Козье</a:t>
            </a:r>
          </a:p>
          <a:p>
            <a:pPr>
              <a:defRPr/>
            </a:pPr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Овечье</a:t>
            </a:r>
            <a:b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Верблюжье</a:t>
            </a:r>
          </a:p>
        </p:txBody>
      </p:sp>
    </p:spTree>
  </p:cSld>
  <p:clrMapOvr>
    <a:masterClrMapping/>
  </p:clrMapOvr>
  <p:transition advTm="11000"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НЕОБЫЧНЫЕ НАЗВАНИЯ</a:t>
            </a:r>
          </a:p>
        </p:txBody>
      </p:sp>
      <p:pic>
        <p:nvPicPr>
          <p:cNvPr id="9219" name="Picture 3" descr="i?id=195069373-54-72&amp;n=2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796136" y="1340768"/>
            <a:ext cx="2071702" cy="275053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2916238" y="1790700"/>
            <a:ext cx="3887787" cy="182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lang="ru-RU" sz="2400" b="1">
                <a:latin typeface="Times New Roman" pitchFamily="18" charset="0"/>
              </a:rPr>
              <a:t> ШУБАТ</a:t>
            </a:r>
            <a:r>
              <a:rPr lang="ru-RU" sz="2400">
                <a:latin typeface="Times New Roman" pitchFamily="18" charset="0"/>
              </a:rPr>
              <a:t> ИЗ</a:t>
            </a:r>
          </a:p>
          <a:p>
            <a:pPr eaLnBrk="1" hangingPunct="1"/>
            <a:r>
              <a:rPr lang="ru-RU" sz="2400">
                <a:latin typeface="Times New Roman" pitchFamily="18" charset="0"/>
              </a:rPr>
              <a:t>ВЕРБЛЮЖЬЕГО </a:t>
            </a:r>
          </a:p>
          <a:p>
            <a:pPr eaLnBrk="1" hangingPunct="1"/>
            <a:r>
              <a:rPr lang="ru-RU" sz="2400">
                <a:latin typeface="Times New Roman" pitchFamily="18" charset="0"/>
              </a:rPr>
              <a:t>МОЛОКА</a:t>
            </a:r>
          </a:p>
          <a:p>
            <a:pPr eaLnBrk="1" hangingPunct="1"/>
            <a:endParaRPr lang="ru-RU" sz="2400">
              <a:latin typeface="Times New Roman" pitchFamily="18" charset="0"/>
            </a:endParaRPr>
          </a:p>
          <a:p>
            <a:pPr eaLnBrk="1" hangingPunct="1"/>
            <a:endParaRPr lang="ru-RU"/>
          </a:p>
        </p:txBody>
      </p:sp>
      <p:pic>
        <p:nvPicPr>
          <p:cNvPr id="9221" name="Picture 5" descr="i?id=295736700-02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4221088"/>
            <a:ext cx="2988384" cy="207170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843213" y="4292600"/>
            <a:ext cx="6126162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sz="2400" b="1">
              <a:latin typeface="Times New Roman" pitchFamily="18" charset="0"/>
            </a:endParaRPr>
          </a:p>
          <a:p>
            <a:pPr eaLnBrk="1" hangingPunct="1"/>
            <a:r>
              <a:rPr lang="ru-RU" sz="2400" b="1">
                <a:latin typeface="Times New Roman" pitchFamily="18" charset="0"/>
              </a:rPr>
              <a:t>   КУМЫС </a:t>
            </a:r>
            <a:r>
              <a:rPr lang="ru-RU" sz="2400">
                <a:latin typeface="Times New Roman" pitchFamily="18" charset="0"/>
              </a:rPr>
              <a:t>ИЗ </a:t>
            </a:r>
          </a:p>
          <a:p>
            <a:pPr eaLnBrk="1" hangingPunct="1"/>
            <a:r>
              <a:rPr lang="ru-RU" sz="2400">
                <a:latin typeface="Times New Roman" pitchFamily="18" charset="0"/>
              </a:rPr>
              <a:t>   МОЛОКА</a:t>
            </a:r>
          </a:p>
          <a:p>
            <a:pPr eaLnBrk="1" hangingPunct="1"/>
            <a:r>
              <a:rPr lang="ru-RU" sz="2400">
                <a:latin typeface="Times New Roman" pitchFamily="18" charset="0"/>
              </a:rPr>
              <a:t>   КОБЫЛИЦЫ</a:t>
            </a:r>
          </a:p>
          <a:p>
            <a:pPr eaLnBrk="1" hangingPunct="1"/>
            <a:r>
              <a:rPr lang="ru-RU" sz="2400">
                <a:latin typeface="Times New Roman" pitchFamily="18" charset="0"/>
              </a:rPr>
              <a:t>  </a:t>
            </a:r>
          </a:p>
          <a:p>
            <a:pPr eaLnBrk="1" hangingPunct="1"/>
            <a:endParaRPr lang="ru-RU" sz="2400">
              <a:latin typeface="Times New Roman" pitchFamily="18" charset="0"/>
            </a:endParaRPr>
          </a:p>
        </p:txBody>
      </p:sp>
      <p:pic>
        <p:nvPicPr>
          <p:cNvPr id="9223" name="Picture 7" descr="i?id=453818625-23-72&amp;n=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4214818"/>
            <a:ext cx="2714644" cy="19288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224" name="Picture 8" descr="i?id=184134219-50-72&amp;n=2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1428736"/>
            <a:ext cx="2697346" cy="18573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advTm="11000"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УХОД ЗА ЖИВОТНЫМИ</a:t>
            </a:r>
          </a:p>
        </p:txBody>
      </p:sp>
      <p:pic>
        <p:nvPicPr>
          <p:cNvPr id="10243" name="Picture 6" descr="i (3)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14688" y="2928938"/>
            <a:ext cx="2643187" cy="1763712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0244" name="Picture 9" descr="strizhka-koz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8313" y="1773238"/>
            <a:ext cx="1655762" cy="1239837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0245" name="Picture 10" descr="i (1)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0688" y="5000625"/>
            <a:ext cx="2143125" cy="1606550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0246" name="Picture 11" descr="i (2)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063" y="4643438"/>
            <a:ext cx="2071687" cy="1492250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0247" name="Picture 13" descr="i (5)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29438" y="1714500"/>
            <a:ext cx="1982787" cy="1428750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0248" name="Picture 14" descr="i (12)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357438" y="1214438"/>
            <a:ext cx="2071687" cy="1479550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0249" name="Picture 15" descr="i (9)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14313" y="3143250"/>
            <a:ext cx="1871662" cy="1301750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0250" name="Picture 16" descr="i (14)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643438" y="1214438"/>
            <a:ext cx="2063750" cy="1428750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0251" name="Picture 17" descr="i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714625" y="5000625"/>
            <a:ext cx="2500313" cy="1666875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0252" name="Picture 18" descr="i (1)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786563" y="3286125"/>
            <a:ext cx="2111375" cy="1500188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11000"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ДОБЫЧА МОЛОКА</a:t>
            </a:r>
          </a:p>
        </p:txBody>
      </p:sp>
      <p:pic>
        <p:nvPicPr>
          <p:cNvPr id="11267" name="Picture 4" descr="i?id=370634258-01-72&amp;n=2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714375" y="1785938"/>
            <a:ext cx="2305050" cy="1584325"/>
          </a:xfrm>
          <a:noFill/>
          <a:ln w="38100">
            <a:solidFill>
              <a:srgbClr val="808000"/>
            </a:solidFill>
          </a:ln>
        </p:spPr>
      </p:pic>
      <p:pic>
        <p:nvPicPr>
          <p:cNvPr id="11268" name="Picture 6" descr="i?id=298188936-60-72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00813" y="1714500"/>
            <a:ext cx="2303462" cy="1539875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1269" name="Picture 7" descr="i?id=446379635-05-72&amp;n=2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4375" y="4500563"/>
            <a:ext cx="2316163" cy="1746250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1270" name="Picture 8" descr="i?id=8761153-45-72&amp;n=2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00813" y="4500563"/>
            <a:ext cx="2160587" cy="1627187"/>
          </a:xfrm>
          <a:prstGeom prst="rect">
            <a:avLst/>
          </a:prstGeom>
          <a:noFill/>
          <a:ln w="635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1271" name="Picture 9" descr="i?id=120232911-36-72&amp;n=21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63938" y="4797425"/>
            <a:ext cx="2374900" cy="1789113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1272" name="Picture 11" descr="i (4)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635375" y="1341438"/>
            <a:ext cx="2303463" cy="1535112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11273" name="Picture 12" descr="i (3)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563938" y="3068638"/>
            <a:ext cx="2305050" cy="1428750"/>
          </a:xfrm>
          <a:prstGeom prst="rect">
            <a:avLst/>
          </a:prstGeom>
          <a:noFill/>
          <a:ln w="38100">
            <a:solidFill>
              <a:srgbClr val="808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11000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7"/>
          <p:cNvSpPr>
            <a:spLocks noGrp="1"/>
          </p:cNvSpPr>
          <p:nvPr>
            <p:ph type="title"/>
          </p:nvPr>
        </p:nvSpPr>
        <p:spPr>
          <a:xfrm>
            <a:off x="1071563" y="2857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МОЛОЧНОЕ ПРОИЗВОДСТВО</a:t>
            </a:r>
          </a:p>
        </p:txBody>
      </p:sp>
      <p:pic>
        <p:nvPicPr>
          <p:cNvPr id="12291" name="Picture 4" descr="i?id=248155437-07-72&amp;n=2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screen"/>
          <a:srcRect/>
          <a:stretch>
            <a:fillRect/>
          </a:stretch>
        </p:blipFill>
        <p:spPr>
          <a:xfrm rot="21023468">
            <a:off x="2365375" y="1762125"/>
            <a:ext cx="1830388" cy="1295400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292" name="Picture 10" descr="i?id=419226426-06-72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30289">
            <a:off x="5219700" y="1700213"/>
            <a:ext cx="1730375" cy="127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293" name="Picture 12" descr="i?id=476092992-36-72&amp;n=2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27088" y="3357563"/>
            <a:ext cx="1728787" cy="12922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294" name="Picture 13" descr="i?id=472013827-37-72&amp;n=2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77050" y="3284538"/>
            <a:ext cx="1871663" cy="1320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295" name="Picture 14" descr="i?id=427546801-58-72&amp;n=21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475535">
            <a:off x="2282825" y="5062538"/>
            <a:ext cx="1855788" cy="139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296" name="Picture 15" descr="i?id=331020184-40-72&amp;n=21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708400" y="3284538"/>
            <a:ext cx="2087563" cy="14049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297" name="Picture 16" descr="i?id=179476562-63-72&amp;n=21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21255454">
            <a:off x="5208588" y="5097463"/>
            <a:ext cx="2000250" cy="13954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Tm="11000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Оформление слайда</Template>
  <TotalTime>467</TotalTime>
  <Words>147</Words>
  <Application>Microsoft Office PowerPoint</Application>
  <PresentationFormat>Экран (4:3)</PresentationFormat>
  <Paragraphs>82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Times New Roman</vt:lpstr>
      <vt:lpstr>Monotype Corsiva</vt:lpstr>
      <vt:lpstr>Тема Office</vt:lpstr>
      <vt:lpstr>ЧТО МЫ ЗНАЕМ О МОЛОКЕ?</vt:lpstr>
      <vt:lpstr>НАМ ИНТЕРЕСНО:</vt:lpstr>
      <vt:lpstr> Молоко полезно очень  для ребят и для зверят </vt:lpstr>
      <vt:lpstr>Животные, дающие молоко:</vt:lpstr>
      <vt:lpstr>МОЛОКО БЫВАЕТ РАЗНЫМ</vt:lpstr>
      <vt:lpstr>НЕОБЫЧНЫЕ НАЗВАНИЯ</vt:lpstr>
      <vt:lpstr>УХОД ЗА ЖИВОТНЫМИ</vt:lpstr>
      <vt:lpstr>ДОБЫЧА МОЛОКА</vt:lpstr>
      <vt:lpstr>МОЛОЧНОЕ ПРОИЗВОДСТВО</vt:lpstr>
      <vt:lpstr>РАЗНОВИДНОСТЬ МОЛОКА</vt:lpstr>
      <vt:lpstr>Слайд 11</vt:lpstr>
      <vt:lpstr>РАЗНОВИДНОСТЬ продуктов из молока</vt:lpstr>
      <vt:lpstr>Слайд 13</vt:lpstr>
      <vt:lpstr>МОЛОКО ПОЛЕЗНО ОРГАНИЗМУ</vt:lpstr>
      <vt:lpstr>ИЗ МОЛОКА ГОТОВЯТ…</vt:lpstr>
      <vt:lpstr>Слайд 16</vt:lpstr>
      <vt:lpstr>Теперь мы о молоке знаем всё!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шляхтенкова </cp:lastModifiedBy>
  <cp:revision>34</cp:revision>
  <dcterms:created xsi:type="dcterms:W3CDTF">2012-11-27T14:06:10Z</dcterms:created>
  <dcterms:modified xsi:type="dcterms:W3CDTF">2017-01-10T04:03:26Z</dcterms:modified>
</cp:coreProperties>
</file>