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64" r:id="rId2"/>
    <p:sldId id="257" r:id="rId3"/>
    <p:sldId id="258" r:id="rId4"/>
    <p:sldId id="256" r:id="rId5"/>
    <p:sldId id="259" r:id="rId6"/>
    <p:sldId id="265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FF99CC"/>
    <a:srgbClr val="3399FF"/>
    <a:srgbClr val="FF0066"/>
    <a:srgbClr val="FF9999"/>
    <a:srgbClr val="FFFF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FD1C0-BD7E-4B81-8FB8-9ED8CB3A31E6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6FE49-C4AC-4A93-91E1-989CFEB9C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B2B73-11F9-4A74-9680-88E981AE9C6B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3172C-E80D-4019-B8B0-534CBC711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D5BAF-7000-49BE-AD03-98A3577D8CDD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FFEBF-69E0-49EF-A8F4-465EA4A64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82705-6019-4D9C-B76B-0EAF3FCA9DC3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E16A6-7D7B-4C40-BC3A-FD0ED2F4F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AF291-76BA-4BCF-B3A6-8AB04183AF88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CB1FC-E0CD-41BA-B2E5-D366993A1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5AFD0-873C-4819-8D11-678C0E13C986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E174E-D019-4012-8864-B6D6F09EB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34F35-58F7-44F7-8AA9-442DD89F54A6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9D78A-185E-429A-821C-2A9F74E8D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DE3F4-CBC1-4C53-BAF8-FF483B7721A1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1A0F9-35C6-4C7A-8A20-827AC5ED2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ED504-3E92-47C8-87E1-DC0CEAF2C4AD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AAFC4-6569-4D62-8C52-306C77516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1CF44-B542-4A62-99A5-889C2180552F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9901B-321D-4892-9F43-260A4EDB0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9A25A-48EC-40FA-B569-F4A30F075707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2D6D0-C4D3-4367-909D-175DE229C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AEBA6BB1-6AF8-4CC2-A111-D3FC99BE8850}" type="datetimeFigureOut">
              <a:rPr lang="ru-RU"/>
              <a:pPr>
                <a:defRPr/>
              </a:pPr>
              <a:t>10.01.2017</a:t>
            </a:fld>
            <a:endParaRPr lang="ru-RU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A202C82-0B01-4965-8F91-88B5F2DB3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8.xml"/><Relationship Id="rId9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accent1"/>
            </a:gs>
            <a:gs pos="100000">
              <a:schemeClr val="accent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63713" y="2781300"/>
            <a:ext cx="4752975" cy="935038"/>
          </a:xfrm>
        </p:spPr>
        <p:txBody>
          <a:bodyPr anchor="b"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Линейная функция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ее график</a:t>
            </a:r>
          </a:p>
        </p:txBody>
      </p:sp>
      <p:sp>
        <p:nvSpPr>
          <p:cNvPr id="2052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42844" y="260350"/>
            <a:ext cx="2786082" cy="1439863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Verdana" pitchFamily="34" charset="0"/>
              </a:rPr>
              <a:t>определение</a:t>
            </a:r>
          </a:p>
        </p:txBody>
      </p:sp>
      <p:sp>
        <p:nvSpPr>
          <p:cNvPr id="2053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572000" y="4292600"/>
            <a:ext cx="1584325" cy="1296988"/>
          </a:xfrm>
          <a:prstGeom prst="star4">
            <a:avLst>
              <a:gd name="adj" fmla="val 26560"/>
            </a:avLst>
          </a:prstGeom>
          <a:solidFill>
            <a:srgbClr val="66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6699"/>
              </a:solidFill>
              <a:latin typeface="Verdana" pitchFamily="34" charset="0"/>
            </a:endParaRPr>
          </a:p>
        </p:txBody>
      </p:sp>
      <p:sp>
        <p:nvSpPr>
          <p:cNvPr id="2054" name="AutoShap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714480" y="4643446"/>
            <a:ext cx="1511300" cy="1574800"/>
          </a:xfrm>
          <a:prstGeom prst="diamond">
            <a:avLst/>
          </a:prstGeom>
          <a:solidFill>
            <a:srgbClr val="B000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055" name="AutoShape 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948488" y="1341438"/>
            <a:ext cx="1511300" cy="1368425"/>
          </a:xfrm>
          <a:prstGeom prst="cloudCallout">
            <a:avLst>
              <a:gd name="adj1" fmla="val -84347"/>
              <a:gd name="adj2" fmla="val 2447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1400" b="1">
              <a:solidFill>
                <a:schemeClr val="bg1"/>
              </a:solidFill>
              <a:latin typeface="Verdana" pitchFamily="34" charset="0"/>
            </a:endParaRPr>
          </a:p>
          <a:p>
            <a:pPr algn="ctr"/>
            <a:r>
              <a:rPr lang="ru-RU" sz="1400" b="1">
                <a:solidFill>
                  <a:schemeClr val="bg1"/>
                </a:solidFill>
                <a:latin typeface="Verdana" pitchFamily="34" charset="0"/>
              </a:rPr>
              <a:t>Убери лишнее</a:t>
            </a:r>
          </a:p>
        </p:txBody>
      </p:sp>
      <p:sp>
        <p:nvSpPr>
          <p:cNvPr id="2056" name="Oval 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285720" y="3213100"/>
            <a:ext cx="2143140" cy="1295400"/>
          </a:xfrm>
          <a:prstGeom prst="ellipse">
            <a:avLst/>
          </a:prstGeom>
          <a:solidFill>
            <a:srgbClr val="00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>
                <a:solidFill>
                  <a:srgbClr val="000000"/>
                </a:solidFill>
                <a:latin typeface="Verdana" pitchFamily="34" charset="0"/>
              </a:rPr>
              <a:t>Прямая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Verdana" pitchFamily="34" charset="0"/>
              </a:rPr>
              <a:t>пропорциональность</a:t>
            </a:r>
          </a:p>
        </p:txBody>
      </p:sp>
      <p:sp>
        <p:nvSpPr>
          <p:cNvPr id="2057" name="AutoShape 10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1571604" y="1571624"/>
            <a:ext cx="1928825" cy="114299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058" name="AutoShape 11">
            <a:hlinkClick r:id="rId8" action="ppaction://hlinksldjump"/>
          </p:cNvPr>
          <p:cNvSpPr>
            <a:spLocks noChangeArrowheads="1"/>
          </p:cNvSpPr>
          <p:nvPr/>
        </p:nvSpPr>
        <p:spPr bwMode="auto">
          <a:xfrm rot="8368420">
            <a:off x="6727052" y="3674630"/>
            <a:ext cx="1876699" cy="1609019"/>
          </a:xfrm>
          <a:prstGeom prst="rtTriangle">
            <a:avLst/>
          </a:prstGeom>
          <a:solidFill>
            <a:srgbClr val="E9BD6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 sz="1400" b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059" name="AutoShape 12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643306" y="428604"/>
            <a:ext cx="2857520" cy="1214446"/>
          </a:xfrm>
          <a:prstGeom prst="roundRect">
            <a:avLst/>
          </a:prstGeom>
          <a:solidFill>
            <a:srgbClr val="F9E4C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Verdana" pitchFamily="34" charset="0"/>
              </a:rPr>
              <a:t>Угловой коэффициент</a:t>
            </a:r>
          </a:p>
        </p:txBody>
      </p:sp>
      <p:sp>
        <p:nvSpPr>
          <p:cNvPr id="2060" name="Text Box 14"/>
          <p:cNvSpPr txBox="1">
            <a:spLocks noChangeArrowheads="1"/>
          </p:cNvSpPr>
          <p:nvPr/>
        </p:nvSpPr>
        <p:spPr bwMode="auto">
          <a:xfrm>
            <a:off x="3059113" y="1773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061" name="Text Box 15"/>
          <p:cNvSpPr txBox="1">
            <a:spLocks noChangeArrowheads="1"/>
          </p:cNvSpPr>
          <p:nvPr/>
        </p:nvSpPr>
        <p:spPr bwMode="auto">
          <a:xfrm>
            <a:off x="2071670" y="2000240"/>
            <a:ext cx="941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000000"/>
                </a:solidFill>
                <a:latin typeface="Verdana" pitchFamily="34" charset="0"/>
              </a:rPr>
              <a:t>график</a:t>
            </a:r>
          </a:p>
        </p:txBody>
      </p:sp>
      <p:sp>
        <p:nvSpPr>
          <p:cNvPr id="2062" name="Text Box 19"/>
          <p:cNvSpPr txBox="1">
            <a:spLocks noChangeArrowheads="1"/>
          </p:cNvSpPr>
          <p:nvPr/>
        </p:nvSpPr>
        <p:spPr bwMode="auto">
          <a:xfrm>
            <a:off x="1979613" y="5084763"/>
            <a:ext cx="109218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en-US" sz="2000" b="1" dirty="0" smtClean="0"/>
              <a:t>K&gt;0</a:t>
            </a:r>
            <a:endParaRPr lang="ru-RU" sz="2000" b="1" dirty="0" smtClean="0"/>
          </a:p>
          <a:p>
            <a:r>
              <a:rPr lang="en-US" sz="2000" b="1" dirty="0" smtClean="0"/>
              <a:t>  K</a:t>
            </a:r>
            <a:r>
              <a:rPr lang="en-US" sz="2000" b="1" dirty="0" smtClean="0"/>
              <a:t>&lt;</a:t>
            </a:r>
            <a:r>
              <a:rPr lang="en-US" sz="2000" b="1" dirty="0" smtClean="0"/>
              <a:t>0</a:t>
            </a:r>
            <a:endParaRPr lang="ru-RU" sz="2000" b="1" dirty="0">
              <a:latin typeface="Verdana" pitchFamily="34" charset="0"/>
            </a:endParaRPr>
          </a:p>
        </p:txBody>
      </p:sp>
      <p:sp>
        <p:nvSpPr>
          <p:cNvPr id="2063" name="Text Box 20"/>
          <p:cNvSpPr txBox="1">
            <a:spLocks noChangeArrowheads="1"/>
          </p:cNvSpPr>
          <p:nvPr/>
        </p:nvSpPr>
        <p:spPr bwMode="auto">
          <a:xfrm>
            <a:off x="4787900" y="4581525"/>
            <a:ext cx="11604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400" b="1">
              <a:latin typeface="Verdana" pitchFamily="34" charset="0"/>
            </a:endParaRPr>
          </a:p>
          <a:p>
            <a:r>
              <a:rPr lang="ru-RU" sz="1400" b="1">
                <a:latin typeface="Verdana" pitchFamily="34" charset="0"/>
              </a:rPr>
              <a:t>Подумай!</a:t>
            </a:r>
          </a:p>
        </p:txBody>
      </p:sp>
      <p:sp>
        <p:nvSpPr>
          <p:cNvPr id="2064" name="Text Box 21"/>
          <p:cNvSpPr txBox="1">
            <a:spLocks noChangeArrowheads="1"/>
          </p:cNvSpPr>
          <p:nvPr/>
        </p:nvSpPr>
        <p:spPr bwMode="auto">
          <a:xfrm>
            <a:off x="7092950" y="3933825"/>
            <a:ext cx="15319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  <a:latin typeface="Verdana" pitchFamily="34" charset="0"/>
              </a:rPr>
              <a:t>Найди </a:t>
            </a:r>
          </a:p>
          <a:p>
            <a:r>
              <a:rPr lang="ru-RU" sz="1400" b="1" dirty="0">
                <a:solidFill>
                  <a:srgbClr val="FF0000"/>
                </a:solidFill>
                <a:latin typeface="Verdana" pitchFamily="34" charset="0"/>
              </a:rPr>
              <a:t>соответствие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33"/>
            </a:gs>
            <a:gs pos="100000">
              <a:srgbClr val="FFFF66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488" y="500042"/>
            <a:ext cx="3457575" cy="720725"/>
          </a:xfrm>
        </p:spPr>
        <p:txBody>
          <a:bodyPr anchor="b"/>
          <a:lstStyle/>
          <a:p>
            <a:pPr eaLnBrk="1" hangingPunct="1">
              <a:defRPr/>
            </a:pPr>
            <a:r>
              <a:rPr lang="ru-RU" sz="2800" b="1" i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Определение: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1428736"/>
            <a:ext cx="7634287" cy="2487612"/>
          </a:xfrm>
        </p:spPr>
        <p:txBody>
          <a:bodyPr/>
          <a:lstStyle/>
          <a:p>
            <a:pPr eaLnBrk="1" hangingPunct="1"/>
            <a:r>
              <a:rPr lang="ru-RU" sz="2400" b="1" dirty="0" smtClean="0"/>
              <a:t>Линейной функцией называется функция, которую можно задать формулой вида </a:t>
            </a:r>
            <a:r>
              <a:rPr lang="ru-RU" sz="2400" b="1" dirty="0" err="1" smtClean="0"/>
              <a:t>у=</a:t>
            </a:r>
            <a:r>
              <a:rPr lang="en-US" sz="2400" b="1" dirty="0" err="1" smtClean="0"/>
              <a:t>kx+b</a:t>
            </a:r>
            <a:r>
              <a:rPr lang="ru-RU" sz="2400" b="1" dirty="0" smtClean="0"/>
              <a:t>, где </a:t>
            </a:r>
            <a:r>
              <a:rPr lang="ru-RU" sz="2400" b="1" dirty="0" err="1" smtClean="0"/>
              <a:t>х</a:t>
            </a:r>
            <a:r>
              <a:rPr lang="ru-RU" sz="2400" b="1" dirty="0" smtClean="0"/>
              <a:t>- независимая переменная, </a:t>
            </a:r>
            <a:r>
              <a:rPr lang="en-US" sz="2400" b="1" dirty="0" smtClean="0"/>
              <a:t>k </a:t>
            </a:r>
            <a:r>
              <a:rPr lang="ru-RU" sz="2400" b="1" dirty="0" smtClean="0"/>
              <a:t>и </a:t>
            </a:r>
            <a:r>
              <a:rPr lang="en-US" sz="2400" b="1" dirty="0" smtClean="0"/>
              <a:t>b</a:t>
            </a:r>
            <a:r>
              <a:rPr lang="ru-RU" sz="2400" b="1" dirty="0" smtClean="0"/>
              <a:t> – некоторые числа.</a:t>
            </a:r>
          </a:p>
          <a:p>
            <a:pPr eaLnBrk="1" hangingPunct="1">
              <a:buFontTx/>
              <a:buNone/>
            </a:pPr>
            <a:endParaRPr lang="ru-RU" b="1" dirty="0" smtClean="0"/>
          </a:p>
        </p:txBody>
      </p:sp>
      <p:sp>
        <p:nvSpPr>
          <p:cNvPr id="30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72450" y="6092825"/>
            <a:ext cx="720725" cy="5746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571472" y="3500438"/>
            <a:ext cx="2232025" cy="2590800"/>
            <a:chOff x="567" y="482"/>
            <a:chExt cx="1406" cy="1632"/>
          </a:xfrm>
        </p:grpSpPr>
        <p:sp>
          <p:nvSpPr>
            <p:cNvPr id="7" name="Line 4"/>
            <p:cNvSpPr>
              <a:spLocks noChangeShapeType="1"/>
            </p:cNvSpPr>
            <p:nvPr/>
          </p:nvSpPr>
          <p:spPr bwMode="auto">
            <a:xfrm flipV="1">
              <a:off x="1111" y="572"/>
              <a:ext cx="0" cy="154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612" y="1525"/>
              <a:ext cx="127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930" y="152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/>
                <a:t>о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1746" y="1525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х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930" y="48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у</a:t>
              </a: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1520" y="935"/>
              <a:ext cx="4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V="1">
              <a:off x="567" y="709"/>
              <a:ext cx="862" cy="10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24"/>
          <p:cNvGrpSpPr>
            <a:grpSpLocks/>
          </p:cNvGrpSpPr>
          <p:nvPr/>
        </p:nvGrpSpPr>
        <p:grpSpPr bwMode="auto">
          <a:xfrm>
            <a:off x="4857752" y="3000372"/>
            <a:ext cx="3024188" cy="2862263"/>
            <a:chOff x="2971" y="403"/>
            <a:chExt cx="1905" cy="1803"/>
          </a:xfrm>
        </p:grpSpPr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V="1">
              <a:off x="3606" y="482"/>
              <a:ext cx="0" cy="17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2971" y="1570"/>
              <a:ext cx="17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4558" y="1570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х</a:t>
              </a: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3412" y="403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у</a:t>
              </a:r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3424" y="152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о</a:t>
              </a:r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>
              <a:off x="3288" y="618"/>
              <a:ext cx="1089" cy="1361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923" y="527"/>
              <a:ext cx="9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b="1" dirty="0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3300"/>
            </a:gs>
            <a:gs pos="100000">
              <a:srgbClr val="FF99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57225" y="806450"/>
            <a:ext cx="8029575" cy="611188"/>
          </a:xfrm>
        </p:spPr>
        <p:txBody>
          <a:bodyPr anchor="b"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График линейной функции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 =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755650" y="1700213"/>
            <a:ext cx="2808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aphicFrame>
        <p:nvGraphicFramePr>
          <p:cNvPr id="5153" name="Group 33"/>
          <p:cNvGraphicFramePr>
            <a:graphicFrameLocks noGrp="1"/>
          </p:cNvGraphicFramePr>
          <p:nvPr>
            <p:ph idx="4294967295"/>
          </p:nvPr>
        </p:nvGraphicFramePr>
        <p:xfrm>
          <a:off x="395288" y="2781300"/>
          <a:ext cx="2386012" cy="1079501"/>
        </p:xfrm>
        <a:graphic>
          <a:graphicData uri="http://schemas.openxmlformats.org/drawingml/2006/table">
            <a:tbl>
              <a:tblPr/>
              <a:tblGrid>
                <a:gridCol w="795337"/>
                <a:gridCol w="795338"/>
                <a:gridCol w="795337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</a:tr>
            </a:tbl>
          </a:graphicData>
        </a:graphic>
      </p:graphicFrame>
      <p:sp>
        <p:nvSpPr>
          <p:cNvPr id="5138" name="Line 21"/>
          <p:cNvSpPr>
            <a:spLocks noChangeShapeType="1"/>
          </p:cNvSpPr>
          <p:nvPr/>
        </p:nvSpPr>
        <p:spPr bwMode="auto">
          <a:xfrm flipV="1">
            <a:off x="6011863" y="1916113"/>
            <a:ext cx="0" cy="36718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9" name="Line 25"/>
          <p:cNvSpPr>
            <a:spLocks noChangeShapeType="1"/>
          </p:cNvSpPr>
          <p:nvPr/>
        </p:nvSpPr>
        <p:spPr bwMode="auto">
          <a:xfrm>
            <a:off x="4284663" y="3644900"/>
            <a:ext cx="4319587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0" name="Text Box 26"/>
          <p:cNvSpPr txBox="1">
            <a:spLocks noChangeArrowheads="1"/>
          </p:cNvSpPr>
          <p:nvPr/>
        </p:nvSpPr>
        <p:spPr bwMode="auto">
          <a:xfrm>
            <a:off x="6084888" y="35004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5141" name="Text Box 27"/>
          <p:cNvSpPr txBox="1">
            <a:spLocks noChangeArrowheads="1"/>
          </p:cNvSpPr>
          <p:nvPr/>
        </p:nvSpPr>
        <p:spPr bwMode="auto">
          <a:xfrm>
            <a:off x="5724525" y="342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142" name="Text Box 28"/>
          <p:cNvSpPr txBox="1">
            <a:spLocks noChangeArrowheads="1"/>
          </p:cNvSpPr>
          <p:nvPr/>
        </p:nvSpPr>
        <p:spPr bwMode="auto">
          <a:xfrm>
            <a:off x="5651500" y="35004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 </a:t>
            </a:r>
            <a:endParaRPr lang="ru-RU"/>
          </a:p>
        </p:txBody>
      </p:sp>
      <p:sp>
        <p:nvSpPr>
          <p:cNvPr id="5143" name="Text Box 29"/>
          <p:cNvSpPr txBox="1">
            <a:spLocks noChangeArrowheads="1"/>
          </p:cNvSpPr>
          <p:nvPr/>
        </p:nvSpPr>
        <p:spPr bwMode="auto">
          <a:xfrm>
            <a:off x="6516688" y="3500438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I</a:t>
            </a:r>
            <a:endParaRPr lang="ru-RU" dirty="0"/>
          </a:p>
        </p:txBody>
      </p:sp>
      <p:sp>
        <p:nvSpPr>
          <p:cNvPr id="5144" name="Line 31"/>
          <p:cNvSpPr>
            <a:spLocks noChangeShapeType="1"/>
          </p:cNvSpPr>
          <p:nvPr/>
        </p:nvSpPr>
        <p:spPr bwMode="auto">
          <a:xfrm>
            <a:off x="5927736" y="40052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5" name="Line 32"/>
          <p:cNvSpPr>
            <a:spLocks noChangeShapeType="1"/>
          </p:cNvSpPr>
          <p:nvPr/>
        </p:nvSpPr>
        <p:spPr bwMode="auto">
          <a:xfrm>
            <a:off x="5926148" y="4357694"/>
            <a:ext cx="217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6" name="Text Box 33"/>
          <p:cNvSpPr txBox="1">
            <a:spLocks noChangeArrowheads="1"/>
          </p:cNvSpPr>
          <p:nvPr/>
        </p:nvSpPr>
        <p:spPr bwMode="auto">
          <a:xfrm>
            <a:off x="5919788" y="4097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147" name="Text Box 34"/>
          <p:cNvSpPr txBox="1">
            <a:spLocks noChangeArrowheads="1"/>
          </p:cNvSpPr>
          <p:nvPr/>
        </p:nvSpPr>
        <p:spPr bwMode="auto">
          <a:xfrm>
            <a:off x="5786446" y="3571876"/>
            <a:ext cx="239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о</a:t>
            </a:r>
          </a:p>
        </p:txBody>
      </p:sp>
      <p:sp>
        <p:nvSpPr>
          <p:cNvPr id="5148" name="Text Box 35"/>
          <p:cNvSpPr txBox="1">
            <a:spLocks noChangeArrowheads="1"/>
          </p:cNvSpPr>
          <p:nvPr/>
        </p:nvSpPr>
        <p:spPr bwMode="auto">
          <a:xfrm>
            <a:off x="8440738" y="37369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х</a:t>
            </a:r>
          </a:p>
        </p:txBody>
      </p:sp>
      <p:sp>
        <p:nvSpPr>
          <p:cNvPr id="5149" name="Text Box 36"/>
          <p:cNvSpPr txBox="1">
            <a:spLocks noChangeArrowheads="1"/>
          </p:cNvSpPr>
          <p:nvPr/>
        </p:nvSpPr>
        <p:spPr bwMode="auto">
          <a:xfrm>
            <a:off x="5724525" y="17732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5150" name="Freeform 37"/>
          <p:cNvSpPr>
            <a:spLocks/>
          </p:cNvSpPr>
          <p:nvPr/>
        </p:nvSpPr>
        <p:spPr bwMode="auto">
          <a:xfrm>
            <a:off x="5429256" y="3214685"/>
            <a:ext cx="2071702" cy="2071703"/>
          </a:xfrm>
          <a:custGeom>
            <a:avLst/>
            <a:gdLst>
              <a:gd name="T0" fmla="*/ 0 w 1225"/>
              <a:gd name="T1" fmla="*/ 2147483647 h 1453"/>
              <a:gd name="T2" fmla="*/ 2147483647 w 1225"/>
              <a:gd name="T3" fmla="*/ 0 h 1453"/>
              <a:gd name="T4" fmla="*/ 0 60000 65536"/>
              <a:gd name="T5" fmla="*/ 0 60000 65536"/>
              <a:gd name="T6" fmla="*/ 0 w 1225"/>
              <a:gd name="T7" fmla="*/ 0 h 1453"/>
              <a:gd name="T8" fmla="*/ 1225 w 1225"/>
              <a:gd name="T9" fmla="*/ 1453 h 145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25" h="1453">
                <a:moveTo>
                  <a:pt x="0" y="1453"/>
                </a:moveTo>
                <a:lnTo>
                  <a:pt x="1225" y="0"/>
                </a:lnTo>
              </a:path>
            </a:pathLst>
          </a:cu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4127" name="AutoShape 3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01013" y="6021388"/>
            <a:ext cx="827087" cy="6826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6832618" y="35004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20" name="Line 31"/>
          <p:cNvSpPr>
            <a:spLocks noChangeShapeType="1"/>
          </p:cNvSpPr>
          <p:nvPr/>
        </p:nvSpPr>
        <p:spPr bwMode="auto">
          <a:xfrm>
            <a:off x="5927736" y="4714884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5138" grpId="0" animBg="1"/>
      <p:bldP spid="5139" grpId="0" animBg="1"/>
      <p:bldP spid="5140" grpId="0"/>
      <p:bldP spid="5141" grpId="0"/>
      <p:bldP spid="5142" grpId="0"/>
      <p:bldP spid="5143" grpId="0"/>
      <p:bldP spid="5144" grpId="0" animBg="1"/>
      <p:bldP spid="5145" grpId="0" animBg="1"/>
      <p:bldP spid="5146" grpId="0"/>
      <p:bldP spid="5147" grpId="0"/>
      <p:bldP spid="5148" grpId="0"/>
      <p:bldP spid="5149" grpId="0"/>
      <p:bldP spid="5150" grpId="0" animBg="1"/>
      <p:bldP spid="19" grpId="0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FFCC66"/>
            </a:gs>
            <a:gs pos="100000">
              <a:srgbClr val="CC66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69938" y="661988"/>
            <a:ext cx="7473950" cy="376237"/>
          </a:xfrm>
        </p:spPr>
        <p:txBody>
          <a:bodyPr anchor="b"/>
          <a:lstStyle/>
          <a:p>
            <a:pPr eaLnBrk="1" hangingPunct="1"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График какой функции лишний?</a:t>
            </a:r>
          </a:p>
        </p:txBody>
      </p:sp>
      <p:sp>
        <p:nvSpPr>
          <p:cNvPr id="8195" name="Oval 5"/>
          <p:cNvSpPr>
            <a:spLocks noChangeArrowheads="1"/>
          </p:cNvSpPr>
          <p:nvPr/>
        </p:nvSpPr>
        <p:spPr bwMode="auto">
          <a:xfrm>
            <a:off x="900113" y="1484313"/>
            <a:ext cx="863600" cy="865187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8196" name="Oval 6"/>
          <p:cNvSpPr>
            <a:spLocks noChangeArrowheads="1"/>
          </p:cNvSpPr>
          <p:nvPr/>
        </p:nvSpPr>
        <p:spPr bwMode="auto">
          <a:xfrm>
            <a:off x="3059113" y="1484313"/>
            <a:ext cx="935037" cy="8636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8197" name="Oval 7"/>
          <p:cNvSpPr>
            <a:spLocks noChangeArrowheads="1"/>
          </p:cNvSpPr>
          <p:nvPr/>
        </p:nvSpPr>
        <p:spPr bwMode="auto">
          <a:xfrm>
            <a:off x="5148263" y="1484313"/>
            <a:ext cx="865187" cy="863600"/>
          </a:xfrm>
          <a:prstGeom prst="ellipse">
            <a:avLst/>
          </a:prstGeom>
          <a:solidFill>
            <a:srgbClr val="00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68313" y="3141663"/>
            <a:ext cx="1871662" cy="2232025"/>
            <a:chOff x="431" y="2024"/>
            <a:chExt cx="1179" cy="1406"/>
          </a:xfrm>
        </p:grpSpPr>
        <p:sp>
          <p:nvSpPr>
            <p:cNvPr id="5145" name="Line 11"/>
            <p:cNvSpPr>
              <a:spLocks noChangeShapeType="1"/>
            </p:cNvSpPr>
            <p:nvPr/>
          </p:nvSpPr>
          <p:spPr bwMode="auto">
            <a:xfrm flipV="1">
              <a:off x="975" y="2024"/>
              <a:ext cx="0" cy="140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6" name="Line 12"/>
            <p:cNvSpPr>
              <a:spLocks noChangeShapeType="1"/>
            </p:cNvSpPr>
            <p:nvPr/>
          </p:nvSpPr>
          <p:spPr bwMode="auto">
            <a:xfrm>
              <a:off x="431" y="2750"/>
              <a:ext cx="117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7" name="Line 13"/>
            <p:cNvSpPr>
              <a:spLocks noChangeShapeType="1"/>
            </p:cNvSpPr>
            <p:nvPr/>
          </p:nvSpPr>
          <p:spPr bwMode="auto">
            <a:xfrm flipV="1">
              <a:off x="476" y="2069"/>
              <a:ext cx="907" cy="862"/>
            </a:xfrm>
            <a:prstGeom prst="line">
              <a:avLst/>
            </a:prstGeom>
            <a:noFill/>
            <a:ln w="57150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7" name="Text Box 15"/>
          <p:cNvSpPr txBox="1">
            <a:spLocks noChangeArrowheads="1"/>
          </p:cNvSpPr>
          <p:nvPr/>
        </p:nvSpPr>
        <p:spPr bwMode="auto">
          <a:xfrm>
            <a:off x="1042988" y="5805488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1)</a:t>
            </a: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771775" y="2997200"/>
            <a:ext cx="1655763" cy="2305050"/>
            <a:chOff x="2200" y="1933"/>
            <a:chExt cx="1043" cy="1452"/>
          </a:xfrm>
        </p:grpSpPr>
        <p:sp>
          <p:nvSpPr>
            <p:cNvPr id="5142" name="Line 17"/>
            <p:cNvSpPr>
              <a:spLocks noChangeShapeType="1"/>
            </p:cNvSpPr>
            <p:nvPr/>
          </p:nvSpPr>
          <p:spPr bwMode="auto">
            <a:xfrm flipV="1">
              <a:off x="2699" y="1933"/>
              <a:ext cx="0" cy="145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3" name="Line 18"/>
            <p:cNvSpPr>
              <a:spLocks noChangeShapeType="1"/>
            </p:cNvSpPr>
            <p:nvPr/>
          </p:nvSpPr>
          <p:spPr bwMode="auto">
            <a:xfrm>
              <a:off x="2200" y="2750"/>
              <a:ext cx="104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4" name="Freeform 21"/>
            <p:cNvSpPr>
              <a:spLocks/>
            </p:cNvSpPr>
            <p:nvPr/>
          </p:nvSpPr>
          <p:spPr bwMode="auto">
            <a:xfrm flipV="1">
              <a:off x="2344" y="2745"/>
              <a:ext cx="717" cy="630"/>
            </a:xfrm>
            <a:custGeom>
              <a:avLst/>
              <a:gdLst>
                <a:gd name="T0" fmla="*/ 0 w 725"/>
                <a:gd name="T1" fmla="*/ 46 h 870"/>
                <a:gd name="T2" fmla="*/ 363 w 725"/>
                <a:gd name="T3" fmla="*/ 862 h 870"/>
                <a:gd name="T4" fmla="*/ 725 w 725"/>
                <a:gd name="T5" fmla="*/ 0 h 870"/>
                <a:gd name="T6" fmla="*/ 0 60000 65536"/>
                <a:gd name="T7" fmla="*/ 0 60000 65536"/>
                <a:gd name="T8" fmla="*/ 0 60000 65536"/>
                <a:gd name="T9" fmla="*/ 0 w 725"/>
                <a:gd name="T10" fmla="*/ 0 h 870"/>
                <a:gd name="T11" fmla="*/ 725 w 725"/>
                <a:gd name="T12" fmla="*/ 870 h 8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5" h="870">
                  <a:moveTo>
                    <a:pt x="0" y="46"/>
                  </a:moveTo>
                  <a:cubicBezTo>
                    <a:pt x="121" y="458"/>
                    <a:pt x="242" y="870"/>
                    <a:pt x="363" y="862"/>
                  </a:cubicBezTo>
                  <a:cubicBezTo>
                    <a:pt x="484" y="854"/>
                    <a:pt x="665" y="144"/>
                    <a:pt x="725" y="0"/>
                  </a:cubicBezTo>
                </a:path>
              </a:pathLst>
            </a:custGeom>
            <a:noFill/>
            <a:ln w="5715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Verdana" pitchFamily="34" charset="0"/>
              </a:endParaRPr>
            </a:p>
          </p:txBody>
        </p:sp>
      </p:grpSp>
      <p:sp>
        <p:nvSpPr>
          <p:cNvPr id="5129" name="Text Box 22"/>
          <p:cNvSpPr txBox="1">
            <a:spLocks noChangeArrowheads="1"/>
          </p:cNvSpPr>
          <p:nvPr/>
        </p:nvSpPr>
        <p:spPr bwMode="auto">
          <a:xfrm>
            <a:off x="3348038" y="5734050"/>
            <a:ext cx="38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2)</a:t>
            </a:r>
          </a:p>
        </p:txBody>
      </p: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4787900" y="3068638"/>
            <a:ext cx="1800225" cy="2089150"/>
            <a:chOff x="4059" y="1979"/>
            <a:chExt cx="1134" cy="1316"/>
          </a:xfrm>
        </p:grpSpPr>
        <p:sp>
          <p:nvSpPr>
            <p:cNvPr id="5139" name="Line 24"/>
            <p:cNvSpPr>
              <a:spLocks noChangeShapeType="1"/>
            </p:cNvSpPr>
            <p:nvPr/>
          </p:nvSpPr>
          <p:spPr bwMode="auto">
            <a:xfrm flipV="1">
              <a:off x="4558" y="1979"/>
              <a:ext cx="0" cy="13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0" name="Line 26"/>
            <p:cNvSpPr>
              <a:spLocks noChangeShapeType="1"/>
            </p:cNvSpPr>
            <p:nvPr/>
          </p:nvSpPr>
          <p:spPr bwMode="auto">
            <a:xfrm>
              <a:off x="4059" y="2750"/>
              <a:ext cx="113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Line 27"/>
            <p:cNvSpPr>
              <a:spLocks noChangeShapeType="1"/>
            </p:cNvSpPr>
            <p:nvPr/>
          </p:nvSpPr>
          <p:spPr bwMode="auto">
            <a:xfrm flipH="1" flipV="1">
              <a:off x="4238" y="2251"/>
              <a:ext cx="585" cy="855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1" name="Text Box 29"/>
          <p:cNvSpPr txBox="1">
            <a:spLocks noChangeArrowheads="1"/>
          </p:cNvSpPr>
          <p:nvPr/>
        </p:nvSpPr>
        <p:spPr bwMode="auto">
          <a:xfrm>
            <a:off x="5364163" y="5661025"/>
            <a:ext cx="38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3)</a:t>
            </a:r>
          </a:p>
        </p:txBody>
      </p:sp>
      <p:sp>
        <p:nvSpPr>
          <p:cNvPr id="8204" name="Oval 30"/>
          <p:cNvSpPr>
            <a:spLocks noChangeArrowheads="1"/>
          </p:cNvSpPr>
          <p:nvPr/>
        </p:nvSpPr>
        <p:spPr bwMode="auto">
          <a:xfrm>
            <a:off x="7308850" y="1484313"/>
            <a:ext cx="863600" cy="792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4</a:t>
            </a:r>
          </a:p>
        </p:txBody>
      </p: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6948488" y="2924175"/>
            <a:ext cx="1871662" cy="2233613"/>
            <a:chOff x="4377" y="1842"/>
            <a:chExt cx="1179" cy="1407"/>
          </a:xfrm>
        </p:grpSpPr>
        <p:sp>
          <p:nvSpPr>
            <p:cNvPr id="5136" name="Line 33"/>
            <p:cNvSpPr>
              <a:spLocks noChangeShapeType="1"/>
            </p:cNvSpPr>
            <p:nvPr/>
          </p:nvSpPr>
          <p:spPr bwMode="auto">
            <a:xfrm flipV="1">
              <a:off x="4921" y="1842"/>
              <a:ext cx="0" cy="140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Line 34"/>
            <p:cNvSpPr>
              <a:spLocks noChangeShapeType="1"/>
            </p:cNvSpPr>
            <p:nvPr/>
          </p:nvSpPr>
          <p:spPr bwMode="auto">
            <a:xfrm>
              <a:off x="4377" y="2704"/>
              <a:ext cx="117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Line 35"/>
            <p:cNvSpPr>
              <a:spLocks noChangeShapeType="1"/>
            </p:cNvSpPr>
            <p:nvPr/>
          </p:nvSpPr>
          <p:spPr bwMode="auto">
            <a:xfrm>
              <a:off x="4740" y="1979"/>
              <a:ext cx="589" cy="1043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4" name="Text Box 36"/>
          <p:cNvSpPr txBox="1">
            <a:spLocks noChangeArrowheads="1"/>
          </p:cNvSpPr>
          <p:nvPr/>
        </p:nvSpPr>
        <p:spPr bwMode="auto">
          <a:xfrm>
            <a:off x="7720013" y="5608638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4)</a:t>
            </a:r>
          </a:p>
        </p:txBody>
      </p:sp>
      <p:sp>
        <p:nvSpPr>
          <p:cNvPr id="5135" name="AutoShape 3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01013" y="5949950"/>
            <a:ext cx="792162" cy="6477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4"/>
                  </p:tgtEl>
                </p:cond>
              </p:nextCondLst>
            </p:seq>
          </p:childTnLst>
        </p:cTn>
      </p:par>
    </p:tnLst>
    <p:bldLst>
      <p:bldP spid="2050" grpId="0"/>
      <p:bldP spid="8195" grpId="0" animBg="1"/>
      <p:bldP spid="8196" grpId="0" animBg="1"/>
      <p:bldP spid="8197" grpId="0" animBg="1"/>
      <p:bldP spid="820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99FFCC"/>
            </a:gs>
            <a:gs pos="100000">
              <a:srgbClr val="0099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15"/>
          <p:cNvSpPr>
            <a:spLocks noChangeShapeType="1"/>
          </p:cNvSpPr>
          <p:nvPr/>
        </p:nvSpPr>
        <p:spPr bwMode="auto">
          <a:xfrm>
            <a:off x="4140200" y="22764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042988" y="2565400"/>
            <a:ext cx="2232025" cy="2590800"/>
            <a:chOff x="567" y="482"/>
            <a:chExt cx="1406" cy="1632"/>
          </a:xfrm>
        </p:grpSpPr>
        <p:sp>
          <p:nvSpPr>
            <p:cNvPr id="6162" name="Line 4"/>
            <p:cNvSpPr>
              <a:spLocks noChangeShapeType="1"/>
            </p:cNvSpPr>
            <p:nvPr/>
          </p:nvSpPr>
          <p:spPr bwMode="auto">
            <a:xfrm flipV="1">
              <a:off x="1111" y="572"/>
              <a:ext cx="0" cy="154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Line 5"/>
            <p:cNvSpPr>
              <a:spLocks noChangeShapeType="1"/>
            </p:cNvSpPr>
            <p:nvPr/>
          </p:nvSpPr>
          <p:spPr bwMode="auto">
            <a:xfrm>
              <a:off x="612" y="1525"/>
              <a:ext cx="127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Text Box 8"/>
            <p:cNvSpPr txBox="1">
              <a:spLocks noChangeArrowheads="1"/>
            </p:cNvSpPr>
            <p:nvPr/>
          </p:nvSpPr>
          <p:spPr bwMode="auto">
            <a:xfrm>
              <a:off x="930" y="152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о</a:t>
              </a:r>
            </a:p>
          </p:txBody>
        </p:sp>
        <p:sp>
          <p:nvSpPr>
            <p:cNvPr id="6165" name="Text Box 9"/>
            <p:cNvSpPr txBox="1">
              <a:spLocks noChangeArrowheads="1"/>
            </p:cNvSpPr>
            <p:nvPr/>
          </p:nvSpPr>
          <p:spPr bwMode="auto">
            <a:xfrm>
              <a:off x="1746" y="1525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х</a:t>
              </a:r>
            </a:p>
          </p:txBody>
        </p:sp>
        <p:sp>
          <p:nvSpPr>
            <p:cNvPr id="6166" name="Text Box 10"/>
            <p:cNvSpPr txBox="1">
              <a:spLocks noChangeArrowheads="1"/>
            </p:cNvSpPr>
            <p:nvPr/>
          </p:nvSpPr>
          <p:spPr bwMode="auto">
            <a:xfrm>
              <a:off x="930" y="48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у</a:t>
              </a:r>
            </a:p>
          </p:txBody>
        </p:sp>
        <p:sp>
          <p:nvSpPr>
            <p:cNvPr id="6167" name="Text Box 11"/>
            <p:cNvSpPr txBox="1">
              <a:spLocks noChangeArrowheads="1"/>
            </p:cNvSpPr>
            <p:nvPr/>
          </p:nvSpPr>
          <p:spPr bwMode="auto">
            <a:xfrm>
              <a:off x="1520" y="935"/>
              <a:ext cx="4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0000"/>
                  </a:solidFill>
                </a:rPr>
                <a:t>K&gt;0</a:t>
              </a:r>
              <a:endParaRPr lang="ru-RU" b="1">
                <a:solidFill>
                  <a:srgbClr val="FF0000"/>
                </a:solidFill>
              </a:endParaRPr>
            </a:p>
          </p:txBody>
        </p:sp>
        <p:sp>
          <p:nvSpPr>
            <p:cNvPr id="6168" name="Line 17"/>
            <p:cNvSpPr>
              <a:spLocks noChangeShapeType="1"/>
            </p:cNvSpPr>
            <p:nvPr/>
          </p:nvSpPr>
          <p:spPr bwMode="auto">
            <a:xfrm flipV="1">
              <a:off x="567" y="709"/>
              <a:ext cx="862" cy="10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5076825" y="981075"/>
            <a:ext cx="3024188" cy="2862263"/>
            <a:chOff x="2971" y="403"/>
            <a:chExt cx="1905" cy="1803"/>
          </a:xfrm>
        </p:grpSpPr>
        <p:sp>
          <p:nvSpPr>
            <p:cNvPr id="6155" name="Line 14"/>
            <p:cNvSpPr>
              <a:spLocks noChangeShapeType="1"/>
            </p:cNvSpPr>
            <p:nvPr/>
          </p:nvSpPr>
          <p:spPr bwMode="auto">
            <a:xfrm flipV="1">
              <a:off x="3606" y="482"/>
              <a:ext cx="0" cy="17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Line 16"/>
            <p:cNvSpPr>
              <a:spLocks noChangeShapeType="1"/>
            </p:cNvSpPr>
            <p:nvPr/>
          </p:nvSpPr>
          <p:spPr bwMode="auto">
            <a:xfrm>
              <a:off x="2971" y="1570"/>
              <a:ext cx="17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Text Box 18"/>
            <p:cNvSpPr txBox="1">
              <a:spLocks noChangeArrowheads="1"/>
            </p:cNvSpPr>
            <p:nvPr/>
          </p:nvSpPr>
          <p:spPr bwMode="auto">
            <a:xfrm>
              <a:off x="4558" y="1570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х</a:t>
              </a:r>
            </a:p>
          </p:txBody>
        </p:sp>
        <p:sp>
          <p:nvSpPr>
            <p:cNvPr id="6158" name="Text Box 19"/>
            <p:cNvSpPr txBox="1">
              <a:spLocks noChangeArrowheads="1"/>
            </p:cNvSpPr>
            <p:nvPr/>
          </p:nvSpPr>
          <p:spPr bwMode="auto">
            <a:xfrm>
              <a:off x="3412" y="403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у</a:t>
              </a:r>
            </a:p>
          </p:txBody>
        </p:sp>
        <p:sp>
          <p:nvSpPr>
            <p:cNvPr id="6159" name="Text Box 20"/>
            <p:cNvSpPr txBox="1">
              <a:spLocks noChangeArrowheads="1"/>
            </p:cNvSpPr>
            <p:nvPr/>
          </p:nvSpPr>
          <p:spPr bwMode="auto">
            <a:xfrm>
              <a:off x="3424" y="152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о</a:t>
              </a:r>
            </a:p>
          </p:txBody>
        </p:sp>
        <p:sp>
          <p:nvSpPr>
            <p:cNvPr id="6160" name="Line 21"/>
            <p:cNvSpPr>
              <a:spLocks noChangeShapeType="1"/>
            </p:cNvSpPr>
            <p:nvPr/>
          </p:nvSpPr>
          <p:spPr bwMode="auto">
            <a:xfrm>
              <a:off x="3288" y="618"/>
              <a:ext cx="1089" cy="1361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Text Box 22"/>
            <p:cNvSpPr txBox="1">
              <a:spLocks noChangeArrowheads="1"/>
            </p:cNvSpPr>
            <p:nvPr/>
          </p:nvSpPr>
          <p:spPr bwMode="auto">
            <a:xfrm>
              <a:off x="3923" y="527"/>
              <a:ext cx="9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FF00"/>
                  </a:solidFill>
                </a:rPr>
                <a:t>K&lt;0</a:t>
              </a:r>
              <a:endParaRPr lang="ru-RU" b="1">
                <a:solidFill>
                  <a:srgbClr val="FFFF00"/>
                </a:solidFill>
              </a:endParaRPr>
            </a:p>
          </p:txBody>
        </p:sp>
      </p:grpSp>
      <p:sp>
        <p:nvSpPr>
          <p:cNvPr id="7173" name="Text Box 41"/>
          <p:cNvSpPr txBox="1">
            <a:spLocks noChangeArrowheads="1"/>
          </p:cNvSpPr>
          <p:nvPr/>
        </p:nvSpPr>
        <p:spPr bwMode="auto">
          <a:xfrm>
            <a:off x="2771775" y="2636838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latin typeface="Verdana" pitchFamily="34" charset="0"/>
              </a:rPr>
              <a:t>I</a:t>
            </a:r>
            <a:endParaRPr lang="ru-RU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7174" name="Text Box 42"/>
          <p:cNvSpPr txBox="1">
            <a:spLocks noChangeArrowheads="1"/>
          </p:cNvSpPr>
          <p:nvPr/>
        </p:nvSpPr>
        <p:spPr bwMode="auto">
          <a:xfrm>
            <a:off x="971550" y="48688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latin typeface="Verdana" pitchFamily="34" charset="0"/>
              </a:rPr>
              <a:t>III</a:t>
            </a:r>
            <a:endParaRPr lang="ru-RU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7175" name="Text Box 43"/>
          <p:cNvSpPr txBox="1">
            <a:spLocks noChangeArrowheads="1"/>
          </p:cNvSpPr>
          <p:nvPr/>
        </p:nvSpPr>
        <p:spPr bwMode="auto">
          <a:xfrm>
            <a:off x="5076825" y="1628775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  <a:latin typeface="Verdana" pitchFamily="34" charset="0"/>
              </a:rPr>
              <a:t>II</a:t>
            </a:r>
            <a:endParaRPr lang="ru-RU">
              <a:solidFill>
                <a:srgbClr val="FFFF00"/>
              </a:solidFill>
              <a:latin typeface="Verdana" pitchFamily="34" charset="0"/>
            </a:endParaRPr>
          </a:p>
        </p:txBody>
      </p:sp>
      <p:sp>
        <p:nvSpPr>
          <p:cNvPr id="7176" name="Text Box 44"/>
          <p:cNvSpPr txBox="1">
            <a:spLocks noChangeArrowheads="1"/>
          </p:cNvSpPr>
          <p:nvPr/>
        </p:nvSpPr>
        <p:spPr bwMode="auto">
          <a:xfrm>
            <a:off x="7164388" y="36449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  <a:latin typeface="Verdana" pitchFamily="34" charset="0"/>
              </a:rPr>
              <a:t>IV</a:t>
            </a:r>
            <a:endParaRPr lang="ru-RU">
              <a:solidFill>
                <a:srgbClr val="FFFF00"/>
              </a:solidFill>
              <a:latin typeface="Verdana" pitchFamily="34" charset="0"/>
            </a:endParaRPr>
          </a:p>
        </p:txBody>
      </p:sp>
      <p:sp>
        <p:nvSpPr>
          <p:cNvPr id="7177" name="Text Box 46"/>
          <p:cNvSpPr txBox="1">
            <a:spLocks noChangeArrowheads="1"/>
          </p:cNvSpPr>
          <p:nvPr/>
        </p:nvSpPr>
        <p:spPr bwMode="auto">
          <a:xfrm>
            <a:off x="684213" y="754063"/>
            <a:ext cx="4319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  <a:latin typeface="Verdana" pitchFamily="34" charset="0"/>
              </a:rPr>
              <a:t>K</a:t>
            </a:r>
            <a:r>
              <a:rPr lang="ru-RU" sz="2800" b="1">
                <a:solidFill>
                  <a:srgbClr val="B0002E"/>
                </a:solidFill>
                <a:latin typeface="Verdana" pitchFamily="34" charset="0"/>
              </a:rPr>
              <a:t> </a:t>
            </a:r>
            <a:r>
              <a:rPr lang="ru-RU" sz="2000" b="1">
                <a:solidFill>
                  <a:srgbClr val="00FF00"/>
                </a:solidFill>
                <a:latin typeface="Verdana" pitchFamily="34" charset="0"/>
              </a:rPr>
              <a:t>– угловой коэффициент</a:t>
            </a:r>
          </a:p>
        </p:txBody>
      </p:sp>
      <p:sp>
        <p:nvSpPr>
          <p:cNvPr id="6154" name="AutoShape 4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243888" y="5949950"/>
            <a:ext cx="755650" cy="7556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  <p:bldP spid="7176" grpId="0"/>
      <p:bldP spid="71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66FF33"/>
            </a:gs>
            <a:gs pos="100000">
              <a:srgbClr val="6699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836613"/>
            <a:ext cx="7488238" cy="882650"/>
          </a:xfrm>
        </p:spPr>
        <p:txBody>
          <a:bodyPr anchor="b"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Прямая пропорциональность</a:t>
            </a:r>
            <a:r>
              <a:rPr lang="ru-RU" b="1" smtClean="0">
                <a:solidFill>
                  <a:schemeClr val="tx1"/>
                </a:solidFill>
              </a:rPr>
              <a:t/>
            </a:r>
            <a:br>
              <a:rPr lang="ru-RU" b="1" smtClean="0">
                <a:solidFill>
                  <a:schemeClr val="tx1"/>
                </a:solidFill>
              </a:rPr>
            </a:br>
            <a:r>
              <a:rPr lang="ru-RU" sz="2800" b="1" smtClean="0">
                <a:solidFill>
                  <a:schemeClr val="hlink"/>
                </a:solidFill>
              </a:rPr>
              <a:t>у=</a:t>
            </a:r>
            <a:r>
              <a:rPr lang="en-US" sz="2800" b="1" smtClean="0">
                <a:solidFill>
                  <a:schemeClr val="hlink"/>
                </a:solidFill>
              </a:rPr>
              <a:t>Kx</a:t>
            </a:r>
            <a:endParaRPr lang="ru-RU" sz="2800" b="1" smtClean="0">
              <a:solidFill>
                <a:schemeClr val="hlink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55875" y="2060575"/>
            <a:ext cx="3168650" cy="3168650"/>
            <a:chOff x="1429" y="1888"/>
            <a:chExt cx="1996" cy="1996"/>
          </a:xfrm>
        </p:grpSpPr>
        <p:sp>
          <p:nvSpPr>
            <p:cNvPr id="7173" name="Line 5"/>
            <p:cNvSpPr>
              <a:spLocks noChangeShapeType="1"/>
            </p:cNvSpPr>
            <p:nvPr/>
          </p:nvSpPr>
          <p:spPr bwMode="auto">
            <a:xfrm flipV="1">
              <a:off x="2336" y="1888"/>
              <a:ext cx="0" cy="19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4" name="Text Box 6"/>
            <p:cNvSpPr txBox="1">
              <a:spLocks noChangeArrowheads="1"/>
            </p:cNvSpPr>
            <p:nvPr/>
          </p:nvSpPr>
          <p:spPr bwMode="auto">
            <a:xfrm>
              <a:off x="2154" y="1888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у</a:t>
              </a:r>
            </a:p>
          </p:txBody>
        </p:sp>
        <p:sp>
          <p:nvSpPr>
            <p:cNvPr id="7175" name="Line 7"/>
            <p:cNvSpPr>
              <a:spLocks noChangeShapeType="1"/>
            </p:cNvSpPr>
            <p:nvPr/>
          </p:nvSpPr>
          <p:spPr bwMode="auto">
            <a:xfrm>
              <a:off x="1429" y="3067"/>
              <a:ext cx="18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6" name="Text Box 8"/>
            <p:cNvSpPr txBox="1">
              <a:spLocks noChangeArrowheads="1"/>
            </p:cNvSpPr>
            <p:nvPr/>
          </p:nvSpPr>
          <p:spPr bwMode="auto">
            <a:xfrm>
              <a:off x="2324" y="3034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о</a:t>
              </a:r>
            </a:p>
          </p:txBody>
        </p:sp>
        <p:sp>
          <p:nvSpPr>
            <p:cNvPr id="7177" name="Line 9"/>
            <p:cNvSpPr>
              <a:spLocks noChangeShapeType="1"/>
            </p:cNvSpPr>
            <p:nvPr/>
          </p:nvSpPr>
          <p:spPr bwMode="auto">
            <a:xfrm flipV="1">
              <a:off x="1883" y="2477"/>
              <a:ext cx="952" cy="1089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Text Box 10"/>
            <p:cNvSpPr txBox="1">
              <a:spLocks noChangeArrowheads="1"/>
            </p:cNvSpPr>
            <p:nvPr/>
          </p:nvSpPr>
          <p:spPr bwMode="auto">
            <a:xfrm>
              <a:off x="3108" y="3067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х</a:t>
              </a:r>
            </a:p>
          </p:txBody>
        </p:sp>
        <p:sp>
          <p:nvSpPr>
            <p:cNvPr id="7179" name="AutoShape 11"/>
            <p:cNvSpPr>
              <a:spLocks/>
            </p:cNvSpPr>
            <p:nvPr/>
          </p:nvSpPr>
          <p:spPr bwMode="auto">
            <a:xfrm>
              <a:off x="1520" y="2387"/>
              <a:ext cx="635" cy="272"/>
            </a:xfrm>
            <a:prstGeom prst="borderCallout2">
              <a:avLst>
                <a:gd name="adj1" fmla="val 26472"/>
                <a:gd name="adj2" fmla="val 107560"/>
                <a:gd name="adj3" fmla="val 26472"/>
                <a:gd name="adj4" fmla="val 119213"/>
                <a:gd name="adj5" fmla="val 121324"/>
                <a:gd name="adj6" fmla="val 1607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/>
                <a:t>У=х</a:t>
              </a:r>
            </a:p>
          </p:txBody>
        </p:sp>
        <p:sp>
          <p:nvSpPr>
            <p:cNvPr id="7180" name="Text Box 12"/>
            <p:cNvSpPr txBox="1">
              <a:spLocks noChangeArrowheads="1"/>
            </p:cNvSpPr>
            <p:nvPr/>
          </p:nvSpPr>
          <p:spPr bwMode="auto">
            <a:xfrm>
              <a:off x="2971" y="2387"/>
              <a:ext cx="4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 smtClean="0"/>
                <a:t>K=</a:t>
              </a:r>
              <a:r>
                <a:rPr lang="ru-RU" b="1" dirty="0" smtClean="0"/>
                <a:t>2</a:t>
              </a:r>
              <a:endParaRPr lang="ru-RU" b="1" dirty="0"/>
            </a:p>
          </p:txBody>
        </p:sp>
      </p:grpSp>
      <p:sp>
        <p:nvSpPr>
          <p:cNvPr id="7172" name="AutoShape 1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755650" cy="6826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accent1"/>
            </a:gs>
            <a:gs pos="100000">
              <a:schemeClr val="accent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каком рисунке изображен график прямой пропорциональности?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555875" y="1844675"/>
            <a:ext cx="1871663" cy="2233613"/>
            <a:chOff x="4377" y="1842"/>
            <a:chExt cx="1179" cy="1407"/>
          </a:xfrm>
        </p:grpSpPr>
        <p:sp>
          <p:nvSpPr>
            <p:cNvPr id="8207" name="Line 9"/>
            <p:cNvSpPr>
              <a:spLocks noChangeShapeType="1"/>
            </p:cNvSpPr>
            <p:nvPr/>
          </p:nvSpPr>
          <p:spPr bwMode="auto">
            <a:xfrm flipV="1">
              <a:off x="4921" y="1842"/>
              <a:ext cx="0" cy="14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8" name="Line 10"/>
            <p:cNvSpPr>
              <a:spLocks noChangeShapeType="1"/>
            </p:cNvSpPr>
            <p:nvPr/>
          </p:nvSpPr>
          <p:spPr bwMode="auto">
            <a:xfrm>
              <a:off x="4377" y="2704"/>
              <a:ext cx="117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9" name="Line 11"/>
            <p:cNvSpPr>
              <a:spLocks noChangeShapeType="1"/>
            </p:cNvSpPr>
            <p:nvPr/>
          </p:nvSpPr>
          <p:spPr bwMode="auto">
            <a:xfrm>
              <a:off x="4740" y="1979"/>
              <a:ext cx="589" cy="1043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00034" y="3286125"/>
            <a:ext cx="1655762" cy="2357438"/>
            <a:chOff x="2200" y="1933"/>
            <a:chExt cx="1043" cy="1485"/>
          </a:xfrm>
        </p:grpSpPr>
        <p:sp>
          <p:nvSpPr>
            <p:cNvPr id="8204" name="Line 13"/>
            <p:cNvSpPr>
              <a:spLocks noChangeShapeType="1"/>
            </p:cNvSpPr>
            <p:nvPr/>
          </p:nvSpPr>
          <p:spPr bwMode="auto">
            <a:xfrm flipV="1">
              <a:off x="2699" y="1933"/>
              <a:ext cx="0" cy="14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5" name="Line 14"/>
            <p:cNvSpPr>
              <a:spLocks noChangeShapeType="1"/>
            </p:cNvSpPr>
            <p:nvPr/>
          </p:nvSpPr>
          <p:spPr bwMode="auto">
            <a:xfrm>
              <a:off x="2200" y="2750"/>
              <a:ext cx="104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6" name="Freeform 15"/>
            <p:cNvSpPr>
              <a:spLocks/>
            </p:cNvSpPr>
            <p:nvPr/>
          </p:nvSpPr>
          <p:spPr bwMode="auto">
            <a:xfrm flipV="1">
              <a:off x="2336" y="2743"/>
              <a:ext cx="725" cy="675"/>
            </a:xfrm>
            <a:custGeom>
              <a:avLst/>
              <a:gdLst>
                <a:gd name="T0" fmla="*/ 0 w 725"/>
                <a:gd name="T1" fmla="*/ 46 h 870"/>
                <a:gd name="T2" fmla="*/ 363 w 725"/>
                <a:gd name="T3" fmla="*/ 862 h 870"/>
                <a:gd name="T4" fmla="*/ 725 w 725"/>
                <a:gd name="T5" fmla="*/ 0 h 870"/>
                <a:gd name="T6" fmla="*/ 0 60000 65536"/>
                <a:gd name="T7" fmla="*/ 0 60000 65536"/>
                <a:gd name="T8" fmla="*/ 0 60000 65536"/>
                <a:gd name="T9" fmla="*/ 0 w 725"/>
                <a:gd name="T10" fmla="*/ 0 h 870"/>
                <a:gd name="T11" fmla="*/ 725 w 725"/>
                <a:gd name="T12" fmla="*/ 870 h 8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5" h="870">
                  <a:moveTo>
                    <a:pt x="0" y="46"/>
                  </a:moveTo>
                  <a:cubicBezTo>
                    <a:pt x="121" y="458"/>
                    <a:pt x="242" y="870"/>
                    <a:pt x="363" y="862"/>
                  </a:cubicBezTo>
                  <a:cubicBezTo>
                    <a:pt x="484" y="854"/>
                    <a:pt x="665" y="144"/>
                    <a:pt x="725" y="0"/>
                  </a:cubicBezTo>
                </a:path>
              </a:pathLst>
            </a:custGeom>
            <a:noFill/>
            <a:ln w="5715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Verdana" pitchFamily="34" charset="0"/>
              </a:endParaRPr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6732588" y="1700213"/>
            <a:ext cx="1800225" cy="2089150"/>
            <a:chOff x="4059" y="1979"/>
            <a:chExt cx="1134" cy="1316"/>
          </a:xfrm>
        </p:grpSpPr>
        <p:sp>
          <p:nvSpPr>
            <p:cNvPr id="8201" name="Line 17"/>
            <p:cNvSpPr>
              <a:spLocks noChangeShapeType="1"/>
            </p:cNvSpPr>
            <p:nvPr/>
          </p:nvSpPr>
          <p:spPr bwMode="auto">
            <a:xfrm flipV="1">
              <a:off x="4558" y="1979"/>
              <a:ext cx="0" cy="13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2" name="Line 18"/>
            <p:cNvSpPr>
              <a:spLocks noChangeShapeType="1"/>
            </p:cNvSpPr>
            <p:nvPr/>
          </p:nvSpPr>
          <p:spPr bwMode="auto">
            <a:xfrm>
              <a:off x="4059" y="2750"/>
              <a:ext cx="113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3" name="Line 19"/>
            <p:cNvSpPr>
              <a:spLocks noChangeShapeType="1"/>
            </p:cNvSpPr>
            <p:nvPr/>
          </p:nvSpPr>
          <p:spPr bwMode="auto">
            <a:xfrm flipV="1">
              <a:off x="4195" y="2296"/>
              <a:ext cx="681" cy="953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199" name="Text Box 20"/>
          <p:cNvSpPr txBox="1">
            <a:spLocks noChangeArrowheads="1"/>
          </p:cNvSpPr>
          <p:nvPr/>
        </p:nvSpPr>
        <p:spPr bwMode="auto">
          <a:xfrm>
            <a:off x="1042988" y="5229225"/>
            <a:ext cx="165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200" name="AutoShape 3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898525" cy="7921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CC66"/>
            </a:gs>
            <a:gs pos="100000">
              <a:srgbClr val="CC66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04813"/>
            <a:ext cx="8243887" cy="1079500"/>
          </a:xfrm>
        </p:spPr>
        <p:txBody>
          <a:bodyPr anchor="b"/>
          <a:lstStyle/>
          <a:p>
            <a:pPr eaLnBrk="1" hangingPunct="1">
              <a:defRPr/>
            </a:pPr>
            <a: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каком рисунке отрицательный угловой коэффициент?</a:t>
            </a:r>
            <a:br>
              <a:rPr lang="ru-RU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b="1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каком рисунке положительный угловой коэффициент?</a:t>
            </a:r>
          </a:p>
        </p:txBody>
      </p:sp>
      <p:sp>
        <p:nvSpPr>
          <p:cNvPr id="9219" name="Line 5"/>
          <p:cNvSpPr>
            <a:spLocks noChangeShapeType="1"/>
          </p:cNvSpPr>
          <p:nvPr/>
        </p:nvSpPr>
        <p:spPr bwMode="auto">
          <a:xfrm flipV="1">
            <a:off x="1331913" y="1555750"/>
            <a:ext cx="0" cy="2447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0" name="Line 6"/>
          <p:cNvSpPr>
            <a:spLocks noChangeShapeType="1"/>
          </p:cNvSpPr>
          <p:nvPr/>
        </p:nvSpPr>
        <p:spPr bwMode="auto">
          <a:xfrm>
            <a:off x="539750" y="3068638"/>
            <a:ext cx="201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1044575" y="30686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2339975" y="30686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х</a:t>
            </a:r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1044575" y="14128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9224" name="Text Box 10"/>
          <p:cNvSpPr txBox="1">
            <a:spLocks noChangeArrowheads="1"/>
          </p:cNvSpPr>
          <p:nvPr/>
        </p:nvSpPr>
        <p:spPr bwMode="auto">
          <a:xfrm>
            <a:off x="1981200" y="2132013"/>
            <a:ext cx="7191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/>
          </a:p>
        </p:txBody>
      </p:sp>
      <p:sp>
        <p:nvSpPr>
          <p:cNvPr id="10268" name="Line 11"/>
          <p:cNvSpPr>
            <a:spLocks noChangeShapeType="1"/>
          </p:cNvSpPr>
          <p:nvPr/>
        </p:nvSpPr>
        <p:spPr bwMode="auto">
          <a:xfrm flipV="1">
            <a:off x="468313" y="1773238"/>
            <a:ext cx="1368425" cy="172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6" name="Line 15"/>
          <p:cNvSpPr>
            <a:spLocks noChangeShapeType="1"/>
          </p:cNvSpPr>
          <p:nvPr/>
        </p:nvSpPr>
        <p:spPr bwMode="auto">
          <a:xfrm>
            <a:off x="2916238" y="4437063"/>
            <a:ext cx="25923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7" name="Line 13"/>
          <p:cNvSpPr>
            <a:spLocks noChangeShapeType="1"/>
          </p:cNvSpPr>
          <p:nvPr/>
        </p:nvSpPr>
        <p:spPr bwMode="auto">
          <a:xfrm flipV="1">
            <a:off x="3995738" y="2565400"/>
            <a:ext cx="0" cy="3168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8" name="Text Box 14"/>
          <p:cNvSpPr txBox="1">
            <a:spLocks noChangeArrowheads="1"/>
          </p:cNvSpPr>
          <p:nvPr/>
        </p:nvSpPr>
        <p:spPr bwMode="auto">
          <a:xfrm>
            <a:off x="3706813" y="25654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9229" name="Text Box 16"/>
          <p:cNvSpPr txBox="1">
            <a:spLocks noChangeArrowheads="1"/>
          </p:cNvSpPr>
          <p:nvPr/>
        </p:nvSpPr>
        <p:spPr bwMode="auto">
          <a:xfrm>
            <a:off x="3976688" y="43846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60" name="Line 17"/>
          <p:cNvSpPr>
            <a:spLocks noChangeShapeType="1"/>
          </p:cNvSpPr>
          <p:nvPr/>
        </p:nvSpPr>
        <p:spPr bwMode="auto">
          <a:xfrm flipV="1">
            <a:off x="3635375" y="3716338"/>
            <a:ext cx="1511300" cy="17287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1" name="Text Box 18"/>
          <p:cNvSpPr txBox="1">
            <a:spLocks noChangeArrowheads="1"/>
          </p:cNvSpPr>
          <p:nvPr/>
        </p:nvSpPr>
        <p:spPr bwMode="auto">
          <a:xfrm>
            <a:off x="5221288" y="443706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х</a:t>
            </a:r>
          </a:p>
        </p:txBody>
      </p:sp>
      <p:sp>
        <p:nvSpPr>
          <p:cNvPr id="9232" name="Text Box 26"/>
          <p:cNvSpPr txBox="1">
            <a:spLocks noChangeArrowheads="1"/>
          </p:cNvSpPr>
          <p:nvPr/>
        </p:nvSpPr>
        <p:spPr bwMode="auto">
          <a:xfrm>
            <a:off x="6496050" y="15573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9233" name="Line 23"/>
          <p:cNvSpPr>
            <a:spLocks noChangeShapeType="1"/>
          </p:cNvSpPr>
          <p:nvPr/>
        </p:nvSpPr>
        <p:spPr bwMode="auto">
          <a:xfrm flipV="1">
            <a:off x="6804025" y="1682750"/>
            <a:ext cx="0" cy="2736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34" name="Line 24"/>
          <p:cNvSpPr>
            <a:spLocks noChangeShapeType="1"/>
          </p:cNvSpPr>
          <p:nvPr/>
        </p:nvSpPr>
        <p:spPr bwMode="auto">
          <a:xfrm>
            <a:off x="5795963" y="3409950"/>
            <a:ext cx="27352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35" name="Text Box 25"/>
          <p:cNvSpPr txBox="1">
            <a:spLocks noChangeArrowheads="1"/>
          </p:cNvSpPr>
          <p:nvPr/>
        </p:nvSpPr>
        <p:spPr bwMode="auto">
          <a:xfrm>
            <a:off x="8315325" y="340995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х</a:t>
            </a:r>
          </a:p>
        </p:txBody>
      </p:sp>
      <p:sp>
        <p:nvSpPr>
          <p:cNvPr id="9236" name="Text Box 27"/>
          <p:cNvSpPr txBox="1">
            <a:spLocks noChangeArrowheads="1"/>
          </p:cNvSpPr>
          <p:nvPr/>
        </p:nvSpPr>
        <p:spPr bwMode="auto">
          <a:xfrm>
            <a:off x="6515100" y="33385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56" name="Line 28"/>
          <p:cNvSpPr>
            <a:spLocks noChangeShapeType="1"/>
          </p:cNvSpPr>
          <p:nvPr/>
        </p:nvSpPr>
        <p:spPr bwMode="auto">
          <a:xfrm>
            <a:off x="6299200" y="1898650"/>
            <a:ext cx="1728788" cy="2160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8" name="Text Box 31"/>
          <p:cNvSpPr txBox="1">
            <a:spLocks noChangeArrowheads="1"/>
          </p:cNvSpPr>
          <p:nvPr/>
        </p:nvSpPr>
        <p:spPr bwMode="auto">
          <a:xfrm>
            <a:off x="1187450" y="4221163"/>
            <a:ext cx="72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1)</a:t>
            </a:r>
          </a:p>
        </p:txBody>
      </p:sp>
      <p:sp>
        <p:nvSpPr>
          <p:cNvPr id="9239" name="Text Box 32"/>
          <p:cNvSpPr txBox="1">
            <a:spLocks noChangeArrowheads="1"/>
          </p:cNvSpPr>
          <p:nvPr/>
        </p:nvSpPr>
        <p:spPr bwMode="auto">
          <a:xfrm>
            <a:off x="3779838" y="5949950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2)</a:t>
            </a:r>
          </a:p>
        </p:txBody>
      </p:sp>
      <p:sp>
        <p:nvSpPr>
          <p:cNvPr id="9240" name="Text Box 33"/>
          <p:cNvSpPr txBox="1">
            <a:spLocks noChangeArrowheads="1"/>
          </p:cNvSpPr>
          <p:nvPr/>
        </p:nvSpPr>
        <p:spPr bwMode="auto">
          <a:xfrm>
            <a:off x="6732588" y="4508500"/>
            <a:ext cx="576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3)</a:t>
            </a:r>
          </a:p>
        </p:txBody>
      </p:sp>
      <p:sp>
        <p:nvSpPr>
          <p:cNvPr id="9241" name="AutoShape 3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243888" y="6092825"/>
            <a:ext cx="900112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468313" y="5084763"/>
            <a:ext cx="863600" cy="406400"/>
          </a:xfrm>
          <a:prstGeom prst="rect">
            <a:avLst/>
          </a:prstGeom>
          <a:solidFill>
            <a:srgbClr val="99FF33"/>
          </a:solid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/>
              <a:t>K&gt;0</a:t>
            </a:r>
            <a:r>
              <a:rPr lang="ru-RU" sz="2000" b="1" dirty="0"/>
              <a:t>?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468313" y="5949950"/>
            <a:ext cx="935037" cy="3968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K&lt;0?</a:t>
            </a:r>
            <a:endParaRPr 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2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1"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00"/>
            </a:gs>
            <a:gs pos="100000">
              <a:srgbClr val="FF00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333375"/>
            <a:ext cx="8229600" cy="935038"/>
          </a:xfrm>
        </p:spPr>
        <p:txBody>
          <a:bodyPr anchor="b"/>
          <a:lstStyle/>
          <a:p>
            <a:pPr eaLnBrk="1" hangingPunct="1">
              <a:defRPr/>
            </a:pPr>
            <a:r>
              <a:rPr lang="ru-RU" sz="24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рисунке изображены графики функций. Поставь соответствие: А…    Б…   В…</a:t>
            </a:r>
          </a:p>
        </p:txBody>
      </p:sp>
      <p:sp>
        <p:nvSpPr>
          <p:cNvPr id="10243" name="Text Box 11"/>
          <p:cNvSpPr txBox="1">
            <a:spLocks noChangeArrowheads="1"/>
          </p:cNvSpPr>
          <p:nvPr/>
        </p:nvSpPr>
        <p:spPr bwMode="auto">
          <a:xfrm>
            <a:off x="1258888" y="4797425"/>
            <a:ext cx="79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4" name="Text Box 12"/>
          <p:cNvSpPr txBox="1">
            <a:spLocks noChangeArrowheads="1"/>
          </p:cNvSpPr>
          <p:nvPr/>
        </p:nvSpPr>
        <p:spPr bwMode="auto">
          <a:xfrm>
            <a:off x="1331913" y="45815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1)</a:t>
            </a:r>
          </a:p>
        </p:txBody>
      </p:sp>
      <p:sp>
        <p:nvSpPr>
          <p:cNvPr id="10245" name="Text Box 18"/>
          <p:cNvSpPr txBox="1">
            <a:spLocks noChangeArrowheads="1"/>
          </p:cNvSpPr>
          <p:nvPr/>
        </p:nvSpPr>
        <p:spPr bwMode="auto">
          <a:xfrm>
            <a:off x="3779838" y="22050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grpSp>
        <p:nvGrpSpPr>
          <p:cNvPr id="10246" name="Group 39"/>
          <p:cNvGrpSpPr>
            <a:grpSpLocks/>
          </p:cNvGrpSpPr>
          <p:nvPr/>
        </p:nvGrpSpPr>
        <p:grpSpPr bwMode="auto">
          <a:xfrm>
            <a:off x="3276600" y="2276475"/>
            <a:ext cx="2098675" cy="3170238"/>
            <a:chOff x="1655" y="1796"/>
            <a:chExt cx="1322" cy="1997"/>
          </a:xfrm>
        </p:grpSpPr>
        <p:sp>
          <p:nvSpPr>
            <p:cNvPr id="10283" name="Line 14"/>
            <p:cNvSpPr>
              <a:spLocks noChangeShapeType="1"/>
            </p:cNvSpPr>
            <p:nvPr/>
          </p:nvSpPr>
          <p:spPr bwMode="auto">
            <a:xfrm flipV="1">
              <a:off x="2154" y="1796"/>
              <a:ext cx="0" cy="199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4" name="Line 15"/>
            <p:cNvSpPr>
              <a:spLocks noChangeShapeType="1"/>
            </p:cNvSpPr>
            <p:nvPr/>
          </p:nvSpPr>
          <p:spPr bwMode="auto">
            <a:xfrm>
              <a:off x="1655" y="2749"/>
              <a:ext cx="127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5" name="Text Box 16"/>
            <p:cNvSpPr txBox="1">
              <a:spLocks noChangeArrowheads="1"/>
            </p:cNvSpPr>
            <p:nvPr/>
          </p:nvSpPr>
          <p:spPr bwMode="auto">
            <a:xfrm>
              <a:off x="1973" y="2704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о</a:t>
              </a:r>
            </a:p>
          </p:txBody>
        </p:sp>
        <p:sp>
          <p:nvSpPr>
            <p:cNvPr id="10286" name="Text Box 17"/>
            <p:cNvSpPr txBox="1">
              <a:spLocks noChangeArrowheads="1"/>
            </p:cNvSpPr>
            <p:nvPr/>
          </p:nvSpPr>
          <p:spPr bwMode="auto">
            <a:xfrm>
              <a:off x="2789" y="2749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х</a:t>
              </a:r>
            </a:p>
          </p:txBody>
        </p:sp>
        <p:sp>
          <p:nvSpPr>
            <p:cNvPr id="10287" name="Line 20"/>
            <p:cNvSpPr>
              <a:spLocks noChangeShapeType="1"/>
            </p:cNvSpPr>
            <p:nvPr/>
          </p:nvSpPr>
          <p:spPr bwMode="auto">
            <a:xfrm flipV="1">
              <a:off x="1973" y="2387"/>
              <a:ext cx="862" cy="1134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8" name="Line 21"/>
            <p:cNvSpPr>
              <a:spLocks noChangeShapeType="1"/>
            </p:cNvSpPr>
            <p:nvPr/>
          </p:nvSpPr>
          <p:spPr bwMode="auto">
            <a:xfrm>
              <a:off x="2064" y="2931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9" name="Line 22"/>
            <p:cNvSpPr>
              <a:spLocks noChangeShapeType="1"/>
            </p:cNvSpPr>
            <p:nvPr/>
          </p:nvSpPr>
          <p:spPr bwMode="auto">
            <a:xfrm>
              <a:off x="2064" y="3113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0" name="Line 23"/>
            <p:cNvSpPr>
              <a:spLocks noChangeShapeType="1"/>
            </p:cNvSpPr>
            <p:nvPr/>
          </p:nvSpPr>
          <p:spPr bwMode="auto">
            <a:xfrm>
              <a:off x="2064" y="3294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1" name="Line 24"/>
            <p:cNvSpPr>
              <a:spLocks noChangeShapeType="1"/>
            </p:cNvSpPr>
            <p:nvPr/>
          </p:nvSpPr>
          <p:spPr bwMode="auto">
            <a:xfrm>
              <a:off x="2290" y="2659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2" name="Line 25"/>
            <p:cNvSpPr>
              <a:spLocks noChangeShapeType="1"/>
            </p:cNvSpPr>
            <p:nvPr/>
          </p:nvSpPr>
          <p:spPr bwMode="auto">
            <a:xfrm>
              <a:off x="2426" y="2659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3" name="Line 26"/>
            <p:cNvSpPr>
              <a:spLocks noChangeShapeType="1"/>
            </p:cNvSpPr>
            <p:nvPr/>
          </p:nvSpPr>
          <p:spPr bwMode="auto">
            <a:xfrm>
              <a:off x="2562" y="2659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4" name="Line 27"/>
            <p:cNvSpPr>
              <a:spLocks noChangeShapeType="1"/>
            </p:cNvSpPr>
            <p:nvPr/>
          </p:nvSpPr>
          <p:spPr bwMode="auto">
            <a:xfrm flipV="1">
              <a:off x="2064" y="2614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5" name="Line 28"/>
            <p:cNvSpPr>
              <a:spLocks noChangeShapeType="1"/>
            </p:cNvSpPr>
            <p:nvPr/>
          </p:nvSpPr>
          <p:spPr bwMode="auto">
            <a:xfrm>
              <a:off x="1973" y="2659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47" name="Group 60"/>
          <p:cNvGrpSpPr>
            <a:grpSpLocks/>
          </p:cNvGrpSpPr>
          <p:nvPr/>
        </p:nvGrpSpPr>
        <p:grpSpPr bwMode="auto">
          <a:xfrm>
            <a:off x="395288" y="1125538"/>
            <a:ext cx="2605087" cy="3168650"/>
            <a:chOff x="158" y="935"/>
            <a:chExt cx="1641" cy="1996"/>
          </a:xfrm>
        </p:grpSpPr>
        <p:sp>
          <p:nvSpPr>
            <p:cNvPr id="10272" name="Line 7"/>
            <p:cNvSpPr>
              <a:spLocks noChangeShapeType="1"/>
            </p:cNvSpPr>
            <p:nvPr/>
          </p:nvSpPr>
          <p:spPr bwMode="auto">
            <a:xfrm>
              <a:off x="158" y="2114"/>
              <a:ext cx="163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3" name="Line 5"/>
            <p:cNvSpPr>
              <a:spLocks noChangeShapeType="1"/>
            </p:cNvSpPr>
            <p:nvPr/>
          </p:nvSpPr>
          <p:spPr bwMode="auto">
            <a:xfrm flipV="1">
              <a:off x="839" y="935"/>
              <a:ext cx="0" cy="19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4" name="Text Box 6"/>
            <p:cNvSpPr txBox="1">
              <a:spLocks noChangeArrowheads="1"/>
            </p:cNvSpPr>
            <p:nvPr/>
          </p:nvSpPr>
          <p:spPr bwMode="auto">
            <a:xfrm>
              <a:off x="657" y="935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у</a:t>
              </a:r>
            </a:p>
          </p:txBody>
        </p:sp>
        <p:sp>
          <p:nvSpPr>
            <p:cNvPr id="10275" name="Text Box 8"/>
            <p:cNvSpPr txBox="1">
              <a:spLocks noChangeArrowheads="1"/>
            </p:cNvSpPr>
            <p:nvPr/>
          </p:nvSpPr>
          <p:spPr bwMode="auto">
            <a:xfrm>
              <a:off x="827" y="2081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о</a:t>
              </a:r>
            </a:p>
          </p:txBody>
        </p:sp>
        <p:sp>
          <p:nvSpPr>
            <p:cNvPr id="10276" name="Line 9"/>
            <p:cNvSpPr>
              <a:spLocks noChangeShapeType="1"/>
            </p:cNvSpPr>
            <p:nvPr/>
          </p:nvSpPr>
          <p:spPr bwMode="auto">
            <a:xfrm>
              <a:off x="658" y="1254"/>
              <a:ext cx="380" cy="1633"/>
            </a:xfrm>
            <a:custGeom>
              <a:avLst/>
              <a:gdLst>
                <a:gd name="T0" fmla="*/ 0 w 380"/>
                <a:gd name="T1" fmla="*/ 1633 h 1633"/>
                <a:gd name="T2" fmla="*/ 380 w 380"/>
                <a:gd name="T3" fmla="*/ 0 h 1633"/>
                <a:gd name="T4" fmla="*/ 0 60000 65536"/>
                <a:gd name="T5" fmla="*/ 0 60000 65536"/>
                <a:gd name="T6" fmla="*/ 0 w 380"/>
                <a:gd name="T7" fmla="*/ 0 h 1633"/>
                <a:gd name="T8" fmla="*/ 380 w 380"/>
                <a:gd name="T9" fmla="*/ 1633 h 163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80" h="1633">
                  <a:moveTo>
                    <a:pt x="0" y="1633"/>
                  </a:moveTo>
                  <a:lnTo>
                    <a:pt x="380" y="0"/>
                  </a:lnTo>
                </a:path>
              </a:pathLst>
            </a:custGeom>
            <a:noFill/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7" name="Text Box 10"/>
            <p:cNvSpPr txBox="1">
              <a:spLocks noChangeArrowheads="1"/>
            </p:cNvSpPr>
            <p:nvPr/>
          </p:nvSpPr>
          <p:spPr bwMode="auto">
            <a:xfrm>
              <a:off x="1611" y="2114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х</a:t>
              </a:r>
            </a:p>
          </p:txBody>
        </p:sp>
        <p:sp>
          <p:nvSpPr>
            <p:cNvPr id="10278" name="Line 29"/>
            <p:cNvSpPr>
              <a:spLocks noChangeShapeType="1"/>
            </p:cNvSpPr>
            <p:nvPr/>
          </p:nvSpPr>
          <p:spPr bwMode="auto">
            <a:xfrm>
              <a:off x="976" y="2024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9" name="Line 30"/>
            <p:cNvSpPr>
              <a:spLocks noChangeShapeType="1"/>
            </p:cNvSpPr>
            <p:nvPr/>
          </p:nvSpPr>
          <p:spPr bwMode="auto">
            <a:xfrm>
              <a:off x="1112" y="2024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0" name="Line 31"/>
            <p:cNvSpPr>
              <a:spLocks noChangeShapeType="1"/>
            </p:cNvSpPr>
            <p:nvPr/>
          </p:nvSpPr>
          <p:spPr bwMode="auto">
            <a:xfrm>
              <a:off x="704" y="2024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1" name="Line 32"/>
            <p:cNvSpPr>
              <a:spLocks noChangeShapeType="1"/>
            </p:cNvSpPr>
            <p:nvPr/>
          </p:nvSpPr>
          <p:spPr bwMode="auto">
            <a:xfrm>
              <a:off x="749" y="2296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2" name="Line 33"/>
            <p:cNvSpPr>
              <a:spLocks noChangeShapeType="1"/>
            </p:cNvSpPr>
            <p:nvPr/>
          </p:nvSpPr>
          <p:spPr bwMode="auto">
            <a:xfrm>
              <a:off x="749" y="1888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48" name="Text Box 34"/>
          <p:cNvSpPr txBox="1">
            <a:spLocks noChangeArrowheads="1"/>
          </p:cNvSpPr>
          <p:nvPr/>
        </p:nvSpPr>
        <p:spPr bwMode="auto">
          <a:xfrm>
            <a:off x="3492500" y="5229225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2)</a:t>
            </a:r>
          </a:p>
        </p:txBody>
      </p:sp>
      <p:sp>
        <p:nvSpPr>
          <p:cNvPr id="10249" name="Text Box 42"/>
          <p:cNvSpPr txBox="1">
            <a:spLocks noChangeArrowheads="1"/>
          </p:cNvSpPr>
          <p:nvPr/>
        </p:nvSpPr>
        <p:spPr bwMode="auto">
          <a:xfrm>
            <a:off x="5848350" y="128905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grpSp>
        <p:nvGrpSpPr>
          <p:cNvPr id="10250" name="Group 59"/>
          <p:cNvGrpSpPr>
            <a:grpSpLocks/>
          </p:cNvGrpSpPr>
          <p:nvPr/>
        </p:nvGrpSpPr>
        <p:grpSpPr bwMode="auto">
          <a:xfrm>
            <a:off x="5724525" y="1412875"/>
            <a:ext cx="2438400" cy="3240088"/>
            <a:chOff x="3198" y="890"/>
            <a:chExt cx="1536" cy="2041"/>
          </a:xfrm>
        </p:grpSpPr>
        <p:sp>
          <p:nvSpPr>
            <p:cNvPr id="10256" name="Line 36"/>
            <p:cNvSpPr>
              <a:spLocks noChangeShapeType="1"/>
            </p:cNvSpPr>
            <p:nvPr/>
          </p:nvSpPr>
          <p:spPr bwMode="auto">
            <a:xfrm flipV="1">
              <a:off x="3833" y="890"/>
              <a:ext cx="0" cy="204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57" name="Group 56"/>
            <p:cNvGrpSpPr>
              <a:grpSpLocks/>
            </p:cNvGrpSpPr>
            <p:nvPr/>
          </p:nvGrpSpPr>
          <p:grpSpPr bwMode="auto">
            <a:xfrm>
              <a:off x="3198" y="1015"/>
              <a:ext cx="1536" cy="1828"/>
              <a:chOff x="3198" y="1015"/>
              <a:chExt cx="1536" cy="1828"/>
            </a:xfrm>
          </p:grpSpPr>
          <p:sp>
            <p:nvSpPr>
              <p:cNvPr id="10258" name="Line 37"/>
              <p:cNvSpPr>
                <a:spLocks noChangeShapeType="1"/>
              </p:cNvSpPr>
              <p:nvPr/>
            </p:nvSpPr>
            <p:spPr bwMode="auto">
              <a:xfrm>
                <a:off x="3198" y="1888"/>
                <a:ext cx="145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9" name="Freeform 38"/>
              <p:cNvSpPr>
                <a:spLocks/>
              </p:cNvSpPr>
              <p:nvPr/>
            </p:nvSpPr>
            <p:spPr bwMode="auto">
              <a:xfrm>
                <a:off x="3639" y="1015"/>
                <a:ext cx="402" cy="1828"/>
              </a:xfrm>
              <a:custGeom>
                <a:avLst/>
                <a:gdLst>
                  <a:gd name="T0" fmla="*/ 0 w 402"/>
                  <a:gd name="T1" fmla="*/ 0 h 1828"/>
                  <a:gd name="T2" fmla="*/ 402 w 402"/>
                  <a:gd name="T3" fmla="*/ 1828 h 1828"/>
                  <a:gd name="T4" fmla="*/ 0 60000 65536"/>
                  <a:gd name="T5" fmla="*/ 0 60000 65536"/>
                  <a:gd name="T6" fmla="*/ 0 w 402"/>
                  <a:gd name="T7" fmla="*/ 0 h 1828"/>
                  <a:gd name="T8" fmla="*/ 402 w 402"/>
                  <a:gd name="T9" fmla="*/ 1828 h 182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2" h="1828">
                    <a:moveTo>
                      <a:pt x="0" y="0"/>
                    </a:moveTo>
                    <a:lnTo>
                      <a:pt x="402" y="1828"/>
                    </a:lnTo>
                  </a:path>
                </a:pathLst>
              </a:custGeom>
              <a:noFill/>
              <a:ln w="57150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Verdana" pitchFamily="34" charset="0"/>
                </a:endParaRPr>
              </a:p>
            </p:txBody>
          </p:sp>
          <p:sp>
            <p:nvSpPr>
              <p:cNvPr id="10260" name="Text Box 41"/>
              <p:cNvSpPr txBox="1">
                <a:spLocks noChangeArrowheads="1"/>
              </p:cNvSpPr>
              <p:nvPr/>
            </p:nvSpPr>
            <p:spPr bwMode="auto">
              <a:xfrm>
                <a:off x="4546" y="1855"/>
                <a:ext cx="18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/>
                  <a:t>х</a:t>
                </a:r>
              </a:p>
            </p:txBody>
          </p:sp>
          <p:sp>
            <p:nvSpPr>
              <p:cNvPr id="10261" name="Text Box 43"/>
              <p:cNvSpPr txBox="1">
                <a:spLocks noChangeArrowheads="1"/>
              </p:cNvSpPr>
              <p:nvPr/>
            </p:nvSpPr>
            <p:spPr bwMode="auto">
              <a:xfrm>
                <a:off x="3651" y="1842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/>
                  <a:t>о</a:t>
                </a:r>
              </a:p>
            </p:txBody>
          </p:sp>
          <p:sp>
            <p:nvSpPr>
              <p:cNvPr id="10262" name="Line 44"/>
              <p:cNvSpPr>
                <a:spLocks noChangeShapeType="1"/>
              </p:cNvSpPr>
              <p:nvPr/>
            </p:nvSpPr>
            <p:spPr bwMode="auto">
              <a:xfrm>
                <a:off x="3787" y="1661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3" name="Line 45"/>
              <p:cNvSpPr>
                <a:spLocks noChangeShapeType="1"/>
              </p:cNvSpPr>
              <p:nvPr/>
            </p:nvSpPr>
            <p:spPr bwMode="auto">
              <a:xfrm>
                <a:off x="3787" y="1434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4" name="Line 46"/>
              <p:cNvSpPr>
                <a:spLocks noChangeShapeType="1"/>
              </p:cNvSpPr>
              <p:nvPr/>
            </p:nvSpPr>
            <p:spPr bwMode="auto">
              <a:xfrm>
                <a:off x="3787" y="1207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5" name="Line 47"/>
              <p:cNvSpPr>
                <a:spLocks noChangeShapeType="1"/>
              </p:cNvSpPr>
              <p:nvPr/>
            </p:nvSpPr>
            <p:spPr bwMode="auto">
              <a:xfrm>
                <a:off x="3696" y="1797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6" name="Line 48"/>
              <p:cNvSpPr>
                <a:spLocks noChangeShapeType="1"/>
              </p:cNvSpPr>
              <p:nvPr/>
            </p:nvSpPr>
            <p:spPr bwMode="auto">
              <a:xfrm>
                <a:off x="3560" y="1797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7" name="Line 49"/>
              <p:cNvSpPr>
                <a:spLocks noChangeShapeType="1"/>
              </p:cNvSpPr>
              <p:nvPr/>
            </p:nvSpPr>
            <p:spPr bwMode="auto">
              <a:xfrm>
                <a:off x="3968" y="1797"/>
                <a:ext cx="1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8" name="Line 50"/>
              <p:cNvSpPr>
                <a:spLocks noChangeShapeType="1"/>
              </p:cNvSpPr>
              <p:nvPr/>
            </p:nvSpPr>
            <p:spPr bwMode="auto">
              <a:xfrm>
                <a:off x="4105" y="1797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9" name="Line 51"/>
              <p:cNvSpPr>
                <a:spLocks noChangeShapeType="1"/>
              </p:cNvSpPr>
              <p:nvPr/>
            </p:nvSpPr>
            <p:spPr bwMode="auto">
              <a:xfrm>
                <a:off x="3787" y="2115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0" name="Line 52"/>
              <p:cNvSpPr>
                <a:spLocks noChangeShapeType="1"/>
              </p:cNvSpPr>
              <p:nvPr/>
            </p:nvSpPr>
            <p:spPr bwMode="auto">
              <a:xfrm>
                <a:off x="3787" y="2341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1" name="AutoShape 53"/>
              <p:cNvSpPr>
                <a:spLocks noChangeArrowheads="1"/>
              </p:cNvSpPr>
              <p:nvPr/>
            </p:nvSpPr>
            <p:spPr bwMode="auto">
              <a:xfrm>
                <a:off x="3651" y="1207"/>
                <a:ext cx="45" cy="45"/>
              </a:xfrm>
              <a:prstGeom prst="flowChartConnector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Verdana" pitchFamily="34" charset="0"/>
                </a:endParaRPr>
              </a:p>
            </p:txBody>
          </p:sp>
        </p:grpSp>
      </p:grpSp>
      <p:sp>
        <p:nvSpPr>
          <p:cNvPr id="11281" name="Text Box 54"/>
          <p:cNvSpPr txBox="1">
            <a:spLocks noChangeArrowheads="1"/>
          </p:cNvSpPr>
          <p:nvPr/>
        </p:nvSpPr>
        <p:spPr bwMode="auto">
          <a:xfrm>
            <a:off x="6443663" y="5949950"/>
            <a:ext cx="1223962" cy="396875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А: у=-3х</a:t>
            </a:r>
          </a:p>
        </p:txBody>
      </p:sp>
      <p:sp>
        <p:nvSpPr>
          <p:cNvPr id="10252" name="Text Box 55"/>
          <p:cNvSpPr txBox="1">
            <a:spLocks noChangeArrowheads="1"/>
          </p:cNvSpPr>
          <p:nvPr/>
        </p:nvSpPr>
        <p:spPr bwMode="auto">
          <a:xfrm>
            <a:off x="6516688" y="4797425"/>
            <a:ext cx="576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3)</a:t>
            </a:r>
          </a:p>
        </p:txBody>
      </p:sp>
      <p:sp>
        <p:nvSpPr>
          <p:cNvPr id="10253" name="AutoShape 5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682625" cy="62071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1322" name="Text Box 58"/>
          <p:cNvSpPr txBox="1">
            <a:spLocks noChangeArrowheads="1"/>
          </p:cNvSpPr>
          <p:nvPr/>
        </p:nvSpPr>
        <p:spPr bwMode="auto">
          <a:xfrm>
            <a:off x="539750" y="5516563"/>
            <a:ext cx="1295400" cy="3968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</a:rPr>
              <a:t>Б: у=х-3</a:t>
            </a:r>
          </a:p>
        </p:txBody>
      </p:sp>
      <p:sp>
        <p:nvSpPr>
          <p:cNvPr id="11325" name="Text Box 61"/>
          <p:cNvSpPr txBox="1">
            <a:spLocks noChangeArrowheads="1"/>
          </p:cNvSpPr>
          <p:nvPr/>
        </p:nvSpPr>
        <p:spPr bwMode="auto">
          <a:xfrm>
            <a:off x="4140200" y="5734050"/>
            <a:ext cx="1152525" cy="396875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</a:rPr>
              <a:t>В: у=3х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06 0.00763 L 0.08281 -0.6268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-3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8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3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5.78035E-8 L 0.44896 -0.1757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1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3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5723E-6 L -0.2757 -0.3331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13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25"/>
                  </p:tgtEl>
                </p:cond>
              </p:nextCondLst>
            </p:seq>
          </p:childTnLst>
        </p:cTn>
      </p:par>
    </p:tnLst>
    <p:bldLst>
      <p:bldP spid="9218" grpId="0"/>
      <p:bldP spid="11281" grpId="0" animBg="1"/>
      <p:bldP spid="11322" grpId="0" animBg="1"/>
      <p:bldP spid="11325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616</TotalTime>
  <Words>191</Words>
  <Application>Microsoft Office PowerPoint</Application>
  <PresentationFormat>Экран (4:3)</PresentationFormat>
  <Paragraphs>96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Оформление по умолчанию</vt:lpstr>
      <vt:lpstr>Линейная функция  и ее график</vt:lpstr>
      <vt:lpstr>Определение:</vt:lpstr>
      <vt:lpstr>График линейной функции у = x-3 </vt:lpstr>
      <vt:lpstr>График какой функции лишний?</vt:lpstr>
      <vt:lpstr>Слайд 5</vt:lpstr>
      <vt:lpstr>Прямая пропорциональность у=Kx</vt:lpstr>
      <vt:lpstr>На каком рисунке изображен график прямой пропорциональности?</vt:lpstr>
      <vt:lpstr>На каком рисунке отрицательный угловой коэффициент?   На каком рисунке положительный угловой коэффициент?</vt:lpstr>
      <vt:lpstr>На рисунке изображены графики функций. Поставь соответствие: А…    Б…   В…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График какой функции лишний?</dc:title>
  <dc:creator>Admin</dc:creator>
  <cp:lastModifiedBy>user</cp:lastModifiedBy>
  <cp:revision>17</cp:revision>
  <dcterms:created xsi:type="dcterms:W3CDTF">2011-10-02T15:50:38Z</dcterms:created>
  <dcterms:modified xsi:type="dcterms:W3CDTF">2017-01-10T18:27:57Z</dcterms:modified>
</cp:coreProperties>
</file>