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65" r:id="rId6"/>
    <p:sldId id="259" r:id="rId7"/>
    <p:sldId id="260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2430" y="-6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187D6-486B-4656-8CF4-9E762A06C906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1A99-83DD-48D5-9CAF-7E193AFF70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457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187D6-486B-4656-8CF4-9E762A06C906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1A99-83DD-48D5-9CAF-7E193AFF70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84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187D6-486B-4656-8CF4-9E762A06C906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1A99-83DD-48D5-9CAF-7E193AFF70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1043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11EB1-204A-4707-AC7B-688993D7F57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8504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E1000-177A-4A19-89B9-C24BFD2B547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8254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5E60D-EFC6-4FEA-AC43-E5B9C96FC34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0783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417C1-6407-4D41-8D67-45079AD4037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7123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EB4037-5D3B-41E0-A06E-FE8F7B5F71B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5111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EDD0D-9898-404A-AD39-98C79934D8F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1719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22356-16B8-4321-97C4-88C4E7443D3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2505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7C62C-DC3F-4591-83C1-F14F088E9A6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888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187D6-486B-4656-8CF4-9E762A06C906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1A99-83DD-48D5-9CAF-7E193AFF70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8402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51784-7923-4D2C-B297-C17A5B0A120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2356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40F70-0C96-4B9A-B3E5-2EF78AA41F6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7242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EB847-DFAA-4EC8-AAC8-74F9A5E3145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85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187D6-486B-4656-8CF4-9E762A06C906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1A99-83DD-48D5-9CAF-7E193AFF70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084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187D6-486B-4656-8CF4-9E762A06C906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1A99-83DD-48D5-9CAF-7E193AFF70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465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187D6-486B-4656-8CF4-9E762A06C906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1A99-83DD-48D5-9CAF-7E193AFF70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447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187D6-486B-4656-8CF4-9E762A06C906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1A99-83DD-48D5-9CAF-7E193AFF70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177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187D6-486B-4656-8CF4-9E762A06C906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1A99-83DD-48D5-9CAF-7E193AFF70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66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187D6-486B-4656-8CF4-9E762A06C906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1A99-83DD-48D5-9CAF-7E193AFF70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138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187D6-486B-4656-8CF4-9E762A06C906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1A99-83DD-48D5-9CAF-7E193AFF70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4423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7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0187D6-486B-4656-8CF4-9E762A06C906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51A99-83DD-48D5-9CAF-7E193AFF70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6082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7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FC9573-65C1-4E1B-A254-D9FB4B0D4B9E}" type="slidenum">
              <a:rPr lang="ru-RU">
                <a:solidFill>
                  <a:prstClr val="black">
                    <a:tint val="75000"/>
                  </a:prst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4308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2204864"/>
            <a:ext cx="7772400" cy="1470025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ru-RU" sz="8800" b="1" dirty="0">
                <a:solidFill>
                  <a:srgbClr val="4E67C8">
                    <a:lumMod val="75000"/>
                  </a:srgbClr>
                </a:solidFill>
                <a:latin typeface="Comic Sans MS" pitchFamily="66" charset="0"/>
                <a:ea typeface="+mn-ea"/>
                <a:cs typeface="+mn-cs"/>
              </a:rPr>
              <a:t>Мастера Гжели</a:t>
            </a:r>
            <a:r>
              <a:rPr lang="ru-RU" sz="8800" b="1" dirty="0">
                <a:solidFill>
                  <a:srgbClr val="4E67C8">
                    <a:lumMod val="75000"/>
                  </a:srgbClr>
                </a:solidFill>
                <a:ea typeface="+mn-ea"/>
                <a:cs typeface="+mn-cs"/>
              </a:rPr>
              <a:t/>
            </a:r>
            <a:br>
              <a:rPr lang="ru-RU" sz="8800" b="1" dirty="0">
                <a:solidFill>
                  <a:srgbClr val="4E67C8">
                    <a:lumMod val="75000"/>
                  </a:srgbClr>
                </a:solidFill>
                <a:ea typeface="+mn-ea"/>
                <a:cs typeface="+mn-cs"/>
              </a:rPr>
            </a:br>
            <a:endParaRPr lang="ru-RU" sz="8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4437112"/>
            <a:ext cx="6400800" cy="1752600"/>
          </a:xfrm>
        </p:spPr>
        <p:txBody>
          <a:bodyPr>
            <a:normAutofit lnSpcReduction="10000"/>
          </a:bodyPr>
          <a:lstStyle/>
          <a:p>
            <a:r>
              <a:rPr lang="ru-RU" sz="6000" b="1" i="1" dirty="0" smtClean="0">
                <a:solidFill>
                  <a:schemeClr val="tx2"/>
                </a:solidFill>
                <a:latin typeface="Comic Sans MS" pitchFamily="66" charset="0"/>
              </a:rPr>
              <a:t>Задания для урока</a:t>
            </a:r>
            <a:endParaRPr lang="ru-RU" sz="6000" b="1" i="1" dirty="0">
              <a:solidFill>
                <a:schemeClr val="tx2"/>
              </a:solidFill>
              <a:latin typeface="Comic Sans MS" pitchFamily="66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268172">
            <a:off x="117507" y="1077958"/>
            <a:ext cx="4162427" cy="3353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90479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3312368" cy="5939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707904" y="2636912"/>
            <a:ext cx="50405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7200" b="1" dirty="0">
                <a:solidFill>
                  <a:srgbClr val="C00000"/>
                </a:solidFill>
                <a:latin typeface="Comic Sans MS" pitchFamily="66" charset="0"/>
              </a:rPr>
              <a:t>Всем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7200" b="1" dirty="0">
                <a:solidFill>
                  <a:srgbClr val="C00000"/>
                </a:solidFill>
                <a:latin typeface="Comic Sans MS" pitchFamily="66" charset="0"/>
              </a:rPr>
              <a:t> спасибо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7200" b="1" dirty="0">
                <a:solidFill>
                  <a:srgbClr val="C00000"/>
                </a:solidFill>
                <a:latin typeface="Comic Sans MS" pitchFamily="66" charset="0"/>
              </a:rPr>
              <a:t>за работу!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50850"/>
            <a:ext cx="2036763" cy="198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7392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096"/>
          <a:stretch>
            <a:fillRect/>
          </a:stretch>
        </p:blipFill>
        <p:spPr bwMode="auto">
          <a:xfrm>
            <a:off x="395288" y="549275"/>
            <a:ext cx="2736850" cy="289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87" name="TextBox 1"/>
          <p:cNvSpPr txBox="1">
            <a:spLocks noChangeArrowheads="1"/>
          </p:cNvSpPr>
          <p:nvPr/>
        </p:nvSpPr>
        <p:spPr bwMode="auto">
          <a:xfrm>
            <a:off x="3491880" y="696681"/>
            <a:ext cx="5484194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4800" b="1" dirty="0">
                <a:solidFill>
                  <a:srgbClr val="C00000"/>
                </a:solidFill>
                <a:latin typeface="Comic Sans MS" pitchFamily="66" charset="0"/>
              </a:rPr>
              <a:t>А теперь мы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4800" b="1" dirty="0">
                <a:solidFill>
                  <a:srgbClr val="C00000"/>
                </a:solidFill>
                <a:latin typeface="Comic Sans MS" pitchFamily="66" charset="0"/>
              </a:rPr>
              <a:t>будем выполнять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4800" b="1" dirty="0">
                <a:solidFill>
                  <a:srgbClr val="C00000"/>
                </a:solidFill>
                <a:latin typeface="Comic Sans MS" pitchFamily="66" charset="0"/>
              </a:rPr>
              <a:t>Практические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4800" b="1" dirty="0">
                <a:solidFill>
                  <a:srgbClr val="C00000"/>
                </a:solidFill>
                <a:latin typeface="Comic Sans MS" pitchFamily="66" charset="0"/>
              </a:rPr>
              <a:t>задания!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5" y="3743669"/>
            <a:ext cx="2953843" cy="2490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11560" y="4449934"/>
            <a:ext cx="4481512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srgbClr val="0000FF"/>
                </a:solidFill>
                <a:latin typeface="Comic Sans MS" pitchFamily="66" charset="0"/>
              </a:rPr>
              <a:t>У соседней команды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srgbClr val="0000FF"/>
                </a:solidFill>
                <a:latin typeface="Comic Sans MS" pitchFamily="66" charset="0"/>
              </a:rPr>
              <a:t> не подсматривать!</a:t>
            </a:r>
          </a:p>
        </p:txBody>
      </p:sp>
    </p:spTree>
    <p:extLst>
      <p:ext uri="{BB962C8B-B14F-4D97-AF65-F5344CB8AC3E}">
        <p14:creationId xmlns:p14="http://schemas.microsoft.com/office/powerpoint/2010/main" val="4203662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sz="8000" b="1" dirty="0">
                <a:solidFill>
                  <a:srgbClr val="C00000"/>
                </a:solidFill>
                <a:latin typeface="Comic Sans MS" pitchFamily="66" charset="0"/>
                <a:ea typeface="+mn-ea"/>
                <a:cs typeface="+mn-cs"/>
              </a:rPr>
              <a:t>Первое задание</a:t>
            </a:r>
            <a:r>
              <a:rPr lang="ru-RU" sz="4800" b="1" dirty="0">
                <a:solidFill>
                  <a:srgbClr val="C00000"/>
                </a:solidFill>
                <a:latin typeface="Comic Sans MS" pitchFamily="66" charset="0"/>
                <a:ea typeface="+mn-ea"/>
                <a:cs typeface="+mn-cs"/>
              </a:rPr>
              <a:t>.</a:t>
            </a:r>
            <a:br>
              <a:rPr lang="ru-RU" sz="4800" b="1" dirty="0">
                <a:solidFill>
                  <a:srgbClr val="C00000"/>
                </a:solidFill>
                <a:latin typeface="Comic Sans MS" pitchFamily="66" charset="0"/>
                <a:ea typeface="+mn-ea"/>
                <a:cs typeface="+mn-cs"/>
              </a:rPr>
            </a:br>
            <a:endParaRPr lang="ru-RU" b="1" dirty="0"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81696"/>
            <a:ext cx="1286367" cy="1786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419872" y="24208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2274838"/>
            <a:ext cx="741682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- Выньте из конверта папку с № 1, в ней находятся полоски с названием работ, которые выполняют мастера Гжели на фабрике. Разложите их по порядку и проставьте в свободной клетке порядковый  номер. Время выполнения задания -3 минуты, пока звучит песня «Незабудковая Гжель».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7272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5192137"/>
              </p:ext>
            </p:extLst>
          </p:nvPr>
        </p:nvGraphicFramePr>
        <p:xfrm>
          <a:off x="539552" y="1268756"/>
          <a:ext cx="7848872" cy="4691768"/>
        </p:xfrm>
        <a:graphic>
          <a:graphicData uri="http://schemas.openxmlformats.org/drawingml/2006/table">
            <a:tbl>
              <a:tblPr firstRow="1" firstCol="1" bandRow="1"/>
              <a:tblGrid>
                <a:gridCol w="1008112"/>
                <a:gridCol w="6840760"/>
              </a:tblGrid>
              <a:tr h="432052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endParaRPr lang="ru-RU" sz="1200" b="1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omic Sans MS" pitchFamily="66" charset="0"/>
                          <a:ea typeface="Times New Roman"/>
                        </a:rPr>
                        <a:t>Разработка конструкции изделия художником-конструктором</a:t>
                      </a:r>
                      <a:endParaRPr lang="ru-RU" sz="1200" dirty="0">
                        <a:effectLst/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532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endParaRPr lang="ru-RU" sz="1200" b="1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omic Sans MS" pitchFamily="66" charset="0"/>
                          <a:ea typeface="Times New Roman"/>
                        </a:rPr>
                        <a:t>Изготовление  модели изделия</a:t>
                      </a:r>
                      <a:endParaRPr lang="ru-RU" sz="1200" dirty="0">
                        <a:effectLst/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532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endParaRPr lang="ru-RU" sz="1200" b="1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omic Sans MS" pitchFamily="66" charset="0"/>
                          <a:ea typeface="Times New Roman"/>
                        </a:rPr>
                        <a:t>Изготовление литейной формы</a:t>
                      </a:r>
                      <a:endParaRPr lang="ru-RU" sz="1200" dirty="0">
                        <a:effectLst/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722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endParaRPr lang="ru-RU" sz="1200" b="1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omic Sans MS" pitchFamily="66" charset="0"/>
                          <a:ea typeface="Times New Roman"/>
                        </a:rPr>
                        <a:t>Изготовление </a:t>
                      </a:r>
                      <a:r>
                        <a:rPr lang="ru-RU" sz="1400" b="1" dirty="0" err="1">
                          <a:effectLst/>
                          <a:latin typeface="Comic Sans MS" pitchFamily="66" charset="0"/>
                          <a:ea typeface="Times New Roman"/>
                        </a:rPr>
                        <a:t>шликера</a:t>
                      </a:r>
                      <a:endParaRPr lang="ru-RU" sz="1200" dirty="0">
                        <a:effectLst/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532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endParaRPr lang="ru-RU" sz="1200" b="1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omic Sans MS" pitchFamily="66" charset="0"/>
                          <a:ea typeface="Times New Roman"/>
                        </a:rPr>
                        <a:t>Отливка изделия в литейной форме</a:t>
                      </a:r>
                      <a:endParaRPr lang="ru-RU" sz="1200" dirty="0">
                        <a:effectLst/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532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endParaRPr lang="ru-RU" sz="1200" b="1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omic Sans MS" pitchFamily="66" charset="0"/>
                          <a:ea typeface="Times New Roman"/>
                        </a:rPr>
                        <a:t>Оправка изделия</a:t>
                      </a:r>
                      <a:endParaRPr lang="ru-RU" sz="1200" dirty="0">
                        <a:effectLst/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532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endParaRPr lang="ru-RU" sz="1200" b="1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omic Sans MS" pitchFamily="66" charset="0"/>
                          <a:ea typeface="Times New Roman"/>
                        </a:rPr>
                        <a:t>Первый обжиг</a:t>
                      </a:r>
                      <a:endParaRPr lang="ru-RU" sz="1200" dirty="0">
                        <a:effectLst/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532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endParaRPr lang="ru-RU" sz="1200" b="1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8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omic Sans MS" pitchFamily="66" charset="0"/>
                          <a:ea typeface="Times New Roman"/>
                        </a:rPr>
                        <a:t>Составление эскиза росписи изделия</a:t>
                      </a:r>
                      <a:endParaRPr lang="ru-RU" sz="1200" dirty="0">
                        <a:effectLst/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532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endParaRPr lang="ru-RU" sz="1200" b="1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omic Sans MS" pitchFamily="66" charset="0"/>
                          <a:ea typeface="Times New Roman"/>
                        </a:rPr>
                        <a:t>Роспись изделия</a:t>
                      </a:r>
                      <a:endParaRPr lang="ru-RU" sz="1200" dirty="0">
                        <a:effectLst/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135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endParaRPr lang="ru-RU" sz="1200" b="1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omic Sans MS" pitchFamily="66" charset="0"/>
                          <a:ea typeface="Times New Roman"/>
                        </a:rPr>
                        <a:t>Покрытие глазурью изделия</a:t>
                      </a:r>
                      <a:endParaRPr lang="ru-RU" sz="1200" dirty="0">
                        <a:effectLst/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135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endParaRPr lang="ru-RU" sz="1200" b="1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11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omic Sans MS" pitchFamily="66" charset="0"/>
                          <a:ea typeface="Times New Roman"/>
                        </a:rPr>
                        <a:t>Повторный обжиг</a:t>
                      </a:r>
                      <a:endParaRPr lang="ru-RU" sz="1200" dirty="0">
                        <a:effectLst/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9512" y="249124"/>
            <a:ext cx="7688323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Ответы на задание №1: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 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88914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2735" y="29882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7200" b="1" dirty="0" smtClean="0">
                <a:solidFill>
                  <a:srgbClr val="C00000"/>
                </a:solidFill>
                <a:latin typeface="Comic Sans MS" pitchFamily="66" charset="0"/>
              </a:rPr>
              <a:t>Второе </a:t>
            </a:r>
            <a:r>
              <a:rPr lang="ru-RU" sz="7200" b="1" dirty="0">
                <a:solidFill>
                  <a:srgbClr val="C00000"/>
                </a:solidFill>
                <a:latin typeface="Comic Sans MS" pitchFamily="66" charset="0"/>
              </a:rPr>
              <a:t>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916832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tx2"/>
                </a:solidFill>
                <a:latin typeface="Comic Sans MS" pitchFamily="66" charset="0"/>
              </a:rPr>
              <a:t>       Достаньте из конверта вторую       папку, там есть карточка с вариантом вашего задания, но прежде чем вы будете работать, я предлагаю вам потренироваться в оформлении вашего изделия. Поможет нам в этом  компьютер. Каждому участнику группы дается на выполнение задания 20 секунд.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1286367" cy="1786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75777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50805"/>
            <a:ext cx="8229600" cy="1143000"/>
          </a:xfrm>
        </p:spPr>
        <p:txBody>
          <a:bodyPr>
            <a:normAutofit/>
          </a:bodyPr>
          <a:lstStyle/>
          <a:p>
            <a:r>
              <a:rPr lang="ru-RU" sz="6500" b="1" dirty="0" smtClean="0">
                <a:solidFill>
                  <a:srgbClr val="C00000"/>
                </a:solidFill>
                <a:latin typeface="Comic Sans MS" pitchFamily="66" charset="0"/>
              </a:rPr>
              <a:t>Третье </a:t>
            </a:r>
            <a:r>
              <a:rPr lang="ru-RU" sz="6500" b="1" dirty="0">
                <a:solidFill>
                  <a:srgbClr val="C00000"/>
                </a:solidFill>
                <a:latin typeface="Comic Sans MS" pitchFamily="66" charset="0"/>
              </a:rPr>
              <a:t>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916832"/>
            <a:ext cx="8229600" cy="4525963"/>
          </a:xfrm>
        </p:spPr>
        <p:txBody>
          <a:bodyPr/>
          <a:lstStyle/>
          <a:p>
            <a:pPr marL="114300" indent="0" algn="ctr">
              <a:spcAft>
                <a:spcPts val="0"/>
              </a:spcAft>
              <a:buNone/>
            </a:pPr>
            <a:r>
              <a:rPr lang="ru-RU" b="1" dirty="0" smtClean="0">
                <a:solidFill>
                  <a:schemeClr val="tx2"/>
                </a:solidFill>
                <a:effectLst/>
                <a:latin typeface="Comic Sans MS" pitchFamily="66" charset="0"/>
                <a:ea typeface="Times New Roman"/>
              </a:rPr>
              <a:t>    Теперь выполняем третье задание: достаньте папку № 3. В этой папке вы найдете листы бумаги, на котором нарисована  окружность. Добавьте к ней необходимые детали так, чтобы у вас получился свой вариант изделия вашей группы : чайник, кувшин, квасник сахарница, кофейник.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1285875" cy="1785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96792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09270" y="836712"/>
            <a:ext cx="3818914" cy="54006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635896" y="2850187"/>
            <a:ext cx="1634480" cy="1670484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409270" y="50955"/>
            <a:ext cx="34916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  <a:latin typeface="Comic Sans MS" pitchFamily="66" charset="0"/>
              </a:rPr>
              <a:t>Образец заготовки</a:t>
            </a:r>
            <a:endParaRPr lang="ru-RU" sz="2800" b="1" dirty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09934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500" b="1" dirty="0" smtClean="0">
                <a:solidFill>
                  <a:srgbClr val="C00000"/>
                </a:solidFill>
                <a:latin typeface="Comic Sans MS" pitchFamily="66" charset="0"/>
              </a:rPr>
              <a:t>Творческое </a:t>
            </a:r>
            <a:r>
              <a:rPr lang="ru-RU" sz="6500" b="1" dirty="0">
                <a:solidFill>
                  <a:srgbClr val="C00000"/>
                </a:solidFill>
                <a:latin typeface="Comic Sans MS" pitchFamily="66" charset="0"/>
              </a:rPr>
              <a:t>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tx2"/>
                </a:solidFill>
                <a:latin typeface="Comic Sans MS" pitchFamily="66" charset="0"/>
              </a:rPr>
              <a:t>    Представьте, что вы художники, которым надо расписать сосуд, доставленный вам после первичного обжига на фабрике Гжель. Это очень сложная и ответственная работа. Мы будем делать эскиз росписи акварелью на бумаге, как делают мастера Гжели. Распишем его красивыми цветами и птицами. </a:t>
            </a:r>
          </a:p>
          <a:p>
            <a:pPr algn="ctr"/>
            <a:endParaRPr lang="ru-RU" b="1" dirty="0">
              <a:solidFill>
                <a:schemeClr val="tx2"/>
              </a:solidFill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836712"/>
            <a:ext cx="1957387" cy="166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38223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548680"/>
            <a:ext cx="8229600" cy="1143000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sz="4800" b="1" dirty="0">
                <a:solidFill>
                  <a:srgbClr val="C00000"/>
                </a:solidFill>
                <a:latin typeface="Comic Sans MS" pitchFamily="66" charset="0"/>
                <a:ea typeface="+mn-ea"/>
                <a:cs typeface="+mn-cs"/>
              </a:rPr>
              <a:t>Последнее задание</a:t>
            </a:r>
            <a:br>
              <a:rPr lang="ru-RU" sz="4800" b="1" dirty="0">
                <a:solidFill>
                  <a:srgbClr val="C00000"/>
                </a:solidFill>
                <a:latin typeface="Comic Sans MS" pitchFamily="66" charset="0"/>
                <a:ea typeface="+mn-ea"/>
                <a:cs typeface="+mn-cs"/>
              </a:rPr>
            </a:br>
            <a:endParaRPr lang="ru-RU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49289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Нам интересно узнать, как вам понравилось наше занятие. </a:t>
            </a:r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И</a:t>
            </a: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з папки № 4  достаньте жетончики ( кружки с цветком по мотивам росписи Гжели) и наклейте его на одну из заготовок, которая передает ваше настроение и впечатление от урока.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Блок-схема: узел 3"/>
          <p:cNvSpPr/>
          <p:nvPr/>
        </p:nvSpPr>
        <p:spPr>
          <a:xfrm>
            <a:off x="539552" y="260648"/>
            <a:ext cx="1934435" cy="2016224"/>
          </a:xfrm>
          <a:prstGeom prst="flowChartConnector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349" y="395066"/>
            <a:ext cx="1780638" cy="1747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63435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328</Words>
  <Application>Microsoft Office PowerPoint</Application>
  <PresentationFormat>Экран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 Office</vt:lpstr>
      <vt:lpstr>1_Тема Office</vt:lpstr>
      <vt:lpstr>Мастера Гжели </vt:lpstr>
      <vt:lpstr>Презентация PowerPoint</vt:lpstr>
      <vt:lpstr>Первое задание. </vt:lpstr>
      <vt:lpstr>Презентация PowerPoint</vt:lpstr>
      <vt:lpstr>Второе задание</vt:lpstr>
      <vt:lpstr>Третье задание</vt:lpstr>
      <vt:lpstr>Презентация PowerPoint</vt:lpstr>
      <vt:lpstr>Творческое задание</vt:lpstr>
      <vt:lpstr>Последнее задание </vt:lpstr>
      <vt:lpstr>Презентация PowerPoint</vt:lpstr>
    </vt:vector>
  </TitlesOfParts>
  <Company>OEM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Мастера Гжели</dc:title>
  <dc:creator>user</dc:creator>
  <cp:lastModifiedBy>user</cp:lastModifiedBy>
  <cp:revision>12</cp:revision>
  <dcterms:created xsi:type="dcterms:W3CDTF">2017-01-03T15:16:01Z</dcterms:created>
  <dcterms:modified xsi:type="dcterms:W3CDTF">2017-01-03T17:56:40Z</dcterms:modified>
</cp:coreProperties>
</file>