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67" r:id="rId3"/>
    <p:sldId id="268" r:id="rId4"/>
    <p:sldId id="269" r:id="rId5"/>
    <p:sldId id="270" r:id="rId6"/>
    <p:sldId id="271" r:id="rId7"/>
    <p:sldId id="273" r:id="rId8"/>
    <p:sldId id="272" r:id="rId9"/>
    <p:sldId id="275" r:id="rId10"/>
    <p:sldId id="277" r:id="rId11"/>
    <p:sldId id="274" r:id="rId12"/>
    <p:sldId id="276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8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236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91099-7EBE-4D12-B880-CCA6B38B92A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36C10-A9D4-4995-9BAF-95FBD77A72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921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F4299-1721-48C6-878D-74296BE00D21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EF9EC-8318-4FF6-847E-A85BBD2B7E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319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61254"/>
            <a:ext cx="8226490" cy="308376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7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345021"/>
            <a:ext cx="8229600" cy="1371600"/>
          </a:xfrm>
        </p:spPr>
        <p:txBody>
          <a:bodyPr/>
          <a:lstStyle>
            <a:lvl1pPr marL="0" indent="0" algn="l">
              <a:spcBef>
                <a:spcPts val="1200"/>
              </a:spcBef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886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0562-E361-4901-81A9-DC99371C70DE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7154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50680" y="365125"/>
            <a:ext cx="1645920" cy="5811838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400" y="365125"/>
            <a:ext cx="7624664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088F-5C71-4C3B-A46F-E5E332BBC3D1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46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79E80-105D-4CD8-AF07-4CEB9B9063CC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2444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65176"/>
            <a:ext cx="8229600" cy="308152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2648" y="3346704"/>
            <a:ext cx="8229600" cy="13716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2C64-0D63-44AF-997A-1B1FE1A96E19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677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5401" y="1828800"/>
            <a:ext cx="4572000" cy="4348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599" y="1828800"/>
            <a:ext cx="4572000" cy="4348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A110-C81D-4C5F-84B3-B5F5E7416EB9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4567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8448" y="1627258"/>
            <a:ext cx="45720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8448" y="2331720"/>
            <a:ext cx="4572000" cy="384048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7648" y="1627258"/>
            <a:ext cx="45720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7648" y="2331720"/>
            <a:ext cx="4572000" cy="384048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C5ED-4C80-4726-926C-338D85485045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7906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47976-C764-44D0-930D-1AC5846C8450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8976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5702-ECF8-4274-B6BF-9D5EEBC26FE5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6817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 bwMode="hidden">
          <a:xfrm>
            <a:off x="0" y="0"/>
            <a:ext cx="7315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330" y="457200"/>
            <a:ext cx="3603070" cy="15544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490" y="685800"/>
            <a:ext cx="610222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79330" y="2101850"/>
            <a:ext cx="3603070" cy="18288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6C6A-A83C-4E27-990F-89F11F779CE0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7374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hidden">
          <a:xfrm>
            <a:off x="0" y="0"/>
            <a:ext cx="7315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2712" y="457200"/>
            <a:ext cx="3602736" cy="15544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-1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82712" y="2101850"/>
            <a:ext cx="3602736" cy="1828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977249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362303"/>
            <a:ext cx="9601200" cy="10699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1828799"/>
            <a:ext cx="9601200" cy="4348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419253" y="6385492"/>
            <a:ext cx="98204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D14E86EA-95E3-4DA0-97E2-7D1BBAC51A0F}" type="datetime1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09600" y="6385492"/>
            <a:ext cx="609904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53532" y="6385492"/>
            <a:ext cx="82886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0789" y="3020929"/>
            <a:ext cx="8226490" cy="3083767"/>
          </a:xfrm>
        </p:spPr>
        <p:txBody>
          <a:bodyPr/>
          <a:lstStyle/>
          <a:p>
            <a:pPr algn="l" defTabSz="91440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7200" b="0" i="0" dirty="0" smtClean="0">
                <a:solidFill>
                  <a:schemeClr val="tx1"/>
                </a:solidFill>
                <a:latin typeface="Georgia"/>
                <a:ea typeface="+mj-ea"/>
                <a:cs typeface="+mj-cs"/>
              </a:rPr>
              <a:t>Патриотизм</a:t>
            </a:r>
            <a:endParaRPr lang="ru-RU" sz="7200" b="0" i="0" dirty="0">
              <a:solidFill>
                <a:schemeClr val="tx1"/>
              </a:solidFill>
              <a:latin typeface="Georg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1878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pp.vk.me/c837231/v837231772/1c2fe/WBR_0hPN-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2083" y="548116"/>
            <a:ext cx="7620000" cy="541972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vk.me/c837231/v837231772/1c2e6/f_lJGTYmY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1233" y="140550"/>
            <a:ext cx="6380345" cy="6425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7395" y="1532239"/>
            <a:ext cx="9809205" cy="4644724"/>
          </a:xfrm>
        </p:spPr>
        <p:txBody>
          <a:bodyPr/>
          <a:lstStyle/>
          <a:p>
            <a:r>
              <a:rPr lang="ru-RU" dirty="0" smtClean="0"/>
              <a:t>Официальный отчёт, подготовленный в 2002 году генпрокурором Устиновым, гласит, что причиной катастрофы стал </a:t>
            </a:r>
            <a:r>
              <a:rPr lang="ru-RU" dirty="0" err="1" smtClean="0"/>
              <a:t>самоподрыв</a:t>
            </a:r>
            <a:r>
              <a:rPr lang="ru-RU" dirty="0" smtClean="0"/>
              <a:t> торпеды 65-76А («Кит») из-за утечки компонентов топлива торпеды. Однако, в обществе до сих пор ходят слухи, что </a:t>
            </a:r>
            <a:r>
              <a:rPr lang="ru-RU" dirty="0" err="1" smtClean="0"/>
              <a:t>самоподрыв</a:t>
            </a:r>
            <a:r>
              <a:rPr lang="ru-RU" dirty="0" smtClean="0"/>
              <a:t> торпеды произошел не просто так, а из-за столкновения «Курска» с американской подлодкой «Толедо», которая якобы следила за ходом учений российских моряков, но Путин будто бы решил скрыть от народа правду, чтобы не допустить военного конфликта с США</a:t>
            </a:r>
            <a:r>
              <a:rPr lang="ru-RU" dirty="0" smtClean="0"/>
              <a:t>.</a:t>
            </a:r>
            <a:r>
              <a:rPr lang="ru-RU" dirty="0" smtClean="0"/>
              <a:t> Операция по подъему тел началась 25 октября 2000 года, а завершена была к 20 марта 2002 года. Всего было извлечено и опознано 115 из 118 погибших подводников. 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362303"/>
            <a:ext cx="8235778" cy="642713"/>
          </a:xfrm>
        </p:spPr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smtClean="0"/>
              <a:t>Орден Мужества».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6562" y="1383957"/>
            <a:ext cx="6680887" cy="500036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«Орденом Мужества награждаются граждане за самоотверженность, мужество и отвагу, проявленные при спасении людей, охране общественного порядка, в борьбе с преступностью, во время стихийных бедствий, пожаров, катастроф и других чрезвычайных обстоятельств, а также за смелые и решительные действия, совершенные при исполнении воинского, гражданского или служебного долга в условиях, сопряжённых с риском для жизни».</a:t>
            </a:r>
            <a:endParaRPr lang="ru-RU" sz="2400" dirty="0"/>
          </a:p>
        </p:txBody>
      </p:sp>
      <p:pic>
        <p:nvPicPr>
          <p:cNvPr id="9218" name="Picture 2" descr="https://pp.vk.me/c836421/v836421346/1444a/QAwirePiyv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9272" y="978672"/>
            <a:ext cx="2362200" cy="48101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1789" y="1318053"/>
            <a:ext cx="6225746" cy="43481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Награждение орденом Мужества может производиться неоднократно. Полковник Андрей Воловиков, офицер 55-го отдельного вертолётного полка, Герой </a:t>
            </a:r>
            <a:r>
              <a:rPr lang="ru-RU" sz="2400" dirty="0" smtClean="0"/>
              <a:t>Российской Федерации. Рискуя </a:t>
            </a:r>
            <a:r>
              <a:rPr lang="ru-RU" sz="2400" dirty="0" smtClean="0"/>
              <a:t>жизнью, под шквальным огнём Воловиков А. В. прикрыл совершивший вынужденную посадку вертолет и огнём бортового оружия уничтожил группу боевиков, стремившуюся прорваться к подбитому Ми-24. При этом вертолет самого </a:t>
            </a:r>
            <a:r>
              <a:rPr lang="ru-RU" sz="2400" dirty="0" err="1" smtClean="0"/>
              <a:t>Воловикова</a:t>
            </a:r>
            <a:r>
              <a:rPr lang="ru-RU" sz="2400" dirty="0" smtClean="0"/>
              <a:t> получил боевые повреждения.</a:t>
            </a:r>
            <a:endParaRPr lang="ru-RU" sz="2400" dirty="0"/>
          </a:p>
        </p:txBody>
      </p:sp>
      <p:pic>
        <p:nvPicPr>
          <p:cNvPr id="8194" name="Picture 2" descr="Картинки по запросу Полковник Андрей Волов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2223" y="1242482"/>
            <a:ext cx="2785334" cy="442768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2466" y="576649"/>
            <a:ext cx="4860324" cy="6128950"/>
          </a:xfrm>
        </p:spPr>
        <p:txBody>
          <a:bodyPr>
            <a:normAutofit/>
          </a:bodyPr>
          <a:lstStyle/>
          <a:p>
            <a:r>
              <a:rPr lang="ru-RU" dirty="0" smtClean="0"/>
              <a:t>Старший сержант полиции Дмитрий </a:t>
            </a:r>
            <a:r>
              <a:rPr lang="ru-RU" dirty="0" err="1" smtClean="0"/>
              <a:t>Маковкин</a:t>
            </a:r>
            <a:r>
              <a:rPr lang="ru-RU" dirty="0" smtClean="0"/>
              <a:t>, который ценой собственной жизни спас десятки людей, остановив 29 декабря на железнодорожном вокзале в Волгограде террориста, посмертно представлен к ордену Мужества.</a:t>
            </a:r>
          </a:p>
          <a:p>
            <a:r>
              <a:rPr lang="ru-RU" dirty="0" smtClean="0"/>
              <a:t>Напомним</a:t>
            </a:r>
            <a:r>
              <a:rPr lang="ru-RU" dirty="0" smtClean="0"/>
              <a:t>, в результате терактов, потрясших Волгоград 29 и 30 декабря, погибли 33 человека, десятки ранены. Расследованием трагедии занимается ГСУ СК РФ.</a:t>
            </a:r>
          </a:p>
          <a:p>
            <a:r>
              <a:rPr lang="ru-RU" dirty="0" smtClean="0"/>
              <a:t>Предполагается, что Сергей Наливайко и сержант полиции Дмитрий </a:t>
            </a:r>
            <a:r>
              <a:rPr lang="ru-RU" dirty="0" err="1" smtClean="0"/>
              <a:t>Маковкин</a:t>
            </a:r>
            <a:r>
              <a:rPr lang="ru-RU" dirty="0" smtClean="0"/>
              <a:t> остановили террориста на пути в зал ожидания вокзала, тем самым предотвратив большее количество жертв. </a:t>
            </a:r>
          </a:p>
          <a:p>
            <a:endParaRPr lang="ru-RU" dirty="0"/>
          </a:p>
        </p:txBody>
      </p:sp>
      <p:pic>
        <p:nvPicPr>
          <p:cNvPr id="7170" name="Picture 2" descr="https://pp.vk.me/c837231/v837231772/1c2bc/XEYXn0smk_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9004" y="1515762"/>
            <a:ext cx="6487758" cy="36493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780" y="486032"/>
            <a:ext cx="6056852" cy="624428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прошлом году, будучи старшим уполномоченным отряда быстрого реагирования, Юрьев был командирован на Кавказ, где участвовал в спецоперации. Подробности ее не разглашаются, известно лишь, что при исполнении служебных обязанностей он был тяжело ранен. Врачи Главного клинического госпиталя МВД России, расположенного в </a:t>
            </a:r>
            <a:r>
              <a:rPr lang="ru-RU" dirty="0" err="1" smtClean="0"/>
              <a:t>Балашихе</a:t>
            </a:r>
            <a:r>
              <a:rPr lang="ru-RU" dirty="0" smtClean="0"/>
              <a:t> Московской области, долго боролись за его жизнь, но, к несчастью, 14 декабря 2015 года лейтенант скончался. 18 декабря его похоронили на Мемориальном Старо-Северном кладбище Омска. В честь погибшего бойца прозвучал гимн Российской Федерации и был дан троекратный залп.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Управление подготовило документы для посмертного представления Юрьева к государственной награде — ордену Мужества. Сегодня, 10 ноября, в День сотрудника органов внутренних дел, указом президента Владимира Путина от 28 ноября в присутствии коллег Алексея и исполняющая обязанности начальника омской полиции Любовь Аксенова вручила орден вдове лейтенанта Татьяне.</a:t>
            </a:r>
            <a:endParaRPr lang="ru-RU" dirty="0"/>
          </a:p>
        </p:txBody>
      </p:sp>
      <p:pic>
        <p:nvPicPr>
          <p:cNvPr id="6146" name="Picture 2" descr="https://pp.vk.me/c837231/v837231772/1c2b3/IeYBtVUex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1464" y="1686187"/>
            <a:ext cx="5920275" cy="28912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374" y="527221"/>
            <a:ext cx="5428734" cy="62195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Президент России Владимир Путин подписал указ о награждении орденом Мужества ряда военнослужащих и гражданского персонала Вооруженных сил РФ, включая погибших в Сирии российских медиков и полковника</a:t>
            </a:r>
            <a:r>
              <a:rPr lang="ru-RU" dirty="0" smtClean="0"/>
              <a:t>.</a:t>
            </a:r>
            <a:r>
              <a:rPr lang="ru-RU" dirty="0" smtClean="0"/>
              <a:t> "За мужество и отвагу, проявленные при исполнении воинского и служебного долга, наградить орденом мужества Арсентьева Вадима </a:t>
            </a:r>
            <a:r>
              <a:rPr lang="ru-RU" dirty="0" smtClean="0"/>
              <a:t>Геннадьевича </a:t>
            </a:r>
            <a:r>
              <a:rPr lang="ru-RU" dirty="0" smtClean="0"/>
              <a:t>- профессора кафедры федерального государственного бюджетного военного образовательного учреждения высшего образования "Военно-медицинская академия имени С. М. Кирова" Министерства обороны Российской Федерации", - сказано в сообщении.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Также, согласно указу президента, вышеуказанная награда присуждается полковнику Эдуарду Скворцову.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Еще несколько человек награждены посмертно. В их числе - полковник Руслан Галицкий, погибший недавно в Сирии, и две российских медсестры - Надежда </a:t>
            </a:r>
            <a:r>
              <a:rPr lang="ru-RU" dirty="0" err="1" smtClean="0"/>
              <a:t>Дураченко</a:t>
            </a:r>
            <a:r>
              <a:rPr lang="ru-RU" dirty="0" smtClean="0"/>
              <a:t> и Галина Михайлова. </a:t>
            </a:r>
            <a:endParaRPr lang="ru-RU" dirty="0"/>
          </a:p>
        </p:txBody>
      </p:sp>
      <p:pic>
        <p:nvPicPr>
          <p:cNvPr id="4098" name="Picture 2" descr="Картинки по запросу Арсентьева Вадима Геннадьевич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5033" y="1186249"/>
            <a:ext cx="6425511" cy="42836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2996" y="675503"/>
            <a:ext cx="6779740" cy="5890054"/>
          </a:xfrm>
        </p:spPr>
        <p:txBody>
          <a:bodyPr>
            <a:normAutofit/>
          </a:bodyPr>
          <a:lstStyle/>
          <a:p>
            <a:r>
              <a:rPr lang="ru-RU" dirty="0" smtClean="0"/>
              <a:t>10 августа 2000 года, согласно плану учений Северного флота, «Курск» вышел в море для выполнения учебно-боевого задания недалеко от Кольского залива. Необходимо было произвести пуск крылатой ракеты и учебную торпедную стрельбу по отряду боевых кораблей</a:t>
            </a:r>
            <a:r>
              <a:rPr lang="ru-RU" dirty="0" smtClean="0"/>
              <a:t>.</a:t>
            </a:r>
            <a:r>
              <a:rPr lang="ru-RU" dirty="0" smtClean="0"/>
              <a:t> Последняя запись в бортовом журнале была в 11 часов 15 минут. В 11:28 гидроакустик на крейсере "Петр Великий" зафиксировал некий хлопок. Позже "Курск" не вышел на связь в установленное время (в 17:30). Считается, что о крушении военное руководство узнало вечером 12 августа (в 23:00 командир подлодки повторно не вышел на связь). На поиски "Курска" отправилась группа кораблей во главе с командующим Северным флотом Вячеславом Поповым</a:t>
            </a:r>
            <a:r>
              <a:rPr lang="ru-RU" dirty="0" smtClean="0"/>
              <a:t>.</a:t>
            </a:r>
            <a:r>
              <a:rPr lang="ru-RU" dirty="0" smtClean="0"/>
              <a:t> Вскоре, в 4 утра, АПЛ «Курск» был обнаружен гидроакустической аппаратурой крейсера «Пётр Великий», лежащим на грунте на глубине 108 метров. </a:t>
            </a:r>
            <a:endParaRPr lang="ru-RU" dirty="0"/>
          </a:p>
        </p:txBody>
      </p:sp>
      <p:pic>
        <p:nvPicPr>
          <p:cNvPr id="5122" name="Picture 2" descr="https://pp.vk.me/c837231/v837231772/1c2cc/MUEcG9H9ep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0181" y="1172398"/>
            <a:ext cx="5070585" cy="379501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9470" y="4077730"/>
            <a:ext cx="11714206" cy="2677297"/>
          </a:xfrm>
        </p:spPr>
        <p:txBody>
          <a:bodyPr>
            <a:normAutofit/>
          </a:bodyPr>
          <a:lstStyle/>
          <a:p>
            <a:r>
              <a:rPr lang="ru-RU" dirty="0" smtClean="0"/>
              <a:t>Спустя четыре часа ВМФ делает первое публичное заявление о том, что подлодка легла на дно, но с «Курском» якобы поддерживается радиосвязь. С этого момента начинается сплошной поток лжи и дезинформации. Например, командующие флотом заявляют, что связь с подлодкой «осуществляется только через перестукивание, что опасности для жизни экипажа нет, что через спасательный аппарат «Колокол» осуществляется подача топлива, кислорода и продув систем АПЛ». 15 августа начинается спасательная операция: 20 кораблей и спасательных судов, атомный крейсер и подводная лодка. Но в Баренцевом море бушует шторм, и только на следующий день со спасательного судна «</a:t>
            </a:r>
            <a:r>
              <a:rPr lang="ru-RU" dirty="0" err="1" smtClean="0"/>
              <a:t>Рудницкий</a:t>
            </a:r>
            <a:r>
              <a:rPr lang="ru-RU" dirty="0" smtClean="0"/>
              <a:t>» спускают глубоководный спасательный аппарат «Приз».</a:t>
            </a:r>
            <a:endParaRPr lang="ru-RU" dirty="0"/>
          </a:p>
        </p:txBody>
      </p:sp>
      <p:pic>
        <p:nvPicPr>
          <p:cNvPr id="2052" name="Picture 4" descr="https://pp.vk.me/c837231/v837231772/1c2d5/H79yCS8UmG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0302" y="205947"/>
            <a:ext cx="8074283" cy="368231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8222" y="1359242"/>
            <a:ext cx="5690286" cy="43481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19 августа прибывает еще одно норвежское судно </a:t>
            </a:r>
            <a:r>
              <a:rPr lang="ru-RU" dirty="0" err="1" smtClean="0"/>
              <a:t>Normand</a:t>
            </a:r>
            <a:r>
              <a:rPr lang="ru-RU" dirty="0" smtClean="0"/>
              <a:t> </a:t>
            </a:r>
            <a:r>
              <a:rPr lang="ru-RU" dirty="0" err="1" smtClean="0"/>
              <a:t>Pioneer</a:t>
            </a:r>
            <a:r>
              <a:rPr lang="ru-RU" dirty="0" smtClean="0"/>
              <a:t> с британской спасательной мини-лодкой LR5. Только через неделю после трагедии начинается международная фаза операции по спасению экипажа.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21 августа утром норвежские водолазы вскрывают первый верхний спасательный люк 9-го отсека. А в пять часов вечера начальник штаба Северного флота вице-адмирал Михаил </a:t>
            </a:r>
            <a:r>
              <a:rPr lang="ru-RU" dirty="0" err="1" smtClean="0"/>
              <a:t>Моцак</a:t>
            </a:r>
            <a:r>
              <a:rPr lang="ru-RU" dirty="0" smtClean="0"/>
              <a:t> официально сообщает о факте гибели всех 118 членов экипажа АПЛ К-141 «Курск». Правда, потом выясняется, что 23 человека, находившиеся в 9-м отсеке подводной лодки, были живы некоторое время после катастрофы и ждали спасения. Они и оставили несколько записок.</a:t>
            </a:r>
            <a:endParaRPr lang="ru-RU" dirty="0"/>
          </a:p>
        </p:txBody>
      </p:sp>
      <p:pic>
        <p:nvPicPr>
          <p:cNvPr id="4" name="Picture 2" descr="https://pp.vk.me/c837231/v837231772/1c2ed/Zur6je_uY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9930" y="0"/>
            <a:ext cx="513207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Зелёный фон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67B64C2-E5B0-424C-A90A-CEF65ED404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Зелёный фон</Template>
  <TotalTime>0</TotalTime>
  <Words>651</Words>
  <Application>Microsoft Office PowerPoint</Application>
  <PresentationFormat>Произвольный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Зелёный фон</vt:lpstr>
      <vt:lpstr>Патриотизм</vt:lpstr>
      <vt:lpstr>«Орден Мужества».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2016-12-08T16:10:09Z</dcterms:created>
  <dcterms:modified xsi:type="dcterms:W3CDTF">2016-12-08T18:40:57Z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TC030309819991</vt:lpwstr>
  </property>
</Properties>
</file>