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6" r:id="rId3"/>
    <p:sldId id="279" r:id="rId4"/>
    <p:sldId id="280" r:id="rId5"/>
    <p:sldId id="277" r:id="rId6"/>
    <p:sldId id="281" r:id="rId7"/>
    <p:sldId id="257" r:id="rId8"/>
    <p:sldId id="258" r:id="rId9"/>
    <p:sldId id="282" r:id="rId10"/>
    <p:sldId id="259" r:id="rId11"/>
    <p:sldId id="285" r:id="rId12"/>
    <p:sldId id="283" r:id="rId13"/>
    <p:sldId id="261" r:id="rId14"/>
    <p:sldId id="263" r:id="rId15"/>
    <p:sldId id="264" r:id="rId16"/>
    <p:sldId id="265" r:id="rId17"/>
    <p:sldId id="266" r:id="rId18"/>
    <p:sldId id="284" r:id="rId19"/>
    <p:sldId id="267" r:id="rId20"/>
    <p:sldId id="268" r:id="rId21"/>
    <p:sldId id="269" r:id="rId22"/>
    <p:sldId id="270" r:id="rId23"/>
    <p:sldId id="271" r:id="rId24"/>
    <p:sldId id="272" r:id="rId25"/>
    <p:sldId id="274" r:id="rId26"/>
    <p:sldId id="27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916EAE1-413D-4264-8306-8B0420C4D1DD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9188800-52A9-4896-B1DD-625CC105295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6EAE1-413D-4264-8306-8B0420C4D1DD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88800-52A9-4896-B1DD-625CC10529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6EAE1-413D-4264-8306-8B0420C4D1DD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9188800-52A9-4896-B1DD-625CC10529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6EAE1-413D-4264-8306-8B0420C4D1DD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88800-52A9-4896-B1DD-625CC105295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916EAE1-413D-4264-8306-8B0420C4D1DD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9188800-52A9-4896-B1DD-625CC105295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6EAE1-413D-4264-8306-8B0420C4D1DD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88800-52A9-4896-B1DD-625CC105295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6EAE1-413D-4264-8306-8B0420C4D1DD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88800-52A9-4896-B1DD-625CC105295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6EAE1-413D-4264-8306-8B0420C4D1DD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88800-52A9-4896-B1DD-625CC1052959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6EAE1-413D-4264-8306-8B0420C4D1DD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88800-52A9-4896-B1DD-625CC10529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6EAE1-413D-4264-8306-8B0420C4D1DD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9188800-52A9-4896-B1DD-625CC105295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6EAE1-413D-4264-8306-8B0420C4D1DD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88800-52A9-4896-B1DD-625CC105295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2916EAE1-413D-4264-8306-8B0420C4D1DD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F9188800-52A9-4896-B1DD-625CC105295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00200" y="3645024"/>
            <a:ext cx="5099992" cy="2016224"/>
          </a:xfrm>
        </p:spPr>
        <p:txBody>
          <a:bodyPr>
            <a:normAutofit/>
          </a:bodyPr>
          <a:lstStyle/>
          <a:p>
            <a:pPr algn="ctr"/>
            <a:r>
              <a:rPr lang="ru-RU" sz="2800" dirty="0" err="1" smtClean="0"/>
              <a:t>Автандилян</a:t>
            </a:r>
            <a:r>
              <a:rPr lang="ru-RU" sz="2800" dirty="0" smtClean="0"/>
              <a:t> А.М. </a:t>
            </a:r>
          </a:p>
          <a:p>
            <a:pPr algn="ctr"/>
            <a:r>
              <a:rPr lang="ru-RU" sz="2800" dirty="0" smtClean="0"/>
              <a:t>03.11.2011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88840"/>
            <a:ext cx="6048672" cy="1669904"/>
          </a:xfrm>
        </p:spPr>
        <p:txBody>
          <a:bodyPr/>
          <a:lstStyle/>
          <a:p>
            <a:r>
              <a:rPr lang="ru-RU" b="1" dirty="0"/>
              <a:t>Педагогические технологии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70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323528" y="2132856"/>
            <a:ext cx="8424936" cy="4320480"/>
          </a:xfrm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endParaRPr lang="ru-RU" sz="3600" dirty="0"/>
          </a:p>
          <a:p>
            <a:pPr marL="45720" indent="0">
              <a:buNone/>
            </a:pPr>
            <a:r>
              <a:rPr lang="ru-RU" sz="4600" i="1" dirty="0">
                <a:solidFill>
                  <a:srgbClr val="C00000"/>
                </a:solidFill>
              </a:rPr>
              <a:t>Целевые ориентации </a:t>
            </a:r>
            <a:endParaRPr lang="ru-RU" sz="4600" dirty="0">
              <a:solidFill>
                <a:srgbClr val="C00000"/>
              </a:solidFill>
            </a:endParaRPr>
          </a:p>
          <a:p>
            <a:pPr marL="45720" indent="0">
              <a:buNone/>
            </a:pPr>
            <a:r>
              <a:rPr lang="ru-RU" sz="4600" dirty="0"/>
              <a:t>• Переход от педагогики требований </a:t>
            </a:r>
            <a:r>
              <a:rPr lang="ru-RU" sz="4600" dirty="0" smtClean="0"/>
              <a:t>    к </a:t>
            </a:r>
            <a:r>
              <a:rPr lang="ru-RU" sz="4600" dirty="0"/>
              <a:t>педагогике отношений. </a:t>
            </a:r>
          </a:p>
          <a:p>
            <a:pPr marL="45720" indent="0">
              <a:buNone/>
            </a:pPr>
            <a:r>
              <a:rPr lang="ru-RU" sz="4600" dirty="0"/>
              <a:t>• Гуманно-личностный подход </a:t>
            </a:r>
            <a:endParaRPr lang="ru-RU" sz="4600" dirty="0" smtClean="0"/>
          </a:p>
          <a:p>
            <a:pPr marL="45720" indent="0">
              <a:buNone/>
            </a:pPr>
            <a:r>
              <a:rPr lang="ru-RU" sz="4600" dirty="0" smtClean="0"/>
              <a:t>к </a:t>
            </a:r>
            <a:r>
              <a:rPr lang="ru-RU" sz="4600" dirty="0"/>
              <a:t>ребенку. </a:t>
            </a:r>
          </a:p>
          <a:p>
            <a:pPr marL="45720" indent="0">
              <a:buNone/>
            </a:pPr>
            <a:r>
              <a:rPr lang="ru-RU" sz="4600" dirty="0"/>
              <a:t>• Единство обучения и воспитания. </a:t>
            </a:r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611560" y="1628800"/>
            <a:ext cx="8280920" cy="1584176"/>
          </a:xfrm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endParaRPr lang="ru-RU" sz="2000" dirty="0"/>
          </a:p>
          <a:p>
            <a:pPr marL="45720" indent="0">
              <a:buNone/>
            </a:pPr>
            <a:r>
              <a:rPr lang="ru-RU" sz="4000" cap="all" spc="200" dirty="0" smtClean="0">
                <a:solidFill>
                  <a:prstClr val="white"/>
                </a:solidFill>
                <a:ea typeface="+mj-ea"/>
                <a:cs typeface="+mj-cs"/>
              </a:rPr>
              <a:t>«</a:t>
            </a:r>
            <a:r>
              <a:rPr lang="ru-RU" sz="4000" i="1" cap="all" spc="200" dirty="0">
                <a:solidFill>
                  <a:prstClr val="white"/>
                </a:solidFill>
                <a:ea typeface="+mj-ea"/>
                <a:cs typeface="+mj-cs"/>
              </a:rPr>
              <a:t>Человек есть мера всех вещей». </a:t>
            </a:r>
            <a:br>
              <a:rPr lang="ru-RU" sz="4000" i="1" cap="all" spc="200" dirty="0">
                <a:solidFill>
                  <a:prstClr val="white"/>
                </a:solidFill>
                <a:ea typeface="+mj-ea"/>
                <a:cs typeface="+mj-cs"/>
              </a:rPr>
            </a:br>
            <a:r>
              <a:rPr lang="ru-RU" sz="4000" i="1" cap="all" spc="200" dirty="0" smtClean="0">
                <a:solidFill>
                  <a:prstClr val="white"/>
                </a:solidFill>
                <a:ea typeface="+mj-ea"/>
                <a:cs typeface="+mj-cs"/>
              </a:rPr>
              <a:t>                                                 </a:t>
            </a:r>
            <a:r>
              <a:rPr lang="ru-RU" sz="3100" i="1" cap="all" spc="200" dirty="0" smtClean="0">
                <a:solidFill>
                  <a:prstClr val="white"/>
                </a:solidFill>
                <a:ea typeface="+mj-ea"/>
                <a:cs typeface="+mj-cs"/>
              </a:rPr>
              <a:t>Протагор</a:t>
            </a:r>
            <a:r>
              <a:rPr lang="ru-RU" sz="4000" i="1" cap="all" spc="200" dirty="0" smtClean="0">
                <a:solidFill>
                  <a:prstClr val="white"/>
                </a:solidFill>
                <a:ea typeface="+mj-ea"/>
                <a:cs typeface="+mj-cs"/>
              </a:rPr>
              <a:t> </a:t>
            </a:r>
            <a:r>
              <a:rPr lang="ru-RU" sz="3200" cap="all" spc="200" dirty="0">
                <a:solidFill>
                  <a:prstClr val="white"/>
                </a:solidFill>
                <a:ea typeface="+mj-ea"/>
                <a:cs typeface="+mj-cs"/>
              </a:rPr>
              <a:t/>
            </a:r>
            <a:br>
              <a:rPr lang="ru-RU" sz="3200" cap="all" spc="200" dirty="0">
                <a:solidFill>
                  <a:prstClr val="white"/>
                </a:solidFill>
                <a:ea typeface="+mj-ea"/>
                <a:cs typeface="+mj-cs"/>
              </a:rPr>
            </a:br>
            <a:endParaRPr lang="ru-RU" sz="3600" dirty="0" smtClean="0"/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1000" y="476672"/>
            <a:ext cx="8381260" cy="1224136"/>
          </a:xfrm>
        </p:spPr>
        <p:txBody>
          <a:bodyPr/>
          <a:lstStyle/>
          <a:p>
            <a:r>
              <a:rPr lang="ru-RU" sz="2800" b="1" dirty="0" smtClean="0"/>
              <a:t>Педагогика </a:t>
            </a:r>
            <a:r>
              <a:rPr lang="ru-RU" sz="2800" b="1" dirty="0"/>
              <a:t>сотрудничества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848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719070"/>
            <a:ext cx="8712967" cy="4950289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/>
              <a:t>Название технологии было дано группой педагогов-новаторов, в обобщенном опыте которых соединились лучшие традиции советской </a:t>
            </a:r>
            <a:r>
              <a:rPr lang="ru-RU" sz="2400" dirty="0" smtClean="0"/>
              <a:t>школы</a:t>
            </a:r>
          </a:p>
          <a:p>
            <a:pPr marL="45720" indent="0">
              <a:buNone/>
            </a:pPr>
            <a:r>
              <a:rPr lang="ru-RU" sz="2400" dirty="0" smtClean="0"/>
              <a:t> </a:t>
            </a:r>
            <a:r>
              <a:rPr lang="ru-RU" sz="2400" dirty="0"/>
              <a:t>(</a:t>
            </a:r>
            <a:r>
              <a:rPr lang="ru-RU" sz="2400" dirty="0" err="1"/>
              <a:t>Н.К.Крупская</a:t>
            </a:r>
            <a:r>
              <a:rPr lang="ru-RU" sz="2400" dirty="0"/>
              <a:t>, </a:t>
            </a:r>
            <a:r>
              <a:rPr lang="ru-RU" sz="2400" dirty="0" err="1"/>
              <a:t>С.Т.Шацкий</a:t>
            </a:r>
            <a:r>
              <a:rPr lang="ru-RU" sz="2400" dirty="0"/>
              <a:t>, </a:t>
            </a:r>
            <a:r>
              <a:rPr lang="ru-RU" sz="2400" dirty="0" err="1"/>
              <a:t>В.А.Сухомлинский</a:t>
            </a:r>
            <a:r>
              <a:rPr lang="ru-RU" sz="2400" dirty="0"/>
              <a:t>, </a:t>
            </a:r>
            <a:r>
              <a:rPr lang="ru-RU" sz="2400" dirty="0" err="1" smtClean="0"/>
              <a:t>А.С.Макаренко</a:t>
            </a:r>
            <a:r>
              <a:rPr lang="ru-RU" sz="2400" dirty="0" smtClean="0"/>
              <a:t>).</a:t>
            </a:r>
          </a:p>
          <a:p>
            <a:pPr marL="45720" indent="0">
              <a:buNone/>
            </a:pPr>
            <a:endParaRPr lang="ru-RU" sz="2400" dirty="0" smtClean="0"/>
          </a:p>
          <a:p>
            <a:pPr marL="45720" indent="0">
              <a:buNone/>
            </a:pPr>
            <a:r>
              <a:rPr lang="ru-RU" sz="2400" dirty="0"/>
              <a:t>Как целостная технология, педагогика сотрудничества пока не воплощена в конкретной модели, она вся «рассыпана» по сотням статей и книг, ее идеи вошли почти во все современные педагогические технологии, составили основу «Концепции среднего образования </a:t>
            </a:r>
          </a:p>
          <a:p>
            <a:pPr marL="45720" indent="0">
              <a:buNone/>
            </a:pPr>
            <a:r>
              <a:rPr lang="ru-RU" sz="2400" dirty="0"/>
              <a:t>Российской Федерации».</a:t>
            </a:r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Педагогика сотрудничества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084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79512" y="1556792"/>
            <a:ext cx="8568952" cy="1080120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C00000"/>
                </a:solidFill>
              </a:rPr>
              <a:t>трактуется как идея совместной развивающей деятельности взрослых и </a:t>
            </a:r>
            <a:r>
              <a:rPr lang="ru-RU" sz="2800" b="1" i="1" dirty="0" smtClean="0">
                <a:solidFill>
                  <a:srgbClr val="C00000"/>
                </a:solidFill>
              </a:rPr>
              <a:t>детей.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57200" y="2708920"/>
            <a:ext cx="3682752" cy="396044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u="sng" dirty="0"/>
              <a:t>Традиционное </a:t>
            </a:r>
            <a:r>
              <a:rPr lang="ru-RU" sz="2800" dirty="0"/>
              <a:t>обучение основано на положении учителя в качестве субъекта, а ученика - объекта педагогического </a:t>
            </a:r>
            <a:r>
              <a:rPr lang="ru-RU" sz="2800" dirty="0" smtClean="0"/>
              <a:t>процесса.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3347864" y="5949280"/>
            <a:ext cx="4041775" cy="351730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>
          <a:xfrm>
            <a:off x="4283968" y="2708920"/>
            <a:ext cx="4680520" cy="381642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/>
              <a:t>В концепции </a:t>
            </a:r>
            <a:r>
              <a:rPr lang="ru-RU" sz="2800" u="sng" dirty="0"/>
              <a:t>сотрудничества</a:t>
            </a:r>
            <a:r>
              <a:rPr lang="ru-RU" sz="2800" dirty="0"/>
              <a:t> это положение заменяется представлением об ученике как о субъекте своей учебной </a:t>
            </a:r>
            <a:r>
              <a:rPr lang="ru-RU" sz="2800" dirty="0" smtClean="0"/>
              <a:t>деятельности.</a:t>
            </a:r>
            <a:endParaRPr lang="ru-RU" sz="2800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Концепция </a:t>
            </a:r>
            <a:r>
              <a:rPr lang="ru-RU" dirty="0" smtClean="0"/>
              <a:t>сотрудничества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019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404664"/>
            <a:ext cx="6624736" cy="6048672"/>
          </a:xfrm>
        </p:spPr>
        <p:txBody>
          <a:bodyPr>
            <a:normAutofit fontScale="55000" lnSpcReduction="20000"/>
          </a:bodyPr>
          <a:lstStyle/>
          <a:p>
            <a:pPr marL="45720" indent="0">
              <a:buNone/>
            </a:pPr>
            <a:r>
              <a:rPr lang="ru-RU" sz="4400" dirty="0"/>
              <a:t>Поэтому два субъекта одного процесса должны действовать вместе, быть </a:t>
            </a:r>
            <a:r>
              <a:rPr lang="ru-RU" sz="4400" dirty="0" smtClean="0"/>
              <a:t>сотоварищами, партнерами</a:t>
            </a:r>
            <a:r>
              <a:rPr lang="ru-RU" sz="4400" dirty="0"/>
              <a:t>, составлять союз более старшего и опытного с менее опытным (но </a:t>
            </a:r>
            <a:r>
              <a:rPr lang="ru-RU" sz="4400" dirty="0" smtClean="0"/>
              <a:t>обладающим </a:t>
            </a:r>
            <a:r>
              <a:rPr lang="ru-RU" sz="4400" dirty="0"/>
              <a:t>преимуществами молодости); ни один из них не должен стоять над другим. </a:t>
            </a:r>
            <a:endParaRPr lang="ru-RU" sz="4400" dirty="0" smtClean="0"/>
          </a:p>
          <a:p>
            <a:pPr marL="45720" indent="0">
              <a:buNone/>
            </a:pPr>
            <a:endParaRPr lang="ru-RU" sz="4400" dirty="0"/>
          </a:p>
          <a:p>
            <a:pPr marL="45720" indent="0">
              <a:buNone/>
            </a:pPr>
            <a:r>
              <a:rPr lang="ru-RU" sz="4400" u="sng" dirty="0" smtClean="0"/>
              <a:t>Сотрудничество</a:t>
            </a:r>
            <a:r>
              <a:rPr lang="ru-RU" sz="4400" dirty="0" smtClean="0"/>
              <a:t> </a:t>
            </a:r>
            <a:r>
              <a:rPr lang="ru-RU" sz="4400" dirty="0"/>
              <a:t>в отношениях «ученик - ученик» реализуется в общей жизнедеятельности школьных коллективов, принимая </a:t>
            </a:r>
            <a:r>
              <a:rPr lang="ru-RU" sz="4400" dirty="0" smtClean="0"/>
              <a:t>различные формы </a:t>
            </a:r>
            <a:r>
              <a:rPr lang="ru-RU" sz="4400" dirty="0"/>
              <a:t>(содружества, соучастия, сопереживания, сотворчества, </a:t>
            </a:r>
            <a:r>
              <a:rPr lang="ru-RU" sz="4400" dirty="0" err="1"/>
              <a:t>соуправления</a:t>
            </a:r>
            <a:r>
              <a:rPr lang="ru-RU" sz="4400" dirty="0" smtClean="0"/>
              <a:t>).</a:t>
            </a:r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0032" y="5949280"/>
            <a:ext cx="1673352" cy="581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96336" y="476672"/>
            <a:ext cx="576064" cy="612068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Сотрудничеств</a:t>
            </a:r>
            <a:b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о</a:t>
            </a:r>
            <a:r>
              <a:rPr lang="ru-RU" i="1" dirty="0"/>
              <a:t/>
            </a:r>
            <a:br>
              <a:rPr lang="ru-RU" i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715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3" y="1719070"/>
            <a:ext cx="8712968" cy="513893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sz="2400" dirty="0"/>
              <a:t>Гуманно-личностный подход ставит в центр школьной образовательной системы развитие всей целостной совокупности качеств </a:t>
            </a:r>
            <a:r>
              <a:rPr lang="ru-RU" sz="2400" u="sng" dirty="0"/>
              <a:t>личности</a:t>
            </a:r>
            <a:r>
              <a:rPr lang="ru-RU" sz="2400" dirty="0"/>
              <a:t>. Мера этого развития провозглашается главным результатом школьного образования, критерием качества работы учителя, воспитателя, руководителя, воспитательного учреждения в целом. 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/>
              <a:t>Такой подход обращает школу к личности ребенка, к его внутреннему миру, где таятся еще не развитые способности и возможности, нравственные потенции свободы и справедливости, добра и счастья</a:t>
            </a:r>
            <a:r>
              <a:rPr lang="ru-RU" sz="2400" u="sng" dirty="0"/>
              <a:t>. Цель школы - разбудить, вызвать к жизни эти внутренние силы и возможности, использовать их для более полного и свободного развития личности. 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Гуманно-личностный подход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063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323528" y="1772816"/>
            <a:ext cx="3240360" cy="4608512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ru-RU" dirty="0" smtClean="0"/>
              <a:t>ключевое звено</a:t>
            </a:r>
            <a:r>
              <a:rPr lang="ru-RU" dirty="0"/>
              <a:t>, коммуникативная основа </a:t>
            </a:r>
            <a:r>
              <a:rPr lang="ru-RU" dirty="0" smtClean="0"/>
              <a:t>личностно- </a:t>
            </a:r>
            <a:r>
              <a:rPr lang="ru-RU" dirty="0"/>
              <a:t>ориентированных педагогических технологий. </a:t>
            </a: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r>
              <a:rPr lang="ru-RU" dirty="0"/>
              <a:t>Он объединяет следующие идеи</a:t>
            </a:r>
            <a:r>
              <a:rPr lang="ru-RU" dirty="0" smtClean="0"/>
              <a:t>:</a:t>
            </a:r>
          </a:p>
          <a:p>
            <a:pPr marL="45720" indent="0">
              <a:buNone/>
            </a:pPr>
            <a:endParaRPr lang="ru-RU" dirty="0"/>
          </a:p>
          <a:p>
            <a:pPr>
              <a:buFont typeface="Wingdings" pitchFamily="2" charset="2"/>
              <a:buChar char="q"/>
            </a:pPr>
            <a:r>
              <a:rPr lang="ru-RU" dirty="0" err="1" smtClean="0"/>
              <a:t>гуманизацию</a:t>
            </a:r>
            <a:r>
              <a:rPr lang="ru-RU" dirty="0" smtClean="0"/>
              <a:t> </a:t>
            </a:r>
            <a:r>
              <a:rPr lang="ru-RU" dirty="0"/>
              <a:t>и демократизацию педагогических отношений;  </a:t>
            </a: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131840" y="1719072"/>
            <a:ext cx="5904656" cy="4950288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новый </a:t>
            </a:r>
            <a:r>
              <a:rPr lang="ru-RU" dirty="0"/>
              <a:t>взгляд на личность как цель образования, личностную направленность учебно-</a:t>
            </a:r>
          </a:p>
          <a:p>
            <a:pPr marL="45720" indent="0">
              <a:buNone/>
            </a:pPr>
            <a:r>
              <a:rPr lang="ru-RU" dirty="0"/>
              <a:t> </a:t>
            </a:r>
            <a:r>
              <a:rPr lang="ru-RU" dirty="0" smtClean="0"/>
              <a:t>  воспитательного </a:t>
            </a:r>
            <a:r>
              <a:rPr lang="ru-RU" dirty="0"/>
              <a:t>процесса;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отказ </a:t>
            </a:r>
            <a:r>
              <a:rPr lang="ru-RU" dirty="0"/>
              <a:t>от прямого принуждения как метода, не дающего результатов в современных условиях; </a:t>
            </a: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новую </a:t>
            </a:r>
            <a:r>
              <a:rPr lang="ru-RU" dirty="0"/>
              <a:t>трактовку индивидуального подхода; </a:t>
            </a:r>
            <a:endParaRPr lang="ru-RU" dirty="0" smtClean="0"/>
          </a:p>
          <a:p>
            <a:pPr>
              <a:buFont typeface="Wingdings" pitchFamily="2" charset="2"/>
              <a:buChar char="q"/>
            </a:pPr>
            <a:endParaRPr lang="ru-RU" dirty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формирование положительной</a:t>
            </a:r>
          </a:p>
          <a:p>
            <a:pPr marL="45720" indent="0"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b="1" u="sng" dirty="0" smtClean="0"/>
              <a:t>Я-концепции</a:t>
            </a:r>
            <a:r>
              <a:rPr lang="ru-RU" b="1" u="sng" dirty="0"/>
              <a:t>. 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Гуманно-личностный подход к </a:t>
            </a:r>
            <a:r>
              <a:rPr lang="ru-RU" sz="2800" dirty="0" smtClean="0"/>
              <a:t>ребенку </a:t>
            </a:r>
            <a:r>
              <a:rPr lang="ru-RU" sz="2800" dirty="0"/>
              <a:t>в учебно-воспитательном </a:t>
            </a:r>
            <a:r>
              <a:rPr lang="ru-RU" sz="2800" dirty="0" smtClean="0"/>
              <a:t>процессе</a:t>
            </a:r>
            <a:r>
              <a:rPr lang="ru-RU" sz="2800" dirty="0"/>
              <a:t> -это</a:t>
            </a:r>
            <a:r>
              <a:rPr lang="ru-RU" sz="2800" dirty="0" smtClean="0"/>
              <a:t>  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014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5" y="1628800"/>
            <a:ext cx="8856984" cy="52292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400" dirty="0" smtClean="0"/>
              <a:t>личность </a:t>
            </a:r>
            <a:r>
              <a:rPr lang="ru-RU" sz="2400" dirty="0"/>
              <a:t>проявляется, выступает в раннем детстве, ребенок в школе - </a:t>
            </a:r>
            <a:r>
              <a:rPr lang="ru-RU" sz="2400" dirty="0" smtClean="0"/>
              <a:t>полноценная </a:t>
            </a:r>
            <a:r>
              <a:rPr lang="ru-RU" sz="2400" dirty="0"/>
              <a:t>человеческая личность;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личность </a:t>
            </a:r>
            <a:r>
              <a:rPr lang="ru-RU" sz="2400" dirty="0"/>
              <a:t>является субъектом, а не объектом в педагогическом процессе;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личность </a:t>
            </a:r>
            <a:r>
              <a:rPr lang="ru-RU" sz="2400" dirty="0"/>
              <a:t>- цель образовательной системы, а не средство для достижения каких-либо внешних целей;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каждый </a:t>
            </a:r>
            <a:r>
              <a:rPr lang="ru-RU" sz="2400" dirty="0"/>
              <a:t>ребенок обладает способностями, многие дети талантливы;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приоритетными </a:t>
            </a:r>
            <a:r>
              <a:rPr lang="ru-RU" sz="2400" dirty="0"/>
              <a:t>качествами личности являются высшие этические ценности (доброта, любовь, трудолюбие, совесть, достоинство, гражданственность и др.).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355846"/>
            <a:ext cx="8381260" cy="1272954"/>
          </a:xfrm>
        </p:spPr>
        <p:txBody>
          <a:bodyPr/>
          <a:lstStyle/>
          <a:p>
            <a:r>
              <a:rPr lang="ru-RU" b="1" dirty="0"/>
              <a:t>Новый взгляд на личность </a:t>
            </a:r>
            <a:r>
              <a:rPr lang="ru-RU" dirty="0"/>
              <a:t>представляют следующие позиции: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415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19070"/>
            <a:ext cx="8964488" cy="4806273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sz="2600" dirty="0" smtClean="0">
                <a:solidFill>
                  <a:srgbClr val="C00000"/>
                </a:solidFill>
              </a:rPr>
              <a:t>Гуманное </a:t>
            </a:r>
            <a:r>
              <a:rPr lang="ru-RU" sz="2600" dirty="0">
                <a:solidFill>
                  <a:srgbClr val="C00000"/>
                </a:solidFill>
              </a:rPr>
              <a:t>отношение к детям включает: </a:t>
            </a:r>
          </a:p>
          <a:p>
            <a:pPr marL="45720" indent="0">
              <a:buNone/>
            </a:pPr>
            <a:r>
              <a:rPr lang="ru-RU" sz="2200" dirty="0"/>
              <a:t>• педагогическую любовь к детям, заинтересованность в их судьбе; </a:t>
            </a:r>
          </a:p>
          <a:p>
            <a:pPr marL="45720" indent="0">
              <a:buNone/>
            </a:pPr>
            <a:r>
              <a:rPr lang="ru-RU" sz="2200" dirty="0"/>
              <a:t>• оптимистическую веру в ребенка; </a:t>
            </a:r>
          </a:p>
          <a:p>
            <a:pPr marL="45720" indent="0">
              <a:buNone/>
            </a:pPr>
            <a:r>
              <a:rPr lang="ru-RU" sz="2200" dirty="0"/>
              <a:t>• сотрудничество, мастерство общения; </a:t>
            </a:r>
          </a:p>
          <a:p>
            <a:pPr marL="45720" indent="0">
              <a:buNone/>
            </a:pPr>
            <a:r>
              <a:rPr lang="ru-RU" sz="2200" dirty="0"/>
              <a:t>• отсутствие прямого принуждения; </a:t>
            </a:r>
          </a:p>
          <a:p>
            <a:pPr marL="45720" indent="0">
              <a:buNone/>
            </a:pPr>
            <a:r>
              <a:rPr lang="ru-RU" sz="2200" dirty="0"/>
              <a:t>• приоритет положительного стимулирования; </a:t>
            </a:r>
          </a:p>
          <a:p>
            <a:pPr marL="45720" indent="0">
              <a:buNone/>
            </a:pPr>
            <a:r>
              <a:rPr lang="ru-RU" sz="2200" dirty="0"/>
              <a:t>• терпимость к детским недостаткам. </a:t>
            </a:r>
          </a:p>
          <a:p>
            <a:pPr marL="45720" indent="0">
              <a:buNone/>
            </a:pPr>
            <a:endParaRPr lang="ru-RU" sz="2200" dirty="0" smtClean="0"/>
          </a:p>
          <a:p>
            <a:pPr marL="45720" indent="0">
              <a:buNone/>
            </a:pPr>
            <a:r>
              <a:rPr lang="ru-RU" sz="2600" dirty="0" smtClean="0">
                <a:solidFill>
                  <a:srgbClr val="C00000"/>
                </a:solidFill>
              </a:rPr>
              <a:t>Демократизация </a:t>
            </a:r>
            <a:r>
              <a:rPr lang="ru-RU" sz="2600" dirty="0">
                <a:solidFill>
                  <a:srgbClr val="C00000"/>
                </a:solidFill>
              </a:rPr>
              <a:t>отношений утверждает: </a:t>
            </a:r>
          </a:p>
          <a:p>
            <a:pPr marL="45720" indent="0">
              <a:buNone/>
            </a:pPr>
            <a:r>
              <a:rPr lang="ru-RU" sz="2200" dirty="0"/>
              <a:t>• уравнивание ученика и учителя в правах; </a:t>
            </a:r>
          </a:p>
          <a:p>
            <a:pPr marL="45720" indent="0">
              <a:buNone/>
            </a:pPr>
            <a:r>
              <a:rPr lang="ru-RU" sz="2200" dirty="0"/>
              <a:t>• право ребенка на свободный выбор; </a:t>
            </a:r>
          </a:p>
          <a:p>
            <a:pPr marL="45720" indent="0">
              <a:buNone/>
            </a:pPr>
            <a:r>
              <a:rPr lang="ru-RU" sz="2200" dirty="0"/>
              <a:t>• право на ошибку; </a:t>
            </a:r>
          </a:p>
          <a:p>
            <a:pPr marL="45720" indent="0">
              <a:buNone/>
            </a:pPr>
            <a:r>
              <a:rPr lang="ru-RU" sz="2200" dirty="0"/>
              <a:t>• право на собственную точку зрения; </a:t>
            </a:r>
          </a:p>
          <a:p>
            <a:pPr marL="45720" indent="0">
              <a:buNone/>
            </a:pPr>
            <a:r>
              <a:rPr lang="ru-RU" sz="2200" dirty="0"/>
              <a:t>• соблюдение Конвенции о правах ребенка; 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Гуманизация</a:t>
            </a:r>
            <a:r>
              <a:rPr lang="ru-RU" b="1" dirty="0"/>
              <a:t> и демократизация педагогических отношений.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292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304800"/>
            <a:ext cx="6912768" cy="6364560"/>
          </a:xfrm>
        </p:spPr>
        <p:txBody>
          <a:bodyPr/>
          <a:lstStyle/>
          <a:p>
            <a:pPr marL="45720" indent="0">
              <a:buNone/>
            </a:pPr>
            <a:r>
              <a:rPr lang="ru-RU" sz="4400" b="1" dirty="0" smtClean="0">
                <a:solidFill>
                  <a:schemeClr val="bg1"/>
                </a:solidFill>
              </a:rPr>
              <a:t>Стиль </a:t>
            </a:r>
            <a:r>
              <a:rPr lang="ru-RU" sz="4400" b="1" dirty="0">
                <a:solidFill>
                  <a:schemeClr val="bg1"/>
                </a:solidFill>
              </a:rPr>
              <a:t>отношений учителя и учеников: </a:t>
            </a:r>
            <a:endParaRPr lang="ru-RU" sz="4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</a:rPr>
              <a:t>  не </a:t>
            </a:r>
            <a:r>
              <a:rPr lang="ru-RU" dirty="0">
                <a:solidFill>
                  <a:srgbClr val="C00000"/>
                </a:solidFill>
              </a:rPr>
              <a:t>запрещать, а направлять</a:t>
            </a:r>
            <a:r>
              <a:rPr lang="ru-RU" dirty="0" smtClean="0">
                <a:solidFill>
                  <a:srgbClr val="C00000"/>
                </a:solidFill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</a:rPr>
              <a:t>  не </a:t>
            </a:r>
            <a:r>
              <a:rPr lang="ru-RU" dirty="0">
                <a:solidFill>
                  <a:srgbClr val="C00000"/>
                </a:solidFill>
              </a:rPr>
              <a:t>управлять, а </a:t>
            </a:r>
            <a:r>
              <a:rPr lang="ru-RU" u="sng" dirty="0">
                <a:solidFill>
                  <a:srgbClr val="C00000"/>
                </a:solidFill>
              </a:rPr>
              <a:t>соуправлять</a:t>
            </a:r>
            <a:r>
              <a:rPr lang="ru-RU" dirty="0" smtClean="0">
                <a:solidFill>
                  <a:srgbClr val="C00000"/>
                </a:solidFill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</a:rPr>
              <a:t>  не </a:t>
            </a:r>
            <a:r>
              <a:rPr lang="ru-RU" dirty="0">
                <a:solidFill>
                  <a:srgbClr val="C00000"/>
                </a:solidFill>
              </a:rPr>
              <a:t>принуждать, а убеждать</a:t>
            </a:r>
            <a:r>
              <a:rPr lang="ru-RU" dirty="0" smtClean="0">
                <a:solidFill>
                  <a:srgbClr val="C00000"/>
                </a:solidFill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</a:rPr>
              <a:t>  не </a:t>
            </a:r>
            <a:r>
              <a:rPr lang="ru-RU" dirty="0">
                <a:solidFill>
                  <a:srgbClr val="C00000"/>
                </a:solidFill>
              </a:rPr>
              <a:t>командовать, а </a:t>
            </a:r>
            <a:r>
              <a:rPr lang="ru-RU" dirty="0" smtClean="0">
                <a:solidFill>
                  <a:srgbClr val="C00000"/>
                </a:solidFill>
              </a:rPr>
              <a:t>  организовывать</a:t>
            </a:r>
            <a:r>
              <a:rPr lang="ru-RU" dirty="0">
                <a:solidFill>
                  <a:srgbClr val="C00000"/>
                </a:solidFill>
              </a:rPr>
              <a:t>; 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</a:rPr>
              <a:t>  не </a:t>
            </a:r>
            <a:r>
              <a:rPr lang="ru-RU" dirty="0">
                <a:solidFill>
                  <a:srgbClr val="C00000"/>
                </a:solidFill>
              </a:rPr>
              <a:t>ограничивать, а </a:t>
            </a:r>
            <a:r>
              <a:rPr lang="ru-RU" dirty="0" smtClean="0">
                <a:solidFill>
                  <a:srgbClr val="C00000"/>
                </a:solidFill>
              </a:rPr>
              <a:t> предоставлять </a:t>
            </a:r>
            <a:r>
              <a:rPr lang="ru-RU" dirty="0">
                <a:solidFill>
                  <a:srgbClr val="C00000"/>
                </a:solidFill>
              </a:rPr>
              <a:t>свободу выбора</a:t>
            </a:r>
            <a:r>
              <a:rPr lang="ru-RU" dirty="0"/>
              <a:t>. 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75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251520" y="1916832"/>
            <a:ext cx="4244280" cy="4752528"/>
          </a:xfrm>
        </p:spPr>
        <p:txBody>
          <a:bodyPr>
            <a:normAutofit fontScale="47500" lnSpcReduction="20000"/>
          </a:bodyPr>
          <a:lstStyle/>
          <a:p>
            <a:pPr marL="45720" indent="0">
              <a:buNone/>
            </a:pPr>
            <a:r>
              <a:rPr lang="ru-RU" sz="4400" dirty="0"/>
              <a:t>Основным содержанием новых отношений является отмена принуждения как негуманного и не дающего </a:t>
            </a:r>
            <a:r>
              <a:rPr lang="ru-RU" sz="4400" dirty="0" smtClean="0"/>
              <a:t>результата </a:t>
            </a:r>
            <a:r>
              <a:rPr lang="ru-RU" sz="4400" dirty="0"/>
              <a:t>средства. </a:t>
            </a:r>
            <a:endParaRPr lang="ru-RU" sz="4400" dirty="0" smtClean="0"/>
          </a:p>
          <a:p>
            <a:pPr marL="45720" indent="0">
              <a:buNone/>
            </a:pPr>
            <a:endParaRPr lang="ru-RU" sz="4400" dirty="0" smtClean="0"/>
          </a:p>
          <a:p>
            <a:pPr marL="45720" indent="0">
              <a:buNone/>
            </a:pPr>
            <a:r>
              <a:rPr lang="ru-RU" sz="4400" dirty="0" smtClean="0"/>
              <a:t>наказание </a:t>
            </a:r>
            <a:r>
              <a:rPr lang="ru-RU" sz="4400" dirty="0"/>
              <a:t>унижает, угнетает, замедляет развитие, воспитывает раба. </a:t>
            </a:r>
            <a:endParaRPr lang="ru-RU" sz="4400" dirty="0" smtClean="0"/>
          </a:p>
          <a:p>
            <a:pPr marL="45720" indent="0">
              <a:buNone/>
            </a:pPr>
            <a:endParaRPr lang="ru-RU" sz="4400" dirty="0" smtClean="0"/>
          </a:p>
          <a:p>
            <a:pPr marL="45720" indent="0">
              <a:buNone/>
            </a:pPr>
            <a:r>
              <a:rPr lang="ru-RU" sz="4400" dirty="0" smtClean="0"/>
              <a:t>Надо </a:t>
            </a:r>
            <a:r>
              <a:rPr lang="ru-RU" sz="4400" dirty="0"/>
              <a:t>отойти от принуждения до таких рамок, когда оно не будет вызывать отторжения</a:t>
            </a:r>
            <a:r>
              <a:rPr lang="ru-RU" dirty="0"/>
              <a:t>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139952" y="1719072"/>
            <a:ext cx="4824536" cy="4950288"/>
          </a:xfrm>
        </p:spPr>
        <p:txBody>
          <a:bodyPr>
            <a:normAutofit fontScale="47500" lnSpcReduction="20000"/>
          </a:bodyPr>
          <a:lstStyle/>
          <a:p>
            <a:pPr marL="45720" indent="0">
              <a:buNone/>
            </a:pPr>
            <a:r>
              <a:rPr lang="ru-RU" sz="5100" dirty="0" smtClean="0">
                <a:solidFill>
                  <a:srgbClr val="C00000"/>
                </a:solidFill>
              </a:rPr>
              <a:t>Ученье </a:t>
            </a:r>
            <a:r>
              <a:rPr lang="ru-RU" sz="5100" dirty="0">
                <a:solidFill>
                  <a:srgbClr val="C00000"/>
                </a:solidFill>
              </a:rPr>
              <a:t>без принуждения </a:t>
            </a:r>
            <a:r>
              <a:rPr lang="ru-RU" sz="5100" dirty="0" smtClean="0">
                <a:solidFill>
                  <a:srgbClr val="C00000"/>
                </a:solidFill>
              </a:rPr>
              <a:t>      характеризует:</a:t>
            </a:r>
          </a:p>
          <a:p>
            <a:pPr marL="45720" indent="0">
              <a:buNone/>
            </a:pPr>
            <a:endParaRPr lang="ru-RU" sz="3600" dirty="0"/>
          </a:p>
          <a:p>
            <a:r>
              <a:rPr lang="ru-RU" sz="4200" dirty="0" smtClean="0"/>
              <a:t>требовательность </a:t>
            </a:r>
            <a:r>
              <a:rPr lang="ru-RU" sz="4200" dirty="0"/>
              <a:t>без принуждения, основанная на доверии; </a:t>
            </a:r>
          </a:p>
          <a:p>
            <a:r>
              <a:rPr lang="ru-RU" sz="4200" dirty="0" smtClean="0"/>
              <a:t>увлеченность</a:t>
            </a:r>
            <a:r>
              <a:rPr lang="ru-RU" sz="4200" dirty="0"/>
              <a:t>, рожденная интересным преподаванием; </a:t>
            </a:r>
          </a:p>
          <a:p>
            <a:r>
              <a:rPr lang="ru-RU" sz="4200" dirty="0" smtClean="0"/>
              <a:t>замена </a:t>
            </a:r>
            <a:r>
              <a:rPr lang="ru-RU" sz="4200" dirty="0"/>
              <a:t>принуждения желанием, которое порождает успех; </a:t>
            </a:r>
          </a:p>
          <a:p>
            <a:r>
              <a:rPr lang="ru-RU" sz="4200" dirty="0" smtClean="0"/>
              <a:t>ставка </a:t>
            </a:r>
            <a:r>
              <a:rPr lang="ru-RU" sz="4200" dirty="0"/>
              <a:t>на самостоятельность и самодеятельность детей; </a:t>
            </a:r>
          </a:p>
          <a:p>
            <a:r>
              <a:rPr lang="ru-RU" sz="4200" dirty="0" smtClean="0"/>
              <a:t>применение </a:t>
            </a:r>
            <a:r>
              <a:rPr lang="ru-RU" sz="4200" dirty="0"/>
              <a:t>косвенных требований через коллектив.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Ученье без принуждения.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621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7162799" y="476672"/>
            <a:ext cx="1600201" cy="6120680"/>
          </a:xfrm>
        </p:spPr>
        <p:txBody>
          <a:bodyPr>
            <a:normAutofit/>
          </a:bodyPr>
          <a:lstStyle/>
          <a:p>
            <a:r>
              <a:rPr lang="ru-RU" sz="9600" dirty="0" smtClean="0"/>
              <a:t> ?</a:t>
            </a:r>
            <a:endParaRPr lang="ru-RU" sz="9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Технология – это совокупность приёмов, применяемых в каком-либо деле, мастерстве, искусстве (</a:t>
            </a:r>
            <a:r>
              <a:rPr lang="ru-RU" sz="2800" dirty="0" smtClean="0"/>
              <a:t>толковый словарь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472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sz="2800" dirty="0" smtClean="0"/>
              <a:t>Суть нового индивидуального подхода в том, чтобы идти в системе образования не от учебного предмета к ребенку, а </a:t>
            </a:r>
          </a:p>
          <a:p>
            <a:pPr marL="45720" indent="0">
              <a:buNone/>
            </a:pPr>
            <a:r>
              <a:rPr lang="ru-RU" sz="4000" b="1" i="1" dirty="0" smtClean="0">
                <a:solidFill>
                  <a:schemeClr val="bg1"/>
                </a:solidFill>
              </a:rPr>
              <a:t>от ребенка к учебному предмету</a:t>
            </a:r>
            <a:r>
              <a:rPr lang="ru-RU" sz="2800" b="1" i="1" dirty="0" smtClean="0">
                <a:solidFill>
                  <a:schemeClr val="bg1"/>
                </a:solidFill>
              </a:rPr>
              <a:t>, </a:t>
            </a:r>
            <a:r>
              <a:rPr lang="ru-RU" sz="2800" dirty="0" smtClean="0"/>
              <a:t>идти от тех возможностей, которыми располагает ребенок, учить его с учетом потенциальных возможностей, которые необходимо развивать, совершенствовать, обогащать.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Новая трактовка индивидуального подхода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686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806273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 smtClean="0"/>
              <a:t>• </a:t>
            </a:r>
            <a:r>
              <a:rPr lang="ru-RU" sz="2400" dirty="0"/>
              <a:t>отказ от ориентировки на среднего ученика; </a:t>
            </a:r>
          </a:p>
          <a:p>
            <a:pPr marL="45720" indent="0">
              <a:buNone/>
            </a:pPr>
            <a:r>
              <a:rPr lang="ru-RU" sz="2400" dirty="0"/>
              <a:t>• поиск лучших качеств личности; </a:t>
            </a:r>
          </a:p>
          <a:p>
            <a:pPr marL="45720" indent="0">
              <a:buNone/>
            </a:pPr>
            <a:r>
              <a:rPr lang="ru-RU" sz="2400" dirty="0"/>
              <a:t>• применение психолого-педагогической диагностики личности (интересы, способности, направленность, Я-концепция, качества характера, особенности мыслительных процессов); </a:t>
            </a:r>
          </a:p>
          <a:p>
            <a:pPr marL="45720" indent="0">
              <a:buNone/>
            </a:pPr>
            <a:r>
              <a:rPr lang="ru-RU" sz="2400" dirty="0"/>
              <a:t>• учет особенностей личности в учебно-воспитательном процессе; </a:t>
            </a:r>
          </a:p>
          <a:p>
            <a:pPr marL="45720" indent="0">
              <a:buNone/>
            </a:pPr>
            <a:r>
              <a:rPr lang="ru-RU" sz="2400" dirty="0"/>
              <a:t>• прогнозирование развития личности; </a:t>
            </a:r>
          </a:p>
          <a:p>
            <a:pPr marL="45720" indent="0">
              <a:buNone/>
            </a:pPr>
            <a:r>
              <a:rPr lang="ru-RU" sz="2400" dirty="0"/>
              <a:t>• конструирование индивидуальных программ развития, его коррекция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Новая трактовка индивидуального подхода включает: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39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251520" y="1719072"/>
            <a:ext cx="3384376" cy="473426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 smtClean="0"/>
              <a:t>Я-концепция – </a:t>
            </a:r>
          </a:p>
          <a:p>
            <a:pPr marL="45720" indent="0">
              <a:buNone/>
            </a:pPr>
            <a:r>
              <a:rPr lang="ru-RU" dirty="0" smtClean="0"/>
              <a:t>это </a:t>
            </a:r>
            <a:r>
              <a:rPr lang="ru-RU" dirty="0"/>
              <a:t>система осознанных и неосознанных представлений личности о самой себе, на основе которых она строит свое поведение. </a:t>
            </a:r>
          </a:p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563888" y="1719072"/>
            <a:ext cx="5328592" cy="480627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>
                <a:solidFill>
                  <a:srgbClr val="C00000"/>
                </a:solidFill>
              </a:rPr>
              <a:t>Положительная, </a:t>
            </a:r>
            <a:r>
              <a:rPr lang="ru-RU" dirty="0" smtClean="0">
                <a:solidFill>
                  <a:srgbClr val="C00000"/>
                </a:solidFill>
              </a:rPr>
              <a:t>Я-концепция</a:t>
            </a:r>
          </a:p>
          <a:p>
            <a:pPr marL="45720" indent="0">
              <a:buNone/>
            </a:pP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i="1" dirty="0"/>
              <a:t>Я нравлюсь, Я способен, Я значу</a:t>
            </a:r>
            <a:r>
              <a:rPr lang="ru-RU" dirty="0"/>
              <a:t>) способствует успеху, эффективной деятельности, положительным проявлениям личности.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Формирование положительной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Я-концепции </a:t>
            </a:r>
            <a:r>
              <a:rPr lang="ru-RU" b="1" dirty="0"/>
              <a:t>личности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628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>
                <a:solidFill>
                  <a:srgbClr val="C00000"/>
                </a:solidFill>
              </a:rPr>
              <a:t>Отрицательная </a:t>
            </a:r>
            <a:r>
              <a:rPr lang="ru-RU" smtClean="0">
                <a:solidFill>
                  <a:srgbClr val="C00000"/>
                </a:solidFill>
              </a:rPr>
              <a:t>Я-концепция</a:t>
            </a:r>
          </a:p>
          <a:p>
            <a:pPr marL="45720" indent="0">
              <a:buNone/>
            </a:pPr>
            <a:endParaRPr lang="ru-RU" dirty="0" smtClean="0">
              <a:solidFill>
                <a:srgbClr val="C00000"/>
              </a:solidFill>
            </a:endParaRPr>
          </a:p>
          <a:p>
            <a:pPr marL="45720" indent="0">
              <a:buNone/>
            </a:pP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i="1" dirty="0"/>
              <a:t>Я не нравлюсь, не способен, не нужен</a:t>
            </a:r>
            <a:r>
              <a:rPr lang="ru-RU" dirty="0"/>
              <a:t>) мешает успеху, ухудшает результаты, способствует изменению личности в отрицательную сторону. </a:t>
            </a:r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19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719070"/>
            <a:ext cx="8537372" cy="4950289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dirty="0"/>
              <a:t>Личностный подход включает как одну из важнейших задач формирование у ребенка положительной Я-концепции. Для этого в первую очередь необходимо: </a:t>
            </a:r>
          </a:p>
          <a:p>
            <a:pPr marL="45720" indent="0">
              <a:buNone/>
            </a:pPr>
            <a:r>
              <a:rPr lang="ru-RU" dirty="0"/>
              <a:t>• видеть в каждом ученике уникальную личность, уважать ее, понимать, </a:t>
            </a:r>
            <a:r>
              <a:rPr lang="ru-RU" dirty="0" smtClean="0"/>
              <a:t>принимать</a:t>
            </a:r>
            <a:r>
              <a:rPr lang="ru-RU" dirty="0"/>
              <a:t>, верить в нее («Все дети талантливы» - вот убеждение учителя); </a:t>
            </a:r>
          </a:p>
          <a:p>
            <a:pPr marL="45720" indent="0">
              <a:buNone/>
            </a:pPr>
            <a:r>
              <a:rPr lang="ru-RU" dirty="0"/>
              <a:t>• создавать личности ситуацию успеха, одобрения, поддержки, доброжелательности, чтобы школьная жизнедеятельность, учеба приносили ребенку радость; «Учиться победно!»; </a:t>
            </a:r>
          </a:p>
          <a:p>
            <a:pPr marL="45720" indent="0">
              <a:buNone/>
            </a:pPr>
            <a:r>
              <a:rPr lang="ru-RU" dirty="0"/>
              <a:t>• исключить прямое принуждение, а также акценты на отставание и другие недостатки ребенка; понимать причины детского незнания и неправильного поведения и устранять их, не нанося ущерба достоинству, Я-концепции ребенка («Ребенок хорош, плох его поступок»); </a:t>
            </a:r>
          </a:p>
          <a:p>
            <a:pPr marL="45720" indent="0">
              <a:buNone/>
            </a:pPr>
            <a:r>
              <a:rPr lang="ru-RU" dirty="0"/>
              <a:t>• предоставлять возможности и помогать детям реализовывать себя в </a:t>
            </a:r>
            <a:r>
              <a:rPr lang="ru-RU" dirty="0" smtClean="0"/>
              <a:t>положительной </a:t>
            </a:r>
            <a:r>
              <a:rPr lang="ru-RU" dirty="0"/>
              <a:t>деятельности «В каждом ребенке - чудо; ожидай его!».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Личностный подход</a:t>
            </a:r>
          </a:p>
        </p:txBody>
      </p:sp>
    </p:spTree>
    <p:extLst>
      <p:ext uri="{BB962C8B-B14F-4D97-AF65-F5344CB8AC3E}">
        <p14:creationId xmlns:p14="http://schemas.microsoft.com/office/powerpoint/2010/main" val="411113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719070"/>
            <a:ext cx="8712968" cy="502229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/>
              <a:t>Концептуальные положения педагогики сотрудничества отражают важнейшие тенденции, по которым развивается воспитание в современной школе: </a:t>
            </a:r>
          </a:p>
          <a:p>
            <a:pPr marL="45720" indent="0">
              <a:buNone/>
            </a:pPr>
            <a:r>
              <a:rPr lang="ru-RU" dirty="0"/>
              <a:t>- превращение школы Знания в школу Воспитания; </a:t>
            </a:r>
          </a:p>
          <a:p>
            <a:pPr marL="45720" indent="0">
              <a:buNone/>
            </a:pPr>
            <a:r>
              <a:rPr lang="ru-RU" dirty="0"/>
              <a:t>- постановка личности школьника в центр всей воспитательной системы; </a:t>
            </a:r>
          </a:p>
          <a:p>
            <a:pPr marL="45720" indent="0">
              <a:buNone/>
            </a:pPr>
            <a:r>
              <a:rPr lang="ru-RU" dirty="0"/>
              <a:t>- гуманистическая ориентация воспитания, формирование общечеловеческих ценностей; </a:t>
            </a:r>
          </a:p>
          <a:p>
            <a:pPr marL="45720" indent="0">
              <a:buNone/>
            </a:pPr>
            <a:r>
              <a:rPr lang="ru-RU" dirty="0"/>
              <a:t>- развитие творческих способностей ребенка, его индивидуальности; </a:t>
            </a:r>
          </a:p>
          <a:p>
            <a:pPr marL="45720" indent="0">
              <a:buNone/>
            </a:pPr>
            <a:r>
              <a:rPr lang="ru-RU" dirty="0"/>
              <a:t>- возрождение русских национальных и культурных традиций; </a:t>
            </a:r>
          </a:p>
          <a:p>
            <a:pPr marL="45720" indent="0">
              <a:buNone/>
            </a:pPr>
            <a:r>
              <a:rPr lang="ru-RU" dirty="0"/>
              <a:t>- сочетание индивидуального и коллективного воспитания; </a:t>
            </a:r>
          </a:p>
          <a:p>
            <a:pPr marL="45720" indent="0">
              <a:buNone/>
            </a:pPr>
            <a:r>
              <a:rPr lang="ru-RU" dirty="0"/>
              <a:t>- постановка трудной </a:t>
            </a:r>
            <a:r>
              <a:rPr lang="ru-RU" dirty="0" smtClean="0"/>
              <a:t>цели.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Концепция воспитания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634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19070"/>
            <a:ext cx="8712967" cy="4950289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/>
              <a:t>Педагогика сотрудничества ставит школу в ведущее, ответственное положение по отношению к остальным институтам воспитания, деятельность которых должна быть рассмотрена и организована с позиций педагогической целесообразности. </a:t>
            </a: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r>
              <a:rPr lang="ru-RU" dirty="0"/>
              <a:t>Важнейшими социальными институтами, формирующими подрастающую личность, являются </a:t>
            </a:r>
            <a:r>
              <a:rPr lang="ru-RU" u="sng" dirty="0"/>
              <a:t>школа, семья и социальное окружение (среда).</a:t>
            </a:r>
            <a:r>
              <a:rPr lang="ru-RU" dirty="0"/>
              <a:t> Результаты (личность выпускника) определяются совместным действием всех трех источников воспитания. Поэтому на первый план выдвигаются идеи компетентного управления, сотрудничества с родителями, влияния на общественные и государственные институты защиты детства, их общая забота о подрастающем поколении - будущем всей страны.</a:t>
            </a:r>
          </a:p>
          <a:p>
            <a:pPr marL="4572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819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i="1" dirty="0" smtClean="0">
                <a:latin typeface="Georgia" pitchFamily="18" charset="0"/>
              </a:rPr>
              <a:t>содержательная </a:t>
            </a:r>
            <a:r>
              <a:rPr lang="ru-RU" sz="2400" i="1" dirty="0">
                <a:latin typeface="Georgia" pitchFamily="18" charset="0"/>
              </a:rPr>
              <a:t>техника реализации учебного </a:t>
            </a:r>
          </a:p>
          <a:p>
            <a:pPr marL="45720" indent="0">
              <a:buNone/>
            </a:pPr>
            <a:r>
              <a:rPr lang="ru-RU" sz="2400" i="1" dirty="0" smtClean="0">
                <a:latin typeface="Georgia" pitchFamily="18" charset="0"/>
              </a:rPr>
              <a:t>   процесса. </a:t>
            </a:r>
            <a:r>
              <a:rPr lang="ru-RU" sz="2400" i="1" dirty="0">
                <a:latin typeface="Georgia" pitchFamily="18" charset="0"/>
              </a:rPr>
              <a:t>(</a:t>
            </a:r>
            <a:r>
              <a:rPr lang="ru-RU" sz="2400" i="1" dirty="0" err="1" smtClean="0">
                <a:latin typeface="Georgia" pitchFamily="18" charset="0"/>
              </a:rPr>
              <a:t>В.П.Беспалько</a:t>
            </a:r>
            <a:r>
              <a:rPr lang="ru-RU" sz="2400" i="1" dirty="0" smtClean="0">
                <a:latin typeface="Georgia" pitchFamily="18" charset="0"/>
              </a:rPr>
              <a:t>)</a:t>
            </a:r>
            <a:endParaRPr lang="ru-RU" sz="2400" i="1" dirty="0">
              <a:latin typeface="Georgia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2400" i="1" dirty="0">
              <a:latin typeface="Georg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i="1" dirty="0" smtClean="0">
                <a:latin typeface="Georgia" pitchFamily="18" charset="0"/>
              </a:rPr>
              <a:t>описание </a:t>
            </a:r>
            <a:r>
              <a:rPr lang="ru-RU" sz="2400" i="1" dirty="0">
                <a:latin typeface="Georgia" pitchFamily="18" charset="0"/>
              </a:rPr>
              <a:t>процесса достижения планируемых </a:t>
            </a:r>
          </a:p>
          <a:p>
            <a:pPr marL="45720" indent="0">
              <a:buNone/>
            </a:pPr>
            <a:r>
              <a:rPr lang="ru-RU" sz="2400" i="1" dirty="0" smtClean="0">
                <a:latin typeface="Georgia" pitchFamily="18" charset="0"/>
              </a:rPr>
              <a:t>   результатов обучения. </a:t>
            </a:r>
            <a:r>
              <a:rPr lang="ru-RU" sz="2400" i="1" dirty="0">
                <a:latin typeface="Georgia" pitchFamily="18" charset="0"/>
              </a:rPr>
              <a:t>(</a:t>
            </a:r>
            <a:r>
              <a:rPr lang="ru-RU" sz="2400" i="1" dirty="0" err="1">
                <a:latin typeface="Georgia" pitchFamily="18" charset="0"/>
              </a:rPr>
              <a:t>И.П.Волков</a:t>
            </a:r>
            <a:r>
              <a:rPr lang="ru-RU" sz="2400" i="1" dirty="0" smtClean="0">
                <a:latin typeface="Georgia" pitchFamily="18" charset="0"/>
              </a:rPr>
              <a:t>) </a:t>
            </a:r>
            <a:endParaRPr lang="ru-RU" sz="2400" i="1" dirty="0">
              <a:latin typeface="Georgia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2400" i="1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i="1" dirty="0" smtClean="0">
                <a:latin typeface="Georgia" pitchFamily="18" charset="0"/>
              </a:rPr>
              <a:t>искусство</a:t>
            </a:r>
            <a:r>
              <a:rPr lang="ru-RU" sz="2400" i="1" dirty="0">
                <a:latin typeface="Georgia" pitchFamily="18" charset="0"/>
              </a:rPr>
              <a:t>, мастерство, умение, совокупность методов обработки, </a:t>
            </a:r>
            <a:r>
              <a:rPr lang="ru-RU" sz="2400" i="1" dirty="0" smtClean="0">
                <a:latin typeface="Georgia" pitchFamily="18" charset="0"/>
              </a:rPr>
              <a:t>изменения состояния. </a:t>
            </a:r>
            <a:r>
              <a:rPr lang="ru-RU" sz="2400" i="1" dirty="0">
                <a:latin typeface="Georgia" pitchFamily="18" charset="0"/>
              </a:rPr>
              <a:t>(</a:t>
            </a:r>
            <a:r>
              <a:rPr lang="ru-RU" sz="2400" i="1" dirty="0" err="1">
                <a:latin typeface="Georgia" pitchFamily="18" charset="0"/>
              </a:rPr>
              <a:t>В.М.Шепель</a:t>
            </a:r>
            <a:r>
              <a:rPr lang="ru-RU" sz="2400" i="1" dirty="0" smtClean="0">
                <a:latin typeface="Georgia" pitchFamily="18" charset="0"/>
              </a:rPr>
              <a:t>) </a:t>
            </a:r>
            <a:endParaRPr lang="ru-RU" sz="2400" i="1" dirty="0">
              <a:latin typeface="Georgia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Педагогическая технология </a:t>
            </a:r>
            <a:r>
              <a:rPr lang="ru-RU" dirty="0" smtClean="0"/>
              <a:t>– это…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737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700808"/>
            <a:ext cx="8280920" cy="489654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/>
              <a:t> </a:t>
            </a:r>
            <a:r>
              <a:rPr lang="ru-RU" sz="3200" i="1" dirty="0">
                <a:latin typeface="Georgia" pitchFamily="18" charset="0"/>
              </a:rPr>
              <a:t>Педагогическая технология - это системный метод создания, применения и </a:t>
            </a:r>
            <a:r>
              <a:rPr lang="ru-RU" sz="3200" i="1" dirty="0" smtClean="0">
                <a:latin typeface="Georgia" pitchFamily="18" charset="0"/>
              </a:rPr>
              <a:t>определения </a:t>
            </a:r>
            <a:r>
              <a:rPr lang="ru-RU" sz="3200" i="1" dirty="0">
                <a:latin typeface="Georgia" pitchFamily="18" charset="0"/>
              </a:rPr>
              <a:t>всего процесса преподавания и усвоения знаний с учетом технических и </a:t>
            </a:r>
            <a:r>
              <a:rPr lang="ru-RU" sz="3200" i="1" dirty="0" smtClean="0">
                <a:latin typeface="Georgia" pitchFamily="18" charset="0"/>
              </a:rPr>
              <a:t>человеческих </a:t>
            </a:r>
            <a:r>
              <a:rPr lang="ru-RU" sz="3200" i="1" dirty="0">
                <a:latin typeface="Georgia" pitchFamily="18" charset="0"/>
              </a:rPr>
              <a:t>ресурсов и их взаимодействия, ставящий своей </a:t>
            </a:r>
            <a:endParaRPr lang="ru-RU" sz="3200" i="1" dirty="0" smtClean="0">
              <a:latin typeface="Georgia" pitchFamily="18" charset="0"/>
            </a:endParaRPr>
          </a:p>
          <a:p>
            <a:pPr marL="45720" indent="0">
              <a:buNone/>
            </a:pPr>
            <a:r>
              <a:rPr lang="ru-RU" sz="3200" i="1" dirty="0" smtClean="0">
                <a:latin typeface="Georgia" pitchFamily="18" charset="0"/>
              </a:rPr>
              <a:t>задачей </a:t>
            </a:r>
            <a:r>
              <a:rPr lang="ru-RU" sz="3200" i="1" dirty="0">
                <a:latin typeface="Georgia" pitchFamily="18" charset="0"/>
              </a:rPr>
              <a:t>оптимизацию форм </a:t>
            </a:r>
            <a:r>
              <a:rPr lang="ru-RU" sz="3200" i="1" dirty="0" smtClean="0">
                <a:latin typeface="Georgia" pitchFamily="18" charset="0"/>
              </a:rPr>
              <a:t>Образования.</a:t>
            </a:r>
            <a:endParaRPr lang="ru-RU" sz="3200" i="1" dirty="0">
              <a:latin typeface="Georgia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ЮНЕСКО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72856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09600" y="260648"/>
            <a:ext cx="5867400" cy="5897265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000" dirty="0">
                <a:solidFill>
                  <a:schemeClr val="accent1">
                    <a:lumMod val="75000"/>
                  </a:schemeClr>
                </a:solidFill>
              </a:rPr>
              <a:t>Принципиально важной стороной в педагогической технологии является </a:t>
            </a:r>
            <a:r>
              <a:rPr lang="ru-RU" sz="4000" u="sng" dirty="0">
                <a:solidFill>
                  <a:schemeClr val="accent1">
                    <a:lumMod val="75000"/>
                  </a:schemeClr>
                </a:solidFill>
              </a:rPr>
              <a:t>позиция ребёнка </a:t>
            </a:r>
            <a:r>
              <a:rPr lang="ru-RU" sz="4000" dirty="0">
                <a:solidFill>
                  <a:schemeClr val="accent1">
                    <a:lumMod val="75000"/>
                  </a:schemeClr>
                </a:solidFill>
              </a:rPr>
              <a:t>в образовательном процессе, </a:t>
            </a:r>
            <a:r>
              <a:rPr lang="ru-RU" sz="4000" u="sng" dirty="0">
                <a:solidFill>
                  <a:schemeClr val="accent1">
                    <a:lumMod val="75000"/>
                  </a:schemeClr>
                </a:solidFill>
              </a:rPr>
              <a:t>отношение к ребёнку </a:t>
            </a:r>
            <a:r>
              <a:rPr lang="ru-RU" sz="4000" dirty="0">
                <a:solidFill>
                  <a:schemeClr val="accent1">
                    <a:lumMod val="75000"/>
                  </a:schemeClr>
                </a:solidFill>
              </a:rPr>
              <a:t>со стороны взрослых.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159752" y="6309320"/>
            <a:ext cx="1673352" cy="3600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592412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360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0" y="1556792"/>
            <a:ext cx="3995936" cy="8640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Авторитарные </a:t>
            </a:r>
            <a:r>
              <a:rPr lang="ru-RU" dirty="0">
                <a:solidFill>
                  <a:srgbClr val="C00000"/>
                </a:solidFill>
              </a:rPr>
              <a:t>технологии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179512" y="2438399"/>
            <a:ext cx="4320480" cy="4014937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i="1" dirty="0">
                <a:latin typeface="Georgia" pitchFamily="18" charset="0"/>
              </a:rPr>
              <a:t>П</a:t>
            </a:r>
            <a:r>
              <a:rPr lang="ru-RU" i="1" dirty="0" smtClean="0">
                <a:latin typeface="Georgia" pitchFamily="18" charset="0"/>
              </a:rPr>
              <a:t>едагог </a:t>
            </a:r>
            <a:r>
              <a:rPr lang="ru-RU" i="1" dirty="0">
                <a:latin typeface="Georgia" pitchFamily="18" charset="0"/>
              </a:rPr>
              <a:t>является единоличным субъектом </a:t>
            </a:r>
          </a:p>
          <a:p>
            <a:pPr marL="45720" indent="0">
              <a:buNone/>
            </a:pPr>
            <a:r>
              <a:rPr lang="ru-RU" i="1" dirty="0">
                <a:latin typeface="Georgia" pitchFamily="18" charset="0"/>
              </a:rPr>
              <a:t>учебно-воспитательного процесса, а ученик есть лишь «объект</a:t>
            </a:r>
            <a:r>
              <a:rPr lang="ru-RU" i="1" dirty="0" smtClean="0">
                <a:latin typeface="Georgia" pitchFamily="18" charset="0"/>
              </a:rPr>
              <a:t>», «винтик</a:t>
            </a:r>
            <a:r>
              <a:rPr lang="ru-RU" i="1" dirty="0">
                <a:latin typeface="Georgia" pitchFamily="18" charset="0"/>
              </a:rPr>
              <a:t>». Они </a:t>
            </a:r>
            <a:r>
              <a:rPr lang="ru-RU" i="1" dirty="0" smtClean="0">
                <a:latin typeface="Georgia" pitchFamily="18" charset="0"/>
              </a:rPr>
              <a:t>отличаются </a:t>
            </a:r>
            <a:r>
              <a:rPr lang="ru-RU" i="1" dirty="0">
                <a:latin typeface="Georgia" pitchFamily="18" charset="0"/>
              </a:rPr>
              <a:t>жесткой организацией школьной жизни, </a:t>
            </a:r>
            <a:r>
              <a:rPr lang="ru-RU" i="1" u="sng" dirty="0">
                <a:latin typeface="Georgia" pitchFamily="18" charset="0"/>
              </a:rPr>
              <a:t>подавлением </a:t>
            </a:r>
            <a:r>
              <a:rPr lang="ru-RU" i="1" u="sng" dirty="0" smtClean="0">
                <a:latin typeface="Georgia" pitchFamily="18" charset="0"/>
              </a:rPr>
              <a:t>инициативы</a:t>
            </a:r>
            <a:r>
              <a:rPr lang="ru-RU" i="1" dirty="0" smtClean="0">
                <a:latin typeface="Georgia" pitchFamily="18" charset="0"/>
              </a:rPr>
              <a:t> </a:t>
            </a:r>
            <a:r>
              <a:rPr lang="ru-RU" i="1" dirty="0">
                <a:latin typeface="Georgia" pitchFamily="18" charset="0"/>
              </a:rPr>
              <a:t>и </a:t>
            </a:r>
            <a:r>
              <a:rPr lang="ru-RU" i="1" dirty="0" smtClean="0">
                <a:latin typeface="Georgia" pitchFamily="18" charset="0"/>
              </a:rPr>
              <a:t>самостоятельности </a:t>
            </a:r>
            <a:r>
              <a:rPr lang="ru-RU" i="1" dirty="0">
                <a:latin typeface="Georgia" pitchFamily="18" charset="0"/>
              </a:rPr>
              <a:t>учащихся, применением требований </a:t>
            </a:r>
            <a:r>
              <a:rPr lang="ru-RU" i="1" dirty="0" smtClean="0">
                <a:latin typeface="Georgia" pitchFamily="18" charset="0"/>
              </a:rPr>
              <a:t>и принуждения</a:t>
            </a:r>
            <a:r>
              <a:rPr lang="ru-RU" i="1" dirty="0">
                <a:latin typeface="Georgia" pitchFamily="18" charset="0"/>
              </a:rPr>
              <a:t>.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139952" y="1484784"/>
            <a:ext cx="4824536" cy="93610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Личностно-ориентированные </a:t>
            </a:r>
            <a:r>
              <a:rPr lang="ru-RU" dirty="0">
                <a:solidFill>
                  <a:srgbClr val="C00000"/>
                </a:solidFill>
              </a:rPr>
              <a:t>технологии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>
          <a:xfrm>
            <a:off x="4499992" y="2438399"/>
            <a:ext cx="4464495" cy="4230961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i="1" dirty="0" smtClean="0">
                <a:latin typeface="Georgia" pitchFamily="18" charset="0"/>
              </a:rPr>
              <a:t>В центр </a:t>
            </a:r>
            <a:r>
              <a:rPr lang="ru-RU" i="1" dirty="0">
                <a:latin typeface="Georgia" pitchFamily="18" charset="0"/>
              </a:rPr>
              <a:t>всей </a:t>
            </a:r>
            <a:r>
              <a:rPr lang="ru-RU" i="1" dirty="0" smtClean="0">
                <a:latin typeface="Georgia" pitchFamily="18" charset="0"/>
              </a:rPr>
              <a:t>школьной образовательной </a:t>
            </a:r>
            <a:r>
              <a:rPr lang="ru-RU" i="1" dirty="0">
                <a:latin typeface="Georgia" pitchFamily="18" charset="0"/>
              </a:rPr>
              <a:t>системы </a:t>
            </a:r>
            <a:r>
              <a:rPr lang="ru-RU" i="1" dirty="0" smtClean="0">
                <a:latin typeface="Georgia" pitchFamily="18" charset="0"/>
              </a:rPr>
              <a:t>ставится  </a:t>
            </a:r>
            <a:r>
              <a:rPr lang="ru-RU" i="1" dirty="0">
                <a:latin typeface="Georgia" pitchFamily="18" charset="0"/>
              </a:rPr>
              <a:t>личность ребенка, обеспечение комфортных, </a:t>
            </a:r>
            <a:r>
              <a:rPr lang="ru-RU" i="1" dirty="0" smtClean="0">
                <a:latin typeface="Georgia" pitchFamily="18" charset="0"/>
              </a:rPr>
              <a:t>бесконфликтных и </a:t>
            </a:r>
            <a:r>
              <a:rPr lang="ru-RU" i="1" dirty="0">
                <a:latin typeface="Georgia" pitchFamily="18" charset="0"/>
              </a:rPr>
              <a:t>безопасных условий ее развития, реализации ее природных </a:t>
            </a:r>
            <a:r>
              <a:rPr lang="ru-RU" i="1" dirty="0" smtClean="0">
                <a:latin typeface="Georgia" pitchFamily="18" charset="0"/>
              </a:rPr>
              <a:t>потенциалов</a:t>
            </a:r>
            <a:r>
              <a:rPr lang="ru-RU" i="1" dirty="0">
                <a:latin typeface="Georgia" pitchFamily="18" charset="0"/>
              </a:rPr>
              <a:t>. </a:t>
            </a:r>
            <a:r>
              <a:rPr lang="ru-RU" i="1" u="sng" dirty="0">
                <a:latin typeface="Georgia" pitchFamily="18" charset="0"/>
              </a:rPr>
              <a:t>Личность </a:t>
            </a:r>
            <a:r>
              <a:rPr lang="ru-RU" i="1" u="sng" dirty="0" smtClean="0">
                <a:latin typeface="Georgia" pitchFamily="18" charset="0"/>
              </a:rPr>
              <a:t>ребенка </a:t>
            </a:r>
            <a:r>
              <a:rPr lang="ru-RU" i="1" dirty="0" smtClean="0">
                <a:latin typeface="Georgia" pitchFamily="18" charset="0"/>
              </a:rPr>
              <a:t>является целью </a:t>
            </a:r>
            <a:r>
              <a:rPr lang="ru-RU" i="1" dirty="0">
                <a:latin typeface="Georgia" pitchFamily="18" charset="0"/>
              </a:rPr>
              <a:t>образовательной системы, а не средством </a:t>
            </a:r>
            <a:r>
              <a:rPr lang="ru-RU" i="1" dirty="0" smtClean="0">
                <a:latin typeface="Georgia" pitchFamily="18" charset="0"/>
              </a:rPr>
              <a:t>достижения </a:t>
            </a:r>
            <a:r>
              <a:rPr lang="ru-RU" i="1" dirty="0">
                <a:latin typeface="Georgia" pitchFamily="18" charset="0"/>
              </a:rPr>
              <a:t>какой-либо </a:t>
            </a:r>
            <a:r>
              <a:rPr lang="ru-RU" i="1" dirty="0" smtClean="0">
                <a:latin typeface="Georgia" pitchFamily="18" charset="0"/>
              </a:rPr>
              <a:t>отвлеченной цели. 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81000" y="355846"/>
            <a:ext cx="8381260" cy="1200945"/>
          </a:xfrm>
        </p:spPr>
        <p:txBody>
          <a:bodyPr/>
          <a:lstStyle/>
          <a:p>
            <a:r>
              <a:rPr lang="ru-RU" sz="2400" dirty="0" smtClean="0">
                <a:solidFill>
                  <a:prstClr val="white"/>
                </a:solidFill>
              </a:rPr>
              <a:t>в зависимости от этого  </a:t>
            </a:r>
            <a:r>
              <a:rPr lang="ru-RU" sz="2400" dirty="0">
                <a:solidFill>
                  <a:prstClr val="white"/>
                </a:solidFill>
              </a:rPr>
              <a:t>выделяются несколько типов технологий:</a:t>
            </a:r>
            <a:r>
              <a:rPr lang="ru-RU" sz="2000" dirty="0">
                <a:solidFill>
                  <a:prstClr val="white"/>
                </a:solidFill>
              </a:rPr>
              <a:t/>
            </a:r>
            <a:br>
              <a:rPr lang="ru-RU" sz="2000" dirty="0">
                <a:solidFill>
                  <a:prstClr val="white"/>
                </a:solidFill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4828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1" y="1719070"/>
            <a:ext cx="8784977" cy="4950290"/>
          </a:xfrm>
        </p:spPr>
        <p:txBody>
          <a:bodyPr>
            <a:normAutofit fontScale="92500"/>
          </a:bodyPr>
          <a:lstStyle/>
          <a:p>
            <a:pPr marL="45720" indent="0">
              <a:buNone/>
            </a:pPr>
            <a:r>
              <a:rPr lang="ru-RU" sz="2400" i="1" u="sng" dirty="0" smtClean="0"/>
              <a:t>В </a:t>
            </a:r>
            <a:r>
              <a:rPr lang="ru-RU" sz="2400" i="1" u="sng" dirty="0"/>
              <a:t>центре внимания личностно-ориентированных технологий - уникальная целостная личность, которая стремится к </a:t>
            </a:r>
            <a:r>
              <a:rPr lang="ru-RU" sz="2400" i="1" u="sng" dirty="0" smtClean="0"/>
              <a:t>максимальной </a:t>
            </a:r>
            <a:r>
              <a:rPr lang="ru-RU" sz="2400" i="1" u="sng" dirty="0"/>
              <a:t>реализации своих </a:t>
            </a:r>
            <a:r>
              <a:rPr lang="ru-RU" sz="2400" i="1" u="sng" dirty="0" smtClean="0"/>
              <a:t>возможностей. </a:t>
            </a:r>
          </a:p>
          <a:p>
            <a:pPr marL="45720" indent="0">
              <a:buNone/>
            </a:pPr>
            <a:endParaRPr lang="ru-RU" sz="2400" i="1" u="sng" dirty="0" smtClean="0"/>
          </a:p>
          <a:p>
            <a:pPr marL="45720" indent="0">
              <a:buNone/>
            </a:pPr>
            <a:r>
              <a:rPr lang="ru-RU" sz="2400" i="1" dirty="0" smtClean="0"/>
              <a:t>Ориентированы </a:t>
            </a:r>
            <a:r>
              <a:rPr lang="ru-RU" sz="2400" i="1" dirty="0"/>
              <a:t>на свойства личности, ее формирование, ее развитие не по чьему-то заказу, а в соответствии с природными способностями. </a:t>
            </a:r>
            <a:endParaRPr lang="ru-RU" sz="2400" i="1" dirty="0" smtClean="0"/>
          </a:p>
          <a:p>
            <a:pPr>
              <a:buFont typeface="Wingdings" pitchFamily="2" charset="2"/>
              <a:buChar char="v"/>
            </a:pPr>
            <a:endParaRPr lang="ru-RU" sz="2400" i="1" dirty="0" smtClean="0"/>
          </a:p>
          <a:p>
            <a:pPr marL="45720" indent="0">
              <a:buNone/>
            </a:pPr>
            <a:r>
              <a:rPr lang="ru-RU" sz="2400" i="1" u="sng" dirty="0"/>
              <a:t>Личностно-ориентированные технологии противопоставляют авторитарному, обезличенному и обездушенному подходу к ребенку в традиционной технологии - атмосферу любви, заботы, сотрудничества, создают условия для творчества и </a:t>
            </a:r>
            <a:r>
              <a:rPr lang="ru-RU" sz="2400" i="1" u="sng" dirty="0" err="1"/>
              <a:t>самоактуализации</a:t>
            </a:r>
            <a:r>
              <a:rPr lang="ru-RU" sz="2400" i="1" u="sng" dirty="0"/>
              <a:t> личности</a:t>
            </a:r>
            <a:r>
              <a:rPr lang="ru-RU" sz="2400" i="1" dirty="0"/>
              <a:t>. </a:t>
            </a:r>
          </a:p>
          <a:p>
            <a:endParaRPr lang="ru-RU" i="1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 </a:t>
            </a:r>
            <a:r>
              <a:rPr lang="ru-RU" dirty="0" smtClean="0"/>
              <a:t>Личностно-ориентированные </a:t>
            </a:r>
            <a:r>
              <a:rPr lang="ru-RU" dirty="0"/>
              <a:t>технологии </a:t>
            </a:r>
          </a:p>
        </p:txBody>
      </p:sp>
    </p:spTree>
    <p:extLst>
      <p:ext uri="{BB962C8B-B14F-4D97-AF65-F5344CB8AC3E}">
        <p14:creationId xmlns:p14="http://schemas.microsoft.com/office/powerpoint/2010/main" val="169073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548680"/>
            <a:ext cx="6192688" cy="597666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i="1" dirty="0" smtClean="0"/>
              <a:t>Технологии </a:t>
            </a:r>
            <a:r>
              <a:rPr lang="ru-RU" i="1" dirty="0"/>
              <a:t>личностной ориентации пытаются найти методы и средства обучения и воспитания, соответствующие </a:t>
            </a:r>
            <a:r>
              <a:rPr lang="ru-RU" i="1" u="sng" dirty="0"/>
              <a:t>индивидуальным особенностям</a:t>
            </a:r>
            <a:r>
              <a:rPr lang="ru-RU" i="1" dirty="0"/>
              <a:t> каждого </a:t>
            </a:r>
            <a:r>
              <a:rPr lang="ru-RU" i="1" dirty="0" smtClean="0"/>
              <a:t>ребенка.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10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404663"/>
            <a:ext cx="8381260" cy="1080121"/>
          </a:xfrm>
        </p:spPr>
        <p:txBody>
          <a:bodyPr/>
          <a:lstStyle/>
          <a:p>
            <a:r>
              <a:rPr lang="ru-RU" dirty="0"/>
              <a:t>Личностно-ориентированные технологии</a:t>
            </a:r>
            <a:br>
              <a:rPr lang="ru-RU" dirty="0"/>
            </a:b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idx="1"/>
          </p:nvPr>
        </p:nvSpPr>
        <p:spPr>
          <a:xfrm>
            <a:off x="251521" y="1844823"/>
            <a:ext cx="8640960" cy="4281655"/>
          </a:xfrm>
        </p:spPr>
        <p:txBody>
          <a:bodyPr/>
          <a:lstStyle/>
          <a:p>
            <a:pPr marL="571500" indent="-571500">
              <a:buFont typeface="Wingdings" pitchFamily="2" charset="2"/>
              <a:buChar char="Ø"/>
            </a:pPr>
            <a:r>
              <a:rPr lang="ru-RU" sz="3600" i="1" dirty="0" smtClean="0">
                <a:solidFill>
                  <a:schemeClr val="bg1"/>
                </a:solidFill>
              </a:rPr>
              <a:t>Педагогика </a:t>
            </a:r>
            <a:r>
              <a:rPr lang="ru-RU" sz="3600" i="1" dirty="0">
                <a:solidFill>
                  <a:schemeClr val="bg1"/>
                </a:solidFill>
              </a:rPr>
              <a:t>сотрудничества </a:t>
            </a:r>
            <a:endParaRPr lang="ru-RU" sz="3600" i="1" dirty="0" smtClean="0">
              <a:solidFill>
                <a:schemeClr val="bg1"/>
              </a:solidFill>
            </a:endParaRPr>
          </a:p>
          <a:p>
            <a:pPr marL="571500" indent="-571500">
              <a:buFont typeface="Wingdings" pitchFamily="2" charset="2"/>
              <a:buChar char="Ø"/>
            </a:pPr>
            <a:r>
              <a:rPr lang="ru-RU" sz="3600" i="1" dirty="0">
                <a:solidFill>
                  <a:schemeClr val="bg1"/>
                </a:solidFill>
              </a:rPr>
              <a:t>Гуманно-личностный подход </a:t>
            </a:r>
            <a:endParaRPr lang="ru-RU" sz="3600" i="1" dirty="0" smtClean="0">
              <a:solidFill>
                <a:schemeClr val="bg1"/>
              </a:solidFill>
            </a:endParaRPr>
          </a:p>
          <a:p>
            <a:pPr marL="571500" indent="-571500">
              <a:buFont typeface="Wingdings" pitchFamily="2" charset="2"/>
              <a:buChar char="Ø"/>
            </a:pPr>
            <a:r>
              <a:rPr lang="ru-RU" sz="3600" i="1" dirty="0" smtClean="0">
                <a:solidFill>
                  <a:schemeClr val="bg1"/>
                </a:solidFill>
              </a:rPr>
              <a:t>Технологии свободного воспитания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626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299</TotalTime>
  <Words>1488</Words>
  <Application>Microsoft Office PowerPoint</Application>
  <PresentationFormat>Экран (4:3)</PresentationFormat>
  <Paragraphs>155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Сетка</vt:lpstr>
      <vt:lpstr>Педагогические технологии</vt:lpstr>
      <vt:lpstr>Технология – это совокупность приёмов, применяемых в каком-либо деле, мастерстве, искусстве (толковый словарь).</vt:lpstr>
      <vt:lpstr>Педагогическая технология – это…</vt:lpstr>
      <vt:lpstr>ЮНЕСКО</vt:lpstr>
      <vt:lpstr>Презентация PowerPoint</vt:lpstr>
      <vt:lpstr>в зависимости от этого  выделяются несколько типов технологий: </vt:lpstr>
      <vt:lpstr> Личностно-ориентированные технологии </vt:lpstr>
      <vt:lpstr>Презентация PowerPoint</vt:lpstr>
      <vt:lpstr>Личностно-ориентированные технологии </vt:lpstr>
      <vt:lpstr>Педагогика сотрудничества  </vt:lpstr>
      <vt:lpstr>Педагогика сотрудничества</vt:lpstr>
      <vt:lpstr>Концепция сотрудничества </vt:lpstr>
      <vt:lpstr>Сотрудничеств о </vt:lpstr>
      <vt:lpstr>Гуманно-личностный подход  </vt:lpstr>
      <vt:lpstr>Гуманно-личностный подход к ребенку в учебно-воспитательном процессе -это   </vt:lpstr>
      <vt:lpstr>Новый взгляд на личность представляют следующие позиции:  </vt:lpstr>
      <vt:lpstr>Гуманизация и демократизация педагогических отношений. </vt:lpstr>
      <vt:lpstr>Презентация PowerPoint</vt:lpstr>
      <vt:lpstr>Ученье без принуждения. </vt:lpstr>
      <vt:lpstr>Новая трактовка индивидуального подхода</vt:lpstr>
      <vt:lpstr>Новая трактовка индивидуального подхода включает:  </vt:lpstr>
      <vt:lpstr>Формирование положительной  Я-концепции личности</vt:lpstr>
      <vt:lpstr>Презентация PowerPoint</vt:lpstr>
      <vt:lpstr>Личностный подход</vt:lpstr>
      <vt:lpstr>Концепция воспитания  </vt:lpstr>
      <vt:lpstr>Заключение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Педагогические технологии</dc:title>
  <dc:creator>Амалия</dc:creator>
  <cp:lastModifiedBy>Амалия</cp:lastModifiedBy>
  <cp:revision>27</cp:revision>
  <dcterms:created xsi:type="dcterms:W3CDTF">2011-11-02T12:10:16Z</dcterms:created>
  <dcterms:modified xsi:type="dcterms:W3CDTF">2014-10-13T18:48:08Z</dcterms:modified>
</cp:coreProperties>
</file>