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80" r:id="rId2"/>
    <p:sldId id="256" r:id="rId3"/>
    <p:sldId id="257" r:id="rId4"/>
    <p:sldId id="261" r:id="rId5"/>
    <p:sldId id="264" r:id="rId6"/>
    <p:sldId id="265" r:id="rId7"/>
    <p:sldId id="267" r:id="rId8"/>
    <p:sldId id="266" r:id="rId9"/>
    <p:sldId id="268" r:id="rId10"/>
    <p:sldId id="272" r:id="rId11"/>
    <p:sldId id="269" r:id="rId12"/>
    <p:sldId id="271" r:id="rId13"/>
    <p:sldId id="270" r:id="rId14"/>
    <p:sldId id="274" r:id="rId15"/>
    <p:sldId id="278" r:id="rId16"/>
    <p:sldId id="276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8760" autoAdjust="0"/>
  </p:normalViewPr>
  <p:slideViewPr>
    <p:cSldViewPr snapToGrid="0">
      <p:cViewPr varScale="1">
        <p:scale>
          <a:sx n="67" d="100"/>
          <a:sy n="67" d="100"/>
        </p:scale>
        <p:origin x="16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4F6A0C-D003-4416-BDD4-02AC539A4076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365127-77D4-4A12-893C-41857C027B3E}">
      <dgm:prSet phldrT="[Текст]" custT="1"/>
      <dgm:spPr/>
      <dgm:t>
        <a:bodyPr/>
        <a:lstStyle/>
        <a:p>
          <a:r>
            <a:rPr lang="ru-RU" sz="1300" dirty="0" smtClean="0"/>
            <a:t> </a:t>
          </a:r>
          <a:r>
            <a:rPr lang="ru-RU" sz="2800" dirty="0" smtClean="0"/>
            <a:t>Сотворчество</a:t>
          </a:r>
          <a:endParaRPr lang="ru-RU" sz="2800" dirty="0"/>
        </a:p>
      </dgm:t>
    </dgm:pt>
    <dgm:pt modelId="{79B11B9F-5BDE-4E58-9BB2-482AA48C27E6}" type="parTrans" cxnId="{0BC21B18-BDF4-4601-82D3-6A8ADF63419E}">
      <dgm:prSet/>
      <dgm:spPr/>
      <dgm:t>
        <a:bodyPr/>
        <a:lstStyle/>
        <a:p>
          <a:endParaRPr lang="ru-RU"/>
        </a:p>
      </dgm:t>
    </dgm:pt>
    <dgm:pt modelId="{D8BE3402-C9B3-48D7-A361-5306DE916BCB}" type="sibTrans" cxnId="{0BC21B18-BDF4-4601-82D3-6A8ADF63419E}">
      <dgm:prSet/>
      <dgm:spPr/>
      <dgm:t>
        <a:bodyPr/>
        <a:lstStyle/>
        <a:p>
          <a:endParaRPr lang="ru-RU"/>
        </a:p>
      </dgm:t>
    </dgm:pt>
    <dgm:pt modelId="{229698A5-773B-4F9F-96C9-02FFE19AAE06}">
      <dgm:prSet phldrT="[Текст]" custT="1"/>
      <dgm:spPr/>
      <dgm:t>
        <a:bodyPr/>
        <a:lstStyle/>
        <a:p>
          <a:r>
            <a:rPr lang="ru-RU" sz="2800" dirty="0" smtClean="0"/>
            <a:t>Содействие</a:t>
          </a:r>
          <a:endParaRPr lang="ru-RU" sz="2800" dirty="0"/>
        </a:p>
      </dgm:t>
    </dgm:pt>
    <dgm:pt modelId="{E919DF7E-A2F9-421B-8F39-98216D631FA6}" type="parTrans" cxnId="{6ECD31CC-71FB-4A56-86B9-4B186D211B75}">
      <dgm:prSet/>
      <dgm:spPr/>
      <dgm:t>
        <a:bodyPr/>
        <a:lstStyle/>
        <a:p>
          <a:endParaRPr lang="ru-RU"/>
        </a:p>
      </dgm:t>
    </dgm:pt>
    <dgm:pt modelId="{78DC6CE1-3549-4418-A2D5-33A31B2B0998}" type="sibTrans" cxnId="{6ECD31CC-71FB-4A56-86B9-4B186D211B75}">
      <dgm:prSet/>
      <dgm:spPr/>
      <dgm:t>
        <a:bodyPr/>
        <a:lstStyle/>
        <a:p>
          <a:endParaRPr lang="ru-RU"/>
        </a:p>
      </dgm:t>
    </dgm:pt>
    <dgm:pt modelId="{37EDB2C4-C16E-4474-8749-DA46CABFEDAE}">
      <dgm:prSet phldrT="[Текст]" custT="1"/>
      <dgm:spPr/>
      <dgm:t>
        <a:bodyPr/>
        <a:lstStyle/>
        <a:p>
          <a:r>
            <a:rPr lang="ru-RU" sz="2800" dirty="0" smtClean="0"/>
            <a:t>Сопереживание</a:t>
          </a:r>
          <a:endParaRPr lang="ru-RU" sz="2800" dirty="0"/>
        </a:p>
      </dgm:t>
    </dgm:pt>
    <dgm:pt modelId="{E571E0BE-7B1D-4C4E-B744-6A4339C2E5B9}" type="parTrans" cxnId="{D85BCA19-A807-434B-A95F-D616A674AFD9}">
      <dgm:prSet/>
      <dgm:spPr/>
      <dgm:t>
        <a:bodyPr/>
        <a:lstStyle/>
        <a:p>
          <a:endParaRPr lang="ru-RU"/>
        </a:p>
      </dgm:t>
    </dgm:pt>
    <dgm:pt modelId="{5AE7DB92-9B31-44B2-B602-A9D1371DC5AB}" type="sibTrans" cxnId="{D85BCA19-A807-434B-A95F-D616A674AFD9}">
      <dgm:prSet/>
      <dgm:spPr/>
      <dgm:t>
        <a:bodyPr/>
        <a:lstStyle/>
        <a:p>
          <a:endParaRPr lang="ru-RU"/>
        </a:p>
      </dgm:t>
    </dgm:pt>
    <dgm:pt modelId="{D6FD4AEE-9F0C-44DF-B77A-F04CBEBE8D82}">
      <dgm:prSet phldrT="[Текст]" custT="1"/>
      <dgm:spPr/>
      <dgm:t>
        <a:bodyPr/>
        <a:lstStyle/>
        <a:p>
          <a:r>
            <a:rPr lang="ru-RU" sz="2800" dirty="0" smtClean="0"/>
            <a:t>Сотрудничество</a:t>
          </a:r>
          <a:endParaRPr lang="ru-RU" sz="2800" dirty="0"/>
        </a:p>
      </dgm:t>
    </dgm:pt>
    <dgm:pt modelId="{2213751B-35C5-4C38-9869-CA0302471E22}" type="parTrans" cxnId="{A4373B20-4F68-4E25-BA82-851F97E95B6C}">
      <dgm:prSet/>
      <dgm:spPr/>
      <dgm:t>
        <a:bodyPr/>
        <a:lstStyle/>
        <a:p>
          <a:endParaRPr lang="ru-RU"/>
        </a:p>
      </dgm:t>
    </dgm:pt>
    <dgm:pt modelId="{2B363C8D-3C88-4618-8754-B7E17017BA24}" type="sibTrans" cxnId="{A4373B20-4F68-4E25-BA82-851F97E95B6C}">
      <dgm:prSet/>
      <dgm:spPr/>
      <dgm:t>
        <a:bodyPr/>
        <a:lstStyle/>
        <a:p>
          <a:endParaRPr lang="ru-RU"/>
        </a:p>
      </dgm:t>
    </dgm:pt>
    <dgm:pt modelId="{919A6281-51B5-4D35-B202-0656A6F7BBBB}" type="pres">
      <dgm:prSet presAssocID="{564F6A0C-D003-4416-BDD4-02AC539A407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57DCD1-90D3-4C5E-87D5-60F6726041DE}" type="pres">
      <dgm:prSet presAssocID="{564F6A0C-D003-4416-BDD4-02AC539A4076}" presName="axisShape" presStyleLbl="bgShp" presStyleIdx="0" presStyleCnt="1"/>
      <dgm:spPr/>
    </dgm:pt>
    <dgm:pt modelId="{DC1D78A0-ADE9-4290-9823-59128AF5233A}" type="pres">
      <dgm:prSet presAssocID="{564F6A0C-D003-4416-BDD4-02AC539A407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AD628F-4800-477F-B6DD-C4A35E23EFE4}" type="pres">
      <dgm:prSet presAssocID="{564F6A0C-D003-4416-BDD4-02AC539A407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ACC93-9071-4674-B9F6-3EC7A9C14205}" type="pres">
      <dgm:prSet presAssocID="{564F6A0C-D003-4416-BDD4-02AC539A407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8F56E-B086-4461-93DB-051A3EB157BF}" type="pres">
      <dgm:prSet presAssocID="{564F6A0C-D003-4416-BDD4-02AC539A407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C21B18-BDF4-4601-82D3-6A8ADF63419E}" srcId="{564F6A0C-D003-4416-BDD4-02AC539A4076}" destId="{DB365127-77D4-4A12-893C-41857C027B3E}" srcOrd="0" destOrd="0" parTransId="{79B11B9F-5BDE-4E58-9BB2-482AA48C27E6}" sibTransId="{D8BE3402-C9B3-48D7-A361-5306DE916BCB}"/>
    <dgm:cxn modelId="{D212C0FF-F7AA-4A4B-96C0-5E3C90165303}" type="presOf" srcId="{37EDB2C4-C16E-4474-8749-DA46CABFEDAE}" destId="{C04ACC93-9071-4674-B9F6-3EC7A9C14205}" srcOrd="0" destOrd="0" presId="urn:microsoft.com/office/officeart/2005/8/layout/matrix2"/>
    <dgm:cxn modelId="{C4567E47-F1D3-47C9-BBDB-72D7DE8FFEC9}" type="presOf" srcId="{229698A5-773B-4F9F-96C9-02FFE19AAE06}" destId="{08AD628F-4800-477F-B6DD-C4A35E23EFE4}" srcOrd="0" destOrd="0" presId="urn:microsoft.com/office/officeart/2005/8/layout/matrix2"/>
    <dgm:cxn modelId="{D4DADB33-C755-414C-A88D-6072DEC067F5}" type="presOf" srcId="{DB365127-77D4-4A12-893C-41857C027B3E}" destId="{DC1D78A0-ADE9-4290-9823-59128AF5233A}" srcOrd="0" destOrd="0" presId="urn:microsoft.com/office/officeart/2005/8/layout/matrix2"/>
    <dgm:cxn modelId="{6ECD31CC-71FB-4A56-86B9-4B186D211B75}" srcId="{564F6A0C-D003-4416-BDD4-02AC539A4076}" destId="{229698A5-773B-4F9F-96C9-02FFE19AAE06}" srcOrd="1" destOrd="0" parTransId="{E919DF7E-A2F9-421B-8F39-98216D631FA6}" sibTransId="{78DC6CE1-3549-4418-A2D5-33A31B2B0998}"/>
    <dgm:cxn modelId="{A4373B20-4F68-4E25-BA82-851F97E95B6C}" srcId="{564F6A0C-D003-4416-BDD4-02AC539A4076}" destId="{D6FD4AEE-9F0C-44DF-B77A-F04CBEBE8D82}" srcOrd="3" destOrd="0" parTransId="{2213751B-35C5-4C38-9869-CA0302471E22}" sibTransId="{2B363C8D-3C88-4618-8754-B7E17017BA24}"/>
    <dgm:cxn modelId="{D85BCA19-A807-434B-A95F-D616A674AFD9}" srcId="{564F6A0C-D003-4416-BDD4-02AC539A4076}" destId="{37EDB2C4-C16E-4474-8749-DA46CABFEDAE}" srcOrd="2" destOrd="0" parTransId="{E571E0BE-7B1D-4C4E-B744-6A4339C2E5B9}" sibTransId="{5AE7DB92-9B31-44B2-B602-A9D1371DC5AB}"/>
    <dgm:cxn modelId="{CA2FB92D-ECBA-4EC9-A53D-9BF4BADEC5AF}" type="presOf" srcId="{D6FD4AEE-9F0C-44DF-B77A-F04CBEBE8D82}" destId="{CF48F56E-B086-4461-93DB-051A3EB157BF}" srcOrd="0" destOrd="0" presId="urn:microsoft.com/office/officeart/2005/8/layout/matrix2"/>
    <dgm:cxn modelId="{BC99F187-F361-42AB-A22C-CD4D032BBCCB}" type="presOf" srcId="{564F6A0C-D003-4416-BDD4-02AC539A4076}" destId="{919A6281-51B5-4D35-B202-0656A6F7BBBB}" srcOrd="0" destOrd="0" presId="urn:microsoft.com/office/officeart/2005/8/layout/matrix2"/>
    <dgm:cxn modelId="{55BEA1DD-73F4-4DC9-AA39-4DF7C8865D63}" type="presParOf" srcId="{919A6281-51B5-4D35-B202-0656A6F7BBBB}" destId="{0657DCD1-90D3-4C5E-87D5-60F6726041DE}" srcOrd="0" destOrd="0" presId="urn:microsoft.com/office/officeart/2005/8/layout/matrix2"/>
    <dgm:cxn modelId="{EBA0E64C-A301-4E53-8B2A-0B66DCE92135}" type="presParOf" srcId="{919A6281-51B5-4D35-B202-0656A6F7BBBB}" destId="{DC1D78A0-ADE9-4290-9823-59128AF5233A}" srcOrd="1" destOrd="0" presId="urn:microsoft.com/office/officeart/2005/8/layout/matrix2"/>
    <dgm:cxn modelId="{CC4E5200-622B-4A82-AB80-6CB2A8E3D84E}" type="presParOf" srcId="{919A6281-51B5-4D35-B202-0656A6F7BBBB}" destId="{08AD628F-4800-477F-B6DD-C4A35E23EFE4}" srcOrd="2" destOrd="0" presId="urn:microsoft.com/office/officeart/2005/8/layout/matrix2"/>
    <dgm:cxn modelId="{BD1770DA-B96C-46DB-B87F-A8262785D19E}" type="presParOf" srcId="{919A6281-51B5-4D35-B202-0656A6F7BBBB}" destId="{C04ACC93-9071-4674-B9F6-3EC7A9C14205}" srcOrd="3" destOrd="0" presId="urn:microsoft.com/office/officeart/2005/8/layout/matrix2"/>
    <dgm:cxn modelId="{FA71DF34-02E9-43FC-A5EE-598771369A34}" type="presParOf" srcId="{919A6281-51B5-4D35-B202-0656A6F7BBBB}" destId="{CF48F56E-B086-4461-93DB-051A3EB157B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30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0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78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8733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61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1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22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27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0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93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1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7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1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39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81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1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51760B-BC84-421C-8E4E-C1CD61683437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E4821-5A4A-4E98-BD7F-8E1ACA7FF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4764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Доклад: «Педагогическое сопровождение в условиях </a:t>
            </a:r>
            <a:r>
              <a:rPr lang="ru-RU" sz="3200" b="1" dirty="0" err="1" smtClean="0">
                <a:solidFill>
                  <a:srgbClr val="FFFF00"/>
                </a:solidFill>
              </a:rPr>
              <a:t>компетентностного</a:t>
            </a:r>
            <a:r>
              <a:rPr lang="ru-RU" sz="3200" b="1" dirty="0" smtClean="0">
                <a:solidFill>
                  <a:srgbClr val="FFFF00"/>
                </a:solidFill>
              </a:rPr>
              <a:t> подхода в образовании»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В</a:t>
            </a:r>
            <a:r>
              <a:rPr lang="ru-RU" b="1" dirty="0" smtClean="0">
                <a:solidFill>
                  <a:srgbClr val="FFFF00"/>
                </a:solidFill>
              </a:rPr>
              <a:t>ыполнила: преподаватель обществознания </a:t>
            </a:r>
            <a:r>
              <a:rPr lang="ru-RU" b="1" dirty="0" err="1" smtClean="0">
                <a:solidFill>
                  <a:srgbClr val="FFFF00"/>
                </a:solidFill>
              </a:rPr>
              <a:t>корсукова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т.а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ru-RU" b="1" smtClean="0">
                <a:solidFill>
                  <a:srgbClr val="FFFF00"/>
                </a:solidFill>
              </a:rPr>
              <a:t>2016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56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370" y="295605"/>
            <a:ext cx="9374713" cy="565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9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127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исследовательской 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304890"/>
              </p:ext>
            </p:extLst>
          </p:nvPr>
        </p:nvGraphicFramePr>
        <p:xfrm>
          <a:off x="0" y="2184094"/>
          <a:ext cx="12191999" cy="6125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78"/>
                <a:gridCol w="4694940"/>
                <a:gridCol w="5583381"/>
              </a:tblGrid>
              <a:tr h="1023185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 </a:t>
                      </a:r>
                      <a:r>
                        <a:rPr lang="ru-RU" dirty="0" err="1" smtClean="0"/>
                        <a:t>исследоват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</a:t>
                      </a:r>
                      <a:r>
                        <a:rPr lang="ru-RU" dirty="0" err="1" smtClean="0"/>
                        <a:t>зтапа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Реализуемые компетенции</a:t>
                      </a:r>
                      <a:endParaRPr lang="ru-RU" dirty="0"/>
                    </a:p>
                  </a:txBody>
                  <a:tcPr/>
                </a:tc>
              </a:tr>
              <a:tr h="201588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Первый этап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Ознакомление учеников с образцами действий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Раскрытие приемов научного познания.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/>
                        <a:t>1.Ценностно-смысловые компетенции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Положительная мотивация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Стимулирование интереса к исследовательской работе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Понимание сущности самообразовательных умений в процессе поиска;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44784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Второй этап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умений исследовательской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b="1" dirty="0" smtClean="0"/>
                        <a:t>Учебно-познавательная  компетенция</a:t>
                      </a:r>
                      <a:endParaRPr lang="ru-RU" dirty="0" smtClean="0"/>
                    </a:p>
                    <a:p>
                      <a:r>
                        <a:rPr lang="ru-RU" altLang="ru-RU" dirty="0" smtClean="0"/>
                        <a:t>(Самостоятельно  планирование</a:t>
                      </a:r>
                      <a:r>
                        <a:rPr lang="ru-RU" altLang="ru-RU" baseline="0" dirty="0" smtClean="0"/>
                        <a:t> </a:t>
                      </a:r>
                      <a:r>
                        <a:rPr lang="ru-RU" altLang="ru-RU" dirty="0" smtClean="0"/>
                        <a:t> своей  учебной   деятельности. </a:t>
                      </a:r>
                    </a:p>
                    <a:p>
                      <a:r>
                        <a:rPr lang="ru-RU" altLang="ru-RU" dirty="0" smtClean="0"/>
                        <a:t>Применение освоенных способы в новых ситуациях)</a:t>
                      </a:r>
                      <a:endParaRPr lang="ru-RU" dirty="0"/>
                    </a:p>
                  </a:txBody>
                  <a:tcPr/>
                </a:tc>
              </a:tr>
              <a:tr h="8851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Третий этап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Совершенствование умений исследовательской работы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Обобщение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результатов. Их оценка.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altLang="ru-RU" b="1" dirty="0" smtClean="0"/>
                        <a:t>Личностного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/>
                        <a:t>самосовершенствования</a:t>
                      </a:r>
                      <a:endParaRPr lang="ru-RU" altLang="ru-RU" dirty="0" smtClean="0"/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Овладение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творческой рефлексивной деятельностью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36072" y="1260764"/>
            <a:ext cx="10024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«Величайшая ошибка, которую обыкновенно делают в воспитании</a:t>
            </a:r>
            <a:r>
              <a:rPr lang="ru-RU" b="1" dirty="0" smtClean="0">
                <a:solidFill>
                  <a:srgbClr val="00B0F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- не приучают юношество к самостоятельному размышлению</a:t>
            </a:r>
            <a:r>
              <a:rPr lang="ru-RU" b="1" dirty="0" smtClean="0">
                <a:solidFill>
                  <a:srgbClr val="00B0F0"/>
                </a:solidFill>
              </a:rPr>
              <a:t>»</a:t>
            </a:r>
          </a:p>
          <a:p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                                               </a:t>
            </a:r>
            <a:r>
              <a:rPr lang="ru-RU" b="1" dirty="0">
                <a:solidFill>
                  <a:srgbClr val="00B0F0"/>
                </a:solidFill>
              </a:rPr>
              <a:t>Г.Э Лессинг </a:t>
            </a:r>
          </a:p>
        </p:txBody>
      </p:sp>
    </p:spTree>
    <p:extLst>
      <p:ext uri="{BB962C8B-B14F-4D97-AF65-F5344CB8AC3E}">
        <p14:creationId xmlns:p14="http://schemas.microsoft.com/office/powerpoint/2010/main" val="26890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9381" y="-124690"/>
            <a:ext cx="11776364" cy="135774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Педагогическое сопровождение </a:t>
            </a:r>
            <a:r>
              <a:rPr lang="ru-RU" sz="3200" b="1" dirty="0" smtClean="0">
                <a:solidFill>
                  <a:srgbClr val="FFFF00"/>
                </a:solidFill>
              </a:rPr>
              <a:t>проектной </a:t>
            </a:r>
            <a:r>
              <a:rPr lang="ru-RU" sz="3200" b="1" dirty="0">
                <a:solidFill>
                  <a:srgbClr val="FFFF00"/>
                </a:solidFill>
              </a:rPr>
              <a:t>деятельности.</a:t>
            </a: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468582"/>
            <a:ext cx="11047125" cy="17595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Учебный проект </a:t>
            </a:r>
            <a:r>
              <a:rPr lang="ru-RU" dirty="0"/>
              <a:t>– это специально организованный педагогом и выполняемый учащимися комплекс действий, завершающийся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созданием </a:t>
            </a:r>
            <a:r>
              <a:rPr lang="ru-RU" dirty="0"/>
              <a:t>творческого продукта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Как именно педагогу предстоит создавать условия для развития обучающихся в ходе проектной деятельности? </a:t>
            </a:r>
            <a:endParaRPr lang="ru-RU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Роли педагога в проектной деятельности: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33119"/>
              </p:ext>
            </p:extLst>
          </p:nvPr>
        </p:nvGraphicFramePr>
        <p:xfrm>
          <a:off x="-3" y="3311237"/>
          <a:ext cx="12053461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923"/>
                <a:gridCol w="1721923"/>
                <a:gridCol w="1721923"/>
                <a:gridCol w="1900052"/>
                <a:gridCol w="1543794"/>
                <a:gridCol w="2016824"/>
                <a:gridCol w="1427022"/>
              </a:tblGrid>
              <a:tr h="60959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энтузиаст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специалист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консультант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руководитель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координатор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оппонент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эксперт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40280"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повышает мотивацию об-</a:t>
                      </a:r>
                      <a:r>
                        <a:rPr lang="ru-RU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ся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,, поощряя и направляя их в сторону достижения цели;</a:t>
                      </a:r>
                      <a:endParaRPr lang="ru-RU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обладает знаниями и умениями в нескольких областях;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организатор доступа к ресурсам, в </a:t>
                      </a:r>
                      <a:r>
                        <a:rPr lang="ru-RU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к другим специалистам;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вопросы планирования времени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Координирует</a:t>
                      </a: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ве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сь процесс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«человек, который задает вопросы» (по </a:t>
                      </a:r>
                      <a:r>
                        <a:rPr lang="ru-RU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Дж.Питту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тот, кто организует обсуждение способов преодоления возникающих трудностей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дает четкий анализ результатов выполненного проекта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9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147" y="0"/>
            <a:ext cx="9404723" cy="140053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Педагогическое сопровождение  в процессе профес­сионального самоопределения</a:t>
            </a:r>
            <a:br>
              <a:rPr lang="ru-RU" sz="3200" b="1" dirty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652921"/>
              </p:ext>
            </p:extLst>
          </p:nvPr>
        </p:nvGraphicFramePr>
        <p:xfrm>
          <a:off x="180109" y="1594493"/>
          <a:ext cx="11873346" cy="9841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861"/>
                <a:gridCol w="3019861"/>
                <a:gridCol w="5833624"/>
              </a:tblGrid>
              <a:tr h="418988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педагогической деятельности</a:t>
                      </a:r>
                      <a:endParaRPr lang="ru-RU" dirty="0"/>
                    </a:p>
                  </a:txBody>
                  <a:tcPr marL="77802" marR="77802"/>
                </a:tc>
              </a:tr>
              <a:tr h="2752483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Аналитико-диагностическое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Психолого-педагогическое исследование учащихся, диагностику общих и частных проблем профессионального самоопределения, 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Анкетирование обучающихся психологами.</a:t>
                      </a:r>
                    </a:p>
                    <a:p>
                      <a:r>
                        <a:rPr lang="ru-RU" dirty="0" smtClean="0"/>
                        <a:t>Наблюдение преподавателей </a:t>
                      </a:r>
                      <a:r>
                        <a:rPr lang="ru-RU" dirty="0" err="1" smtClean="0"/>
                        <a:t>спецдисциплин</a:t>
                      </a:r>
                      <a:r>
                        <a:rPr lang="ru-RU" dirty="0" smtClean="0"/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психолого-педагогического заключения и рекомендаций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77802" marR="77802"/>
                </a:tc>
              </a:tr>
              <a:tr h="2701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Просветительское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Мероприятия, направленные на обеспечение учащегося информацией и знаниями, необходимыми в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будущей профессиональной деятельности.</a:t>
                      </a:r>
                    </a:p>
                    <a:p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Внеурочная</a:t>
                      </a:r>
                      <a:r>
                        <a:rPr lang="ru-RU" baseline="0" dirty="0" smtClean="0"/>
                        <a:t> деятельность по предметам</a:t>
                      </a:r>
                    </a:p>
                    <a:p>
                      <a:r>
                        <a:rPr lang="ru-RU" baseline="0" dirty="0" smtClean="0"/>
                        <a:t> Конкурсы профессионального мастерства.</a:t>
                      </a:r>
                    </a:p>
                    <a:p>
                      <a:r>
                        <a:rPr lang="ru-RU" baseline="0" dirty="0" smtClean="0"/>
                        <a:t>Встречи с выпускниками.</a:t>
                      </a:r>
                      <a:endParaRPr lang="ru-RU" dirty="0"/>
                    </a:p>
                  </a:txBody>
                  <a:tcPr marL="77802" marR="77802"/>
                </a:tc>
              </a:tr>
              <a:tr h="356139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Консультативное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Консультирование по конкретным личностным проблемам, возникающим в процессе профессиональной подготовки с целью повышения её эффективности.</a:t>
                      </a:r>
                    </a:p>
                    <a:p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Проблемные обсуждения в процессе реализации намеченных планов и совместные экспертизы результатов проделанной работы; </a:t>
                      </a:r>
                      <a:endParaRPr lang="ru-RU" dirty="0"/>
                    </a:p>
                  </a:txBody>
                  <a:tcPr marL="77802" marR="7780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3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педагогическое сопровождение личностно – ориентированного урока истории и обществознания. </a:t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</a:rPr>
              <a:t>равственные </a:t>
            </a:r>
            <a:r>
              <a:rPr lang="ru-RU" sz="2400" b="1" dirty="0">
                <a:solidFill>
                  <a:srgbClr val="FFFF00"/>
                </a:solidFill>
              </a:rPr>
              <a:t>ориентиры в преподавании. </a:t>
            </a:r>
            <a:r>
              <a:rPr lang="ru-RU" dirty="0" smtClean="0"/>
              <a:t>Обучение </a:t>
            </a:r>
            <a:r>
              <a:rPr lang="ru-RU" dirty="0"/>
              <a:t>через переживание - постановка проблемных вопросов. К</a:t>
            </a:r>
            <a:r>
              <a:rPr lang="ru-RU" dirty="0" smtClean="0"/>
              <a:t>раткая остановка </a:t>
            </a:r>
            <a:r>
              <a:rPr lang="ru-RU" dirty="0"/>
              <a:t>в течение урока на историческом краеведении. </a:t>
            </a:r>
            <a:r>
              <a:rPr lang="ru-RU" sz="2400" b="1" dirty="0" smtClean="0">
                <a:solidFill>
                  <a:srgbClr val="FFFF00"/>
                </a:solidFill>
              </a:rPr>
              <a:t>Сочетание форм </a:t>
            </a:r>
            <a:r>
              <a:rPr lang="ru-RU" sz="2400" b="1" dirty="0">
                <a:solidFill>
                  <a:srgbClr val="FFFF00"/>
                </a:solidFill>
              </a:rPr>
              <a:t>организации учебной деятельности: </a:t>
            </a:r>
            <a:r>
              <a:rPr lang="ru-RU" dirty="0" smtClean="0"/>
              <a:t>коллективных, групповых, индивидуальных.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Применение инновационных технологий (</a:t>
            </a:r>
            <a:r>
              <a:rPr lang="ru-RU" dirty="0" smtClean="0"/>
              <a:t>в системе и на уровне элементов)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Формирование </a:t>
            </a:r>
            <a:r>
              <a:rPr lang="ru-RU" sz="2400" b="1" dirty="0">
                <a:solidFill>
                  <a:srgbClr val="FFFF00"/>
                </a:solidFill>
              </a:rPr>
              <a:t>мотива «достижения успеха» в обучении и </a:t>
            </a:r>
            <a:r>
              <a:rPr lang="ru-RU" sz="2400" b="1" dirty="0" smtClean="0">
                <a:solidFill>
                  <a:srgbClr val="FFFF00"/>
                </a:solidFill>
              </a:rPr>
              <a:t>воспитании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095104"/>
              </p:ext>
            </p:extLst>
          </p:nvPr>
        </p:nvGraphicFramePr>
        <p:xfrm>
          <a:off x="0" y="587937"/>
          <a:ext cx="12192001" cy="849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8309"/>
                <a:gridCol w="2189527"/>
                <a:gridCol w="2603383"/>
                <a:gridCol w="2396455"/>
                <a:gridCol w="2494327"/>
              </a:tblGrid>
              <a:tr h="194744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сопровождение обучающихся в процессе их социализации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педагогов и родителей учащихся в образовательном процессе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сопровождение исследовательской деятельности.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сопровождение и поддержка обучающихся в проектной деятельности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сопровождение  в процессе профес­сионального самоопределения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32005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Советы профилактики.</a:t>
                      </a:r>
                    </a:p>
                    <a:p>
                      <a:r>
                        <a:rPr lang="ru-RU" b="1" dirty="0" smtClean="0"/>
                        <a:t>Работа психолога–нарколога</a:t>
                      </a:r>
                    </a:p>
                    <a:p>
                      <a:r>
                        <a:rPr lang="ru-RU" b="1" dirty="0" smtClean="0"/>
                        <a:t>Работа социального педагога</a:t>
                      </a:r>
                    </a:p>
                    <a:p>
                      <a:r>
                        <a:rPr lang="ru-RU" b="1" dirty="0" smtClean="0"/>
                        <a:t>МО педагогов по воспитательной </a:t>
                      </a:r>
                    </a:p>
                    <a:p>
                      <a:r>
                        <a:rPr lang="ru-RU" b="1" dirty="0" smtClean="0"/>
                        <a:t>Педсовет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Родительские</a:t>
                      </a:r>
                      <a:r>
                        <a:rPr lang="ru-RU" b="1" baseline="0" dirty="0" smtClean="0"/>
                        <a:t> собрания</a:t>
                      </a:r>
                    </a:p>
                    <a:p>
                      <a:r>
                        <a:rPr lang="ru-RU" b="1" baseline="0" dirty="0" smtClean="0"/>
                        <a:t>Индивидуальная работа с родителями мастеров п/о .</a:t>
                      </a:r>
                    </a:p>
                    <a:p>
                      <a:r>
                        <a:rPr lang="ru-RU" b="1" baseline="0" dirty="0" smtClean="0"/>
                        <a:t>Система работы с родителями социального педагога , психолога.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Работа</a:t>
                      </a:r>
                      <a:r>
                        <a:rPr lang="ru-RU" b="1" baseline="0" dirty="0" smtClean="0"/>
                        <a:t> НОО под руководством Козловой А.А.</a:t>
                      </a:r>
                    </a:p>
                    <a:p>
                      <a:r>
                        <a:rPr lang="ru-RU" b="1" baseline="0" dirty="0" smtClean="0"/>
                        <a:t>Практика проведения конференций, </a:t>
                      </a:r>
                    </a:p>
                    <a:p>
                      <a:r>
                        <a:rPr lang="ru-RU" b="1" dirty="0" smtClean="0"/>
                        <a:t>Конкурс по предметам ООД </a:t>
                      </a:r>
                    </a:p>
                    <a:p>
                      <a:r>
                        <a:rPr lang="ru-RU" b="1" dirty="0" smtClean="0"/>
                        <a:t>«Самый</a:t>
                      </a:r>
                      <a:r>
                        <a:rPr lang="ru-RU" b="1" baseline="0" dirty="0" smtClean="0"/>
                        <a:t> умный»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Работа кружка «Лидер»</a:t>
                      </a:r>
                    </a:p>
                    <a:p>
                      <a:r>
                        <a:rPr lang="ru-RU" b="1" dirty="0" smtClean="0"/>
                        <a:t>Творческая мастерская «Стимул»</a:t>
                      </a:r>
                    </a:p>
                    <a:p>
                      <a:r>
                        <a:rPr lang="ru-RU" b="1" dirty="0" smtClean="0"/>
                        <a:t>Молодёжное</a:t>
                      </a:r>
                      <a:r>
                        <a:rPr lang="ru-RU" b="1" baseline="0" dirty="0" smtClean="0"/>
                        <a:t> волонтёрское движение  «Эдельвейс»</a:t>
                      </a:r>
                    </a:p>
                    <a:p>
                      <a:r>
                        <a:rPr lang="ru-RU" b="1" baseline="0" dirty="0" smtClean="0"/>
                        <a:t>Проект «Памяти поколений»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Конкурс профессионального мастерства.</a:t>
                      </a:r>
                    </a:p>
                    <a:p>
                      <a:r>
                        <a:rPr lang="ru-RU" b="1" dirty="0" smtClean="0"/>
                        <a:t>Применение технологий развивающего обучения на уроках </a:t>
                      </a:r>
                      <a:r>
                        <a:rPr lang="ru-RU" b="1" dirty="0" err="1" smtClean="0"/>
                        <a:t>спецдисциплин</a:t>
                      </a:r>
                      <a:r>
                        <a:rPr lang="ru-RU" b="1" dirty="0" smtClean="0"/>
                        <a:t>.</a:t>
                      </a:r>
                      <a:endParaRPr lang="ru-RU" b="1" dirty="0"/>
                    </a:p>
                  </a:txBody>
                  <a:tcPr/>
                </a:tc>
              </a:tr>
              <a:tr h="2820778"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Реализация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ключевых компетенций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0"/>
            <a:ext cx="1426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Формы реализации педагогического сопровождения в </a:t>
            </a:r>
            <a:r>
              <a:rPr lang="ru-RU" b="1" dirty="0" err="1" smtClean="0">
                <a:solidFill>
                  <a:srgbClr val="FFFF00"/>
                </a:solidFill>
              </a:rPr>
              <a:t>услових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компетнтностного</a:t>
            </a:r>
            <a:r>
              <a:rPr lang="ru-RU" b="1" dirty="0" smtClean="0">
                <a:solidFill>
                  <a:srgbClr val="FFFF00"/>
                </a:solidFill>
              </a:rPr>
              <a:t> подхода в «НТТОС»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98511" y="180108"/>
            <a:ext cx="9404723" cy="1125233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</a:t>
            </a:r>
            <a:b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655" y="1305342"/>
            <a:ext cx="112360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Какова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роль каждого из нас: научить детей учиться; переход от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ЗУНовской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системы к системе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деятельностной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; сформировать ключевые компетенции; каждый из нас должен владеть современными педагогическими технологиями; научить детей брать на себя ответственность в принятии решений; совершенствование самого учителя.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044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Литература</a:t>
            </a:r>
            <a:r>
              <a:rPr lang="ru-RU" sz="2800" b="1" dirty="0" smtClean="0">
                <a:solidFill>
                  <a:srgbClr val="FFFF00"/>
                </a:solidFill>
              </a:rPr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1.</a:t>
            </a:r>
            <a:r>
              <a:rPr lang="ru-RU" sz="2000" b="1" i="1" dirty="0" smtClean="0"/>
              <a:t>Ожегов </a:t>
            </a:r>
            <a:r>
              <a:rPr lang="ru-RU" sz="2000" b="1" i="1" dirty="0"/>
              <a:t>С.И., Шведова Н.Ю.</a:t>
            </a:r>
            <a:r>
              <a:rPr lang="ru-RU" sz="2000" b="1" dirty="0"/>
              <a:t> Толковый словарь русского языка. – М.: Азбуковник, 1999. – 944 с.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2.</a:t>
            </a:r>
            <a:r>
              <a:rPr lang="ru-RU" sz="2000" b="1" i="1" dirty="0" smtClean="0"/>
              <a:t>Казакова </a:t>
            </a:r>
            <a:r>
              <a:rPr lang="ru-RU" sz="2000" b="1" i="1" dirty="0"/>
              <a:t>Е.И.</a:t>
            </a:r>
            <a:r>
              <a:rPr lang="ru-RU" sz="2000" b="1" dirty="0"/>
              <a:t> Теоретические основы развития общеобразовательной школы (системно – ориентационный подход): </a:t>
            </a:r>
            <a:r>
              <a:rPr lang="ru-RU" sz="2000" b="1" dirty="0" err="1"/>
              <a:t>Автореф</a:t>
            </a:r>
            <a:r>
              <a:rPr lang="ru-RU" sz="2000" b="1" dirty="0"/>
              <a:t>. </a:t>
            </a:r>
            <a:r>
              <a:rPr lang="ru-RU" sz="2000" b="1" dirty="0" err="1"/>
              <a:t>дисс</a:t>
            </a:r>
            <a:r>
              <a:rPr lang="ru-RU" sz="2000" b="1" dirty="0"/>
              <a:t>….</a:t>
            </a:r>
            <a:r>
              <a:rPr lang="ru-RU" sz="2000" b="1" dirty="0" err="1"/>
              <a:t>пед.наук</a:t>
            </a:r>
            <a:r>
              <a:rPr lang="ru-RU" sz="2000" b="1" dirty="0"/>
              <a:t>. – СПб., 1995. – 32 с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3.</a:t>
            </a:r>
            <a:r>
              <a:rPr lang="ru-RU" sz="2000" b="1" i="1" dirty="0" smtClean="0"/>
              <a:t>Газман </a:t>
            </a:r>
            <a:r>
              <a:rPr lang="ru-RU" sz="2000" b="1" i="1" dirty="0"/>
              <a:t>О.С.</a:t>
            </a:r>
            <a:r>
              <a:rPr lang="ru-RU" sz="2000" b="1" dirty="0"/>
              <a:t> Педагогическая поддержка детей в образовании как инновационная проблема / Новые ценности образования: десять концепций и эссе. Вып.3. М., 1995. – С.58-64.</a:t>
            </a:r>
            <a:br>
              <a:rPr lang="ru-RU" sz="2000" b="1" dirty="0"/>
            </a:br>
            <a:r>
              <a:rPr lang="ru-RU" sz="2000" b="1" dirty="0" smtClean="0"/>
              <a:t>4.</a:t>
            </a:r>
            <a:r>
              <a:rPr lang="ru-RU" sz="2000" b="1" i="1" dirty="0" smtClean="0"/>
              <a:t>Слюсарев </a:t>
            </a:r>
            <a:r>
              <a:rPr lang="ru-RU" sz="2000" b="1" i="1" dirty="0"/>
              <a:t>Ю.В.</a:t>
            </a:r>
            <a:r>
              <a:rPr lang="ru-RU" sz="2000" b="1" dirty="0"/>
              <a:t> Психологическое сопровождение как фактор активизации саморазвития личности// Автореферат на соискание ученой степени канд. псих. наук. – СПб, 1992.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9200" y="178723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7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9309" y="415636"/>
            <a:ext cx="9684327" cy="552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err="1" smtClean="0">
                <a:solidFill>
                  <a:srgbClr val="FFFF00"/>
                </a:solidFill>
              </a:rPr>
              <a:t>Компетентностный</a:t>
            </a:r>
            <a:r>
              <a:rPr lang="ru-RU" altLang="ru-RU" sz="2800" b="1" dirty="0" smtClean="0">
                <a:solidFill>
                  <a:srgbClr val="FFFF00"/>
                </a:solidFill>
              </a:rPr>
              <a:t> подход </a:t>
            </a:r>
            <a:r>
              <a:rPr lang="ru-RU" altLang="ru-RU" sz="2800" b="1" dirty="0" smtClean="0"/>
              <a:t>– это подход, акцентирующий внимание на результаты образования, причем в качестве результата рассматривается не сумма усвоенной информации( усвоенных знаний), а способность человека действовать в новых, неопределённых, проблемных ситуациях, для которых заранее нельзя наработать соответствующих средств. Их нужно находить в процессе разрешения подобных ситуаций и достигать требуемых результатов.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800" b="1" dirty="0" smtClean="0"/>
          </a:p>
          <a:p>
            <a:pPr>
              <a:lnSpc>
                <a:spcPct val="90000"/>
              </a:lnSpc>
            </a:pPr>
            <a:r>
              <a:rPr lang="ru-RU" altLang="ru-RU" sz="2800" b="1" dirty="0" err="1" smtClean="0">
                <a:solidFill>
                  <a:srgbClr val="FFFF00"/>
                </a:solidFill>
              </a:rPr>
              <a:t>Компетентностный</a:t>
            </a:r>
            <a:r>
              <a:rPr lang="ru-RU" altLang="ru-RU" sz="2800" b="1" dirty="0" smtClean="0">
                <a:solidFill>
                  <a:srgbClr val="FFFF00"/>
                </a:solidFill>
              </a:rPr>
              <a:t> подход </a:t>
            </a:r>
            <a:r>
              <a:rPr lang="ru-RU" altLang="ru-RU" sz="2800" b="1" dirty="0" smtClean="0"/>
              <a:t>– это подход, при котором результаты образования признаются значимыми за пределами системы образования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0204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200" b="1" dirty="0">
                <a:solidFill>
                  <a:srgbClr val="FFFF00"/>
                </a:solidFill>
              </a:rPr>
              <a:t>К</a:t>
            </a:r>
            <a:r>
              <a:rPr lang="ru-RU" altLang="ru-RU" sz="3200" b="1" dirty="0" smtClean="0">
                <a:solidFill>
                  <a:srgbClr val="FFFF00"/>
                </a:solidFill>
              </a:rPr>
              <a:t>лючевые компетенции по           </a:t>
            </a:r>
            <a:r>
              <a:rPr lang="ru-RU" altLang="ru-RU" sz="3200" b="1" dirty="0" err="1" smtClean="0">
                <a:solidFill>
                  <a:srgbClr val="FFFF00"/>
                </a:solidFill>
              </a:rPr>
              <a:t>А.В.Хуторскому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0365" y="1995055"/>
            <a:ext cx="86036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/>
              <a:t>1.Ценностно-смысловые компетенции</a:t>
            </a:r>
          </a:p>
          <a:p>
            <a:endParaRPr lang="ru-RU" altLang="ru-RU" sz="2800" b="1" dirty="0" smtClean="0"/>
          </a:p>
          <a:p>
            <a:r>
              <a:rPr lang="ru-RU" altLang="ru-RU" sz="2800" b="1" dirty="0" smtClean="0"/>
              <a:t>2.Учебно-познавательные, информационные, коммуникативные, социально-трудовые</a:t>
            </a:r>
          </a:p>
          <a:p>
            <a:endParaRPr lang="ru-RU" altLang="ru-RU" sz="2800" b="1" dirty="0" smtClean="0"/>
          </a:p>
          <a:p>
            <a:r>
              <a:rPr lang="ru-RU" altLang="ru-RU" sz="2800" b="1" dirty="0" smtClean="0"/>
              <a:t>3.Общекультурные</a:t>
            </a:r>
          </a:p>
          <a:p>
            <a:endParaRPr lang="ru-RU" altLang="ru-RU" sz="2800" b="1" dirty="0" smtClean="0"/>
          </a:p>
          <a:p>
            <a:r>
              <a:rPr lang="ru-RU" altLang="ru-RU" sz="2800" b="1" dirty="0" smtClean="0"/>
              <a:t>4.Компетенции личностного самосовершенствования </a:t>
            </a:r>
            <a:endParaRPr lang="ru-RU" alt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919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</a:rPr>
              <a:t>Что такое « сопровождение»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9314" y="1344324"/>
            <a:ext cx="11466113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1.С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опровождать, значит, сопутствовать чему-либо, Служить приложением, дополнением к чему-либо (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Ожёгов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Сопровождение в педагогике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рассматриваетсякак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заимодействие сопровождающего и сопровождаемого, направленное на решение жизненных     проблем сопровождаемого (Е.И. Казакова, А.П. </a:t>
            </a:r>
            <a:r>
              <a:rPr lang="ru-RU" sz="2800" b="1" dirty="0" err="1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Тряпицына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44958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«Взаимодействие»  -  отношения субъектов в общей деятельности. </a:t>
            </a:r>
            <a:endParaRPr lang="ru-RU" sz="28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8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 smtClean="0"/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632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Виды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взаимодействия  -психолого -педагогическая составляющая  сопровождения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971240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0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30813665"/>
              </p:ext>
            </p:extLst>
          </p:nvPr>
        </p:nvGraphicFramePr>
        <p:xfrm>
          <a:off x="13855" y="0"/>
          <a:ext cx="13466618" cy="8534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582"/>
                <a:gridCol w="5135418"/>
                <a:gridCol w="5338618"/>
              </a:tblGrid>
              <a:tr h="10252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 компетенции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компетенции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педагогического сопровождения</a:t>
                      </a:r>
                      <a:endParaRPr lang="ru-RU" dirty="0"/>
                    </a:p>
                  </a:txBody>
                  <a:tcPr/>
                </a:tc>
              </a:tr>
              <a:tr h="1416291">
                <a:tc>
                  <a:txBody>
                    <a:bodyPr/>
                    <a:lstStyle/>
                    <a:p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Информационная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( самостоятельно искать, анализировать и отбирать   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       информацию, </a:t>
                      </a:r>
                      <a:r>
                        <a:rPr lang="ru-RU" altLang="ru-RU" b="1" dirty="0" err="1" smtClean="0">
                          <a:solidFill>
                            <a:schemeClr val="bg1"/>
                          </a:solidFill>
                        </a:rPr>
                        <a:t>структуировать</a:t>
                      </a: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, преобразовывать,  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    сохранять и передавать её)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Применение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технологий развивающего обучения (личностно – ориентированный подхода, РКМЧП, </a:t>
                      </a:r>
                      <a:r>
                        <a:rPr lang="ru-RU" b="1" baseline="0" dirty="0" err="1" smtClean="0">
                          <a:solidFill>
                            <a:schemeClr val="bg1"/>
                          </a:solidFill>
                        </a:rPr>
                        <a:t>информациооных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технологий и др.)</a:t>
                      </a:r>
                    </a:p>
                  </a:txBody>
                  <a:tcPr/>
                </a:tc>
              </a:tr>
              <a:tr h="1234915">
                <a:tc>
                  <a:txBody>
                    <a:bodyPr/>
                    <a:lstStyle/>
                    <a:p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Коммуникативная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( сотрудничать, оказывать помощь другим,       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    участвовать в работе команды, обмениваться информацией)   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Психологические тренинги,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Работа команды лидеров.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Проектная деятельность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391619">
                <a:tc>
                  <a:txBody>
                    <a:bodyPr/>
                    <a:lstStyle/>
                    <a:p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Учебно-познавательная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Определять цели  и порядок работы, самостоятельно  планировать свою  учебную   деятельность. применять освоенные способы в новых ситуациях, осуществлять самоконтроль.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Организация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исследовательской деятельности, проектной деятельности. </a:t>
                      </a: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95559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Личностного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самосовершенствования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( анализировать свои достижения и ошибки,  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взаимную помощь и поддержку в затруднительных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ситуациях, критически оценивать результаты своей  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alt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деятельности)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психолого</a:t>
                      </a:r>
                      <a:r>
                        <a:rPr lang="ru-RU" sz="1800" b="1" i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-педагогического консилиума образовательного учреждения, работа</a:t>
                      </a:r>
                      <a:r>
                        <a:rPr lang="ru-RU" sz="1800" b="1" i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психолога. Социального педагога преподавателей/о и мастеров п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/о</a:t>
                      </a:r>
                      <a:endParaRPr lang="ru-RU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85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5747" y="0"/>
            <a:ext cx="10141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br>
              <a:rPr lang="ru-RU" alt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</a:t>
            </a:r>
            <a:r>
              <a:rPr lang="ru-RU" alt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5747" y="1828800"/>
            <a:ext cx="115962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обучающихся в процессе 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педагогов и родителей учащихся в образовательном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исследовательской деятельности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и поддержка обучающихся в проектной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 в процессе профес­сионального самоопределения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9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обучающихся в процессе их социализации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485430"/>
              </p:ext>
            </p:extLst>
          </p:nvPr>
        </p:nvGraphicFramePr>
        <p:xfrm>
          <a:off x="-152400" y="1399310"/>
          <a:ext cx="12344400" cy="6231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  <a:gridCol w="4114800"/>
              </a:tblGrid>
              <a:tr h="931223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 </a:t>
                      </a:r>
                      <a:r>
                        <a:rPr lang="ru-RU" baseline="0" dirty="0" smtClean="0"/>
                        <a:t> педагогического сопровождения</a:t>
                      </a:r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Содежание этапов</a:t>
                      </a:r>
                      <a:r>
                        <a:rPr lang="ru-RU" baseline="0" dirty="0" smtClean="0"/>
                        <a:t> педагогического сопровождения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Инструменты и приёмы </a:t>
                      </a:r>
                      <a:r>
                        <a:rPr lang="ru-RU" baseline="0" dirty="0" smtClean="0"/>
                        <a:t>педагогического сопровождения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77802" marR="77802"/>
                </a:tc>
              </a:tr>
              <a:tr h="1607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Диагностический </a:t>
                      </a:r>
                    </a:p>
                    <a:p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Обнаружение проблем обучающегося, осознание их значимости и желание оказать помощь). </a:t>
                      </a:r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психолого</a:t>
                      </a:r>
                      <a:r>
                        <a:rPr lang="ru-RU" sz="1800" b="1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-педагогического консилиума образовательного учреждения</a:t>
                      </a:r>
                      <a:endParaRPr lang="ru-RU" b="1" dirty="0"/>
                    </a:p>
                  </a:txBody>
                  <a:tcPr marL="77802" marR="77802"/>
                </a:tc>
              </a:tr>
              <a:tr h="70327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Аналитический</a:t>
                      </a:r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 причин и способов решения проблемы</a:t>
                      </a:r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Итоги консилиума</a:t>
                      </a:r>
                      <a:endParaRPr lang="ru-RU" b="1" dirty="0"/>
                    </a:p>
                  </a:txBody>
                  <a:tcPr marL="77802" marR="77802"/>
                </a:tc>
              </a:tr>
              <a:tr h="206763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3.Практический</a:t>
                      </a:r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Взаимодействие учителя и обучающегося, основанное на уважении личности обучающегося и ориентированное на создание условий для осознанного ответственного выбора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 Привлечение </a:t>
                      </a:r>
                      <a:r>
                        <a:rPr lang="ru-RU" b="1" baseline="0" dirty="0" err="1" smtClean="0"/>
                        <a:t>обучающихсяк</a:t>
                      </a:r>
                      <a:r>
                        <a:rPr lang="ru-RU" b="1" baseline="0" dirty="0" smtClean="0"/>
                        <a:t> активному участию во внеурочной деятельности</a:t>
                      </a:r>
                      <a:endParaRPr lang="ru-RU" b="1" dirty="0"/>
                    </a:p>
                  </a:txBody>
                  <a:tcPr marL="77802" marR="77802"/>
                </a:tc>
              </a:tr>
              <a:tr h="703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Рефлексивный</a:t>
                      </a:r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Аанализ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результатов</a:t>
                      </a:r>
                    </a:p>
                    <a:p>
                      <a:endParaRPr lang="ru-RU" b="1" dirty="0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 Позитивные формальные и неформальные санкции</a:t>
                      </a:r>
                      <a:endParaRPr lang="ru-RU" b="1" dirty="0"/>
                    </a:p>
                  </a:txBody>
                  <a:tcPr marL="77802" marR="7780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2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452718"/>
            <a:ext cx="11679382" cy="10989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solidFill>
                  <a:srgbClr val="FFFF00"/>
                </a:solidFill>
              </a:rPr>
              <a:t>Взаимодействие педагогов и родителей учащихся в образовательном процессе</a:t>
            </a:r>
            <a:r>
              <a:rPr lang="ru-RU" sz="2800" dirty="0">
                <a:solidFill>
                  <a:srgbClr val="FFFF00"/>
                </a:solidFill>
              </a:rPr>
              <a:t/>
            </a:r>
            <a:br>
              <a:rPr lang="ru-RU" sz="2800" dirty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0406"/>
              </p:ext>
            </p:extLst>
          </p:nvPr>
        </p:nvGraphicFramePr>
        <p:xfrm>
          <a:off x="0" y="1249680"/>
          <a:ext cx="12191999" cy="804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697"/>
                <a:gridCol w="3250697"/>
                <a:gridCol w="5690605"/>
              </a:tblGrid>
              <a:tr h="245816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Консультирование  родителей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Создание условий, обеспечивающих успешную адаптацию и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социализацию обучающихся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, посвященное психологическим особенностям того или иного вида деятельности.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Групповые и индивидуальные консультации, лекции, семинары.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Совместные семинары-тренинги по развитию навыков общения, сотрудничества, разрешения конфликтов, в которых принимают участие как родители, так и дети.</a:t>
                      </a: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</a:tr>
              <a:tr h="193141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Профилактическая работа с родителями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Обеспечение родителей знаниями и навыками, способствующими развитию эффективного, развивающего поведения в семье в процессе взаимодействия с детьми.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Родительские собрания</a:t>
                      </a:r>
                    </a:p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/>
                        </a:rPr>
                        <a:t>Проведение бесед,  лекций,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</a:tr>
              <a:tr h="272153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Сопровождение социально-уязвимых семей.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Предупреждение и преодоление трудностей в учебе и общении у учащихся группы риска; 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Помощь семье в решении проблем внутрисемейного общения;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Помощь семье в кризисной ситуации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индивидуального  сопровождения семьи </a:t>
                      </a: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(Социальный </a:t>
                      </a:r>
                      <a:r>
                        <a:rPr lang="ru-RU" sz="1800" b="1" kern="120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педагог,мастер</a:t>
                      </a: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п/о)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Повышение уровня психолого-педагогической компетентности родителей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77802" marR="77802"/>
                </a:tc>
              </a:tr>
              <a:tr h="356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7802" marR="7780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7802" marR="7780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7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ACACAC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432</TotalTime>
  <Words>1145</Words>
  <Application>Microsoft Office PowerPoint</Application>
  <PresentationFormat>Широкоэкранный</PresentationFormat>
  <Paragraphs>197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SimSun</vt:lpstr>
      <vt:lpstr>Arial</vt:lpstr>
      <vt:lpstr>Calibri</vt:lpstr>
      <vt:lpstr>Century Gothic</vt:lpstr>
      <vt:lpstr>Times New Roman</vt:lpstr>
      <vt:lpstr>Wingdings</vt:lpstr>
      <vt:lpstr>Wingdings 3</vt:lpstr>
      <vt:lpstr>Ион</vt:lpstr>
      <vt:lpstr>Доклад: «Педагогическое сопровождение в условиях компетентностного подхода в образовании» </vt:lpstr>
      <vt:lpstr>Презентация PowerPoint</vt:lpstr>
      <vt:lpstr>Ключевые компетенции по           А.В.Хуторскому</vt:lpstr>
      <vt:lpstr>Что такое « сопровождение» </vt:lpstr>
      <vt:lpstr>Виды взаимодействия  -психолого -педагогическая составляющая  сопровождения</vt:lpstr>
      <vt:lpstr>Презентация PowerPoint</vt:lpstr>
      <vt:lpstr>Презентация PowerPoint</vt:lpstr>
      <vt:lpstr>Педагогическое сопровождение обучающихся в процессе их социализации </vt:lpstr>
      <vt:lpstr>Взаимодействие педагогов и родителей учащихся в образовательном процессе </vt:lpstr>
      <vt:lpstr>Презентация PowerPoint</vt:lpstr>
      <vt:lpstr>Педагогическое сопровождение исследовательской  деятельности. </vt:lpstr>
      <vt:lpstr>Педагогическое сопровождение проектной деятельности. </vt:lpstr>
      <vt:lpstr>Педагогическое сопровождение  в процессе профес­сионального самоопределения </vt:lpstr>
      <vt:lpstr>Психолого – педагогическое сопровождение личностно – ориентированного урока истории и обществознания.  </vt:lpstr>
      <vt:lpstr>Презентация PowerPoint</vt:lpstr>
      <vt:lpstr>Вывод </vt:lpstr>
      <vt:lpstr>Литература:  1.Ожегов С.И., Шведова Н.Ю. Толковый словарь русского языка. – М.: Азбуковник, 1999. – 944 с.  2.Казакова Е.И. Теоретические основы развития общеобразовательной школы (системно – ориентационный подход): Автореф. дисс….пед.наук. – СПб., 1995. – 32 с.  3.Газман О.С. Педагогическая поддержка детей в образовании как инновационная проблема / Новые ценности образования: десять концепций и эссе. Вып.3. М., 1995. – С.58-64. 4.Слюсарев Ю.В. Психологическое сопровождение как фактор активизации саморазвития личности// Автореферат на соискание ученой степени канд. псих. наук. – СПб, 1992.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татьяна корсукова</cp:lastModifiedBy>
  <cp:revision>59</cp:revision>
  <dcterms:created xsi:type="dcterms:W3CDTF">2014-11-24T18:38:17Z</dcterms:created>
  <dcterms:modified xsi:type="dcterms:W3CDTF">2017-01-10T20:55:16Z</dcterms:modified>
</cp:coreProperties>
</file>