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63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13" autoAdjust="0"/>
  </p:normalViewPr>
  <p:slideViewPr>
    <p:cSldViewPr>
      <p:cViewPr varScale="1">
        <p:scale>
          <a:sx n="98" d="100"/>
          <a:sy n="98" d="100"/>
        </p:scale>
        <p:origin x="99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6AEE2-23A9-4FE8-83C0-CE9090AE00F3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F8F3-D805-40C2-BC0F-8464D2EB1C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764704"/>
            <a:ext cx="4572000" cy="12957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литературного чтения в 4-ом классе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Стихи о Родине, о природе. К.Д. Бальмонт «Россия». Оценка  эмоционального состояния автора.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4716016" y="5085184"/>
            <a:ext cx="34091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 начальных классов </a:t>
            </a:r>
          </a:p>
          <a:p>
            <a:pPr eaLnBrk="1" hangingPunct="1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БОУ СОШ № 29 МО Динской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</a:p>
          <a:p>
            <a:pPr eaLnBrk="1" hangingPunct="1"/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alt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Новотитаровской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Краснодарского края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Гармашева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133772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karp.com/wp-content/uploads/2011/06/d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387648" cy="52625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1714488"/>
            <a:ext cx="35385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Константин Дмитриевич </a:t>
            </a:r>
          </a:p>
          <a:p>
            <a:pPr algn="ctr"/>
            <a:r>
              <a:rPr lang="ru-RU" sz="2400" b="1" dirty="0" smtClean="0"/>
              <a:t>Бальмонт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/>
              <a:t>15 июня 1867 г.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– </a:t>
            </a:r>
            <a:r>
              <a:rPr lang="ru-RU" sz="2400" b="1" dirty="0"/>
              <a:t>23 сентября 1942 г.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285728"/>
          <a:ext cx="6929490" cy="6217920"/>
        </p:xfrm>
        <a:graphic>
          <a:graphicData uri="http://schemas.openxmlformats.org/drawingml/2006/table">
            <a:tbl>
              <a:tblPr/>
              <a:tblGrid>
                <a:gridCol w="1154915"/>
                <a:gridCol w="1154915"/>
                <a:gridCol w="1154915"/>
                <a:gridCol w="1154915"/>
                <a:gridCol w="1154915"/>
                <a:gridCol w="1154915"/>
              </a:tblGrid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3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4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1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В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5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6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Б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2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Д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Е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Т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И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Д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И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Ё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Л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Т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Е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З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Ц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Е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Й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В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Я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00166" y="2143116"/>
            <a:ext cx="785818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571744"/>
            <a:ext cx="785818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785794"/>
            <a:ext cx="785818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1071546"/>
            <a:ext cx="785818" cy="5357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214554"/>
            <a:ext cx="78581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2214554"/>
            <a:ext cx="78581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285728"/>
          <a:ext cx="6929490" cy="6339840"/>
        </p:xfrm>
        <a:graphic>
          <a:graphicData uri="http://schemas.openxmlformats.org/drawingml/2006/table">
            <a:tbl>
              <a:tblPr/>
              <a:tblGrid>
                <a:gridCol w="1154915"/>
                <a:gridCol w="1154915"/>
                <a:gridCol w="1154915"/>
                <a:gridCol w="1154915"/>
                <a:gridCol w="1154915"/>
                <a:gridCol w="1154915"/>
              </a:tblGrid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3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4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1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В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5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6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Б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2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Д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Е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Т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И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FF0000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FF0000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Times New Roman"/>
                        </a:rPr>
                        <a:t>Д</a:t>
                      </a:r>
                      <a:endParaRPr lang="ru-RU" sz="2400" dirty="0">
                        <a:solidFill>
                          <a:srgbClr val="FF0000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2400" dirty="0">
                        <a:solidFill>
                          <a:srgbClr val="FF0000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FF0000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Ё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Л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Т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Е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З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Н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Ц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Р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Е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О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Й</a:t>
                      </a:r>
                      <a:endParaRPr lang="ru-RU" sz="1800" dirty="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В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С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К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А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Lucida Console" pitchFamily="49" charset="0"/>
                          <a:ea typeface="Times New Roman"/>
                        </a:rPr>
                        <a:t>Я</a:t>
                      </a:r>
                      <a:endParaRPr lang="ru-RU" sz="1800"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33333"/>
                        </a:solidFill>
                        <a:latin typeface="Lucida Console" pitchFamily="49" charset="0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>
              <a:gd name="T0" fmla="*/ 86 w 5050"/>
              <a:gd name="T1" fmla="*/ 329 h 567"/>
              <a:gd name="T2" fmla="*/ 152 w 5050"/>
              <a:gd name="T3" fmla="*/ 255 h 567"/>
              <a:gd name="T4" fmla="*/ 201 w 5050"/>
              <a:gd name="T5" fmla="*/ 222 h 567"/>
              <a:gd name="T6" fmla="*/ 292 w 5050"/>
              <a:gd name="T7" fmla="*/ 165 h 567"/>
              <a:gd name="T8" fmla="*/ 317 w 5050"/>
              <a:gd name="T9" fmla="*/ 148 h 567"/>
              <a:gd name="T10" fmla="*/ 341 w 5050"/>
              <a:gd name="T11" fmla="*/ 140 h 567"/>
              <a:gd name="T12" fmla="*/ 374 w 5050"/>
              <a:gd name="T13" fmla="*/ 107 h 567"/>
              <a:gd name="T14" fmla="*/ 522 w 5050"/>
              <a:gd name="T15" fmla="*/ 74 h 567"/>
              <a:gd name="T16" fmla="*/ 596 w 5050"/>
              <a:gd name="T17" fmla="*/ 41 h 567"/>
              <a:gd name="T18" fmla="*/ 1156 w 5050"/>
              <a:gd name="T19" fmla="*/ 50 h 567"/>
              <a:gd name="T20" fmla="*/ 1386 w 5050"/>
              <a:gd name="T21" fmla="*/ 17 h 567"/>
              <a:gd name="T22" fmla="*/ 1576 w 5050"/>
              <a:gd name="T23" fmla="*/ 0 h 567"/>
              <a:gd name="T24" fmla="*/ 2004 w 5050"/>
              <a:gd name="T25" fmla="*/ 8 h 567"/>
              <a:gd name="T26" fmla="*/ 2086 w 5050"/>
              <a:gd name="T27" fmla="*/ 66 h 567"/>
              <a:gd name="T28" fmla="*/ 2316 w 5050"/>
              <a:gd name="T29" fmla="*/ 74 h 567"/>
              <a:gd name="T30" fmla="*/ 2407 w 5050"/>
              <a:gd name="T31" fmla="*/ 107 h 567"/>
              <a:gd name="T32" fmla="*/ 2497 w 5050"/>
              <a:gd name="T33" fmla="*/ 99 h 567"/>
              <a:gd name="T34" fmla="*/ 2596 w 5050"/>
              <a:gd name="T35" fmla="*/ 66 h 567"/>
              <a:gd name="T36" fmla="*/ 2999 w 5050"/>
              <a:gd name="T37" fmla="*/ 50 h 567"/>
              <a:gd name="T38" fmla="*/ 3205 w 5050"/>
              <a:gd name="T39" fmla="*/ 0 h 567"/>
              <a:gd name="T40" fmla="*/ 3550 w 5050"/>
              <a:gd name="T41" fmla="*/ 8 h 567"/>
              <a:gd name="T42" fmla="*/ 3748 w 5050"/>
              <a:gd name="T43" fmla="*/ 74 h 567"/>
              <a:gd name="T44" fmla="*/ 3855 w 5050"/>
              <a:gd name="T45" fmla="*/ 82 h 567"/>
              <a:gd name="T46" fmla="*/ 3954 w 5050"/>
              <a:gd name="T47" fmla="*/ 124 h 567"/>
              <a:gd name="T48" fmla="*/ 4258 w 5050"/>
              <a:gd name="T49" fmla="*/ 132 h 567"/>
              <a:gd name="T50" fmla="*/ 4340 w 5050"/>
              <a:gd name="T51" fmla="*/ 165 h 567"/>
              <a:gd name="T52" fmla="*/ 4390 w 5050"/>
              <a:gd name="T53" fmla="*/ 198 h 567"/>
              <a:gd name="T54" fmla="*/ 4768 w 5050"/>
              <a:gd name="T55" fmla="*/ 214 h 567"/>
              <a:gd name="T56" fmla="*/ 4785 w 5050"/>
              <a:gd name="T57" fmla="*/ 231 h 567"/>
              <a:gd name="T58" fmla="*/ 4801 w 5050"/>
              <a:gd name="T59" fmla="*/ 280 h 567"/>
              <a:gd name="T60" fmla="*/ 5040 w 5050"/>
              <a:gd name="T61" fmla="*/ 296 h 567"/>
              <a:gd name="T62" fmla="*/ 4999 w 5050"/>
              <a:gd name="T63" fmla="*/ 338 h 567"/>
              <a:gd name="T64" fmla="*/ 4620 w 5050"/>
              <a:gd name="T65" fmla="*/ 346 h 567"/>
              <a:gd name="T66" fmla="*/ 3732 w 5050"/>
              <a:gd name="T67" fmla="*/ 412 h 567"/>
              <a:gd name="T68" fmla="*/ 3608 w 5050"/>
              <a:gd name="T69" fmla="*/ 379 h 567"/>
              <a:gd name="T70" fmla="*/ 2991 w 5050"/>
              <a:gd name="T71" fmla="*/ 387 h 567"/>
              <a:gd name="T72" fmla="*/ 2892 w 5050"/>
              <a:gd name="T73" fmla="*/ 329 h 567"/>
              <a:gd name="T74" fmla="*/ 1246 w 5050"/>
              <a:gd name="T75" fmla="*/ 338 h 567"/>
              <a:gd name="T76" fmla="*/ 358 w 5050"/>
              <a:gd name="T77" fmla="*/ 329 h 567"/>
              <a:gd name="T78" fmla="*/ 86 w 5050"/>
              <a:gd name="T79" fmla="*/ 329 h 56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050"/>
              <a:gd name="T121" fmla="*/ 0 h 567"/>
              <a:gd name="T122" fmla="*/ 5050 w 5050"/>
              <a:gd name="T123" fmla="*/ 567 h 56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9" name="Picture 6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28604"/>
            <a:ext cx="885828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Словарная работа.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СВИРЕЛЬ – русский народный инструмент, который представляет собой простую деревянную дудку, на одном конце есть свитковое устройство, а на середине лицевой стороны вырезаны отверстия ( обычно 6 ). Изготовляли из орешника, ясеня, клёна.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ЗАИЗУМРУДИЛСЯ ( овраг )- зазеленел. Сравнение с изумрудом, драгоценным камнем зелёного цвета.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ПРОГАЛИНА ЛЕСНАЯ – открытое место среди леса.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НЕРУКОТВОРНО БЕСПОРОЧЕН – нетронутая руками человека.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428604"/>
          <a:ext cx="8358246" cy="5992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59921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ОЛИЦЕТВОРЕНИЯ: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МЕТАФОРА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ЭПИТЕТЫ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Заизумрудился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овраг</a:t>
                      </a:r>
                    </a:p>
                    <a:p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лесная, луговая весна</a:t>
                      </a:r>
                    </a:p>
                    <a:p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родные поля </a:t>
                      </a:r>
                    </a:p>
                    <a:p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апрель позвал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ласточка влюбилась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ветерок вдунул звоны.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берёза раскрыла</a:t>
                      </a:r>
                    </a:p>
                    <a:p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весна зовёт,</a:t>
                      </a:r>
                    </a:p>
                    <a:p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слабые листочки</a:t>
                      </a:r>
                      <a:endParaRPr lang="ru-RU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200</Words>
  <Application>Microsoft Office PowerPoint</Application>
  <PresentationFormat>Экран (4:3)</PresentationFormat>
  <Paragraphs>147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 Console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2015-03-03T20:42:54Z</dcterms:created>
  <dcterms:modified xsi:type="dcterms:W3CDTF">2017-01-10T13:17:03Z</dcterms:modified>
</cp:coreProperties>
</file>