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78" r:id="rId6"/>
    <p:sldId id="275" r:id="rId7"/>
    <p:sldId id="264" r:id="rId8"/>
    <p:sldId id="276" r:id="rId9"/>
    <p:sldId id="262" r:id="rId10"/>
    <p:sldId id="266" r:id="rId11"/>
    <p:sldId id="261" r:id="rId12"/>
    <p:sldId id="265" r:id="rId13"/>
    <p:sldId id="267" r:id="rId14"/>
    <p:sldId id="268" r:id="rId15"/>
    <p:sldId id="269" r:id="rId16"/>
    <p:sldId id="271" r:id="rId17"/>
    <p:sldId id="272" r:id="rId18"/>
    <p:sldId id="273" r:id="rId19"/>
    <p:sldId id="274" r:id="rId20"/>
    <p:sldId id="277" r:id="rId21"/>
    <p:sldId id="27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6" autoAdjust="0"/>
    <p:restoredTop sz="94598" autoAdjust="0"/>
  </p:normalViewPr>
  <p:slideViewPr>
    <p:cSldViewPr>
      <p:cViewPr varScale="1">
        <p:scale>
          <a:sx n="99" d="100"/>
          <a:sy n="99" d="100"/>
        </p:scale>
        <p:origin x="-25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1524B-DC6B-4B8B-ACF8-9B13F4ABC788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D19D6-DD4D-4D79-B792-34966EBEF7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1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1524B-DC6B-4B8B-ACF8-9B13F4ABC788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D19D6-DD4D-4D79-B792-34966EBEF7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1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1524B-DC6B-4B8B-ACF8-9B13F4ABC788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D19D6-DD4D-4D79-B792-34966EBEF7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1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1524B-DC6B-4B8B-ACF8-9B13F4ABC788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D19D6-DD4D-4D79-B792-34966EBEF7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1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1524B-DC6B-4B8B-ACF8-9B13F4ABC788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D19D6-DD4D-4D79-B792-34966EBEF7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1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1524B-DC6B-4B8B-ACF8-9B13F4ABC788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D19D6-DD4D-4D79-B792-34966EBEF7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1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1524B-DC6B-4B8B-ACF8-9B13F4ABC788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D19D6-DD4D-4D79-B792-34966EBEF7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1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1524B-DC6B-4B8B-ACF8-9B13F4ABC788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D19D6-DD4D-4D79-B792-34966EBEF7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1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1524B-DC6B-4B8B-ACF8-9B13F4ABC788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D19D6-DD4D-4D79-B792-34966EBEF7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1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1524B-DC6B-4B8B-ACF8-9B13F4ABC788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D19D6-DD4D-4D79-B792-34966EBEF7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1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1524B-DC6B-4B8B-ACF8-9B13F4ABC788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D19D6-DD4D-4D79-B792-34966EBEF7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1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21524B-DC6B-4B8B-ACF8-9B13F4ABC788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DD19D6-DD4D-4D79-B792-34966EBEF7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advClick="0" advTm="11000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H:\&#1057;&#1086;&#1093;&#1088;&#1072;&#1085;&#1077;&#1085;&#1080;&#1077;%20D%2011122011\&#1057;&#1074;&#1077;&#1090;&#1072;\&#1052;&#1059;&#1047;&#1067;&#1050;&#1040;\2011\&#1042;&#1086;&#1083;&#1096;&#1077;&#1073;&#1085;&#1072;&#1103;%20&#1057;&#1090;&#1088;&#1072;&#1085;&#1072;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04664"/>
            <a:ext cx="8280920" cy="1514599"/>
          </a:xfrm>
        </p:spPr>
        <p:txBody>
          <a:bodyPr>
            <a:normAutofit/>
          </a:bodyPr>
          <a:lstStyle/>
          <a:p>
            <a:r>
              <a:rPr lang="ru-RU" sz="4000" i="1" dirty="0" err="1" smtClean="0"/>
              <a:t>Раздольненский</a:t>
            </a:r>
            <a:r>
              <a:rPr lang="ru-RU" sz="4000" i="1" dirty="0" smtClean="0"/>
              <a:t> ДУЗ ясли-сад №5 общего развития «Сказка»</a:t>
            </a:r>
            <a:endParaRPr lang="ru-RU" sz="40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93371" y="1850571"/>
            <a:ext cx="6202966" cy="4314733"/>
          </a:xfrm>
        </p:spPr>
        <p:txBody>
          <a:bodyPr>
            <a:normAutofit lnSpcReduction="10000"/>
          </a:bodyPr>
          <a:lstStyle/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i="1" dirty="0" smtClean="0">
                <a:solidFill>
                  <a:schemeClr val="tx1"/>
                </a:solidFill>
              </a:rPr>
              <a:t>пгт Раздольное </a:t>
            </a:r>
            <a:br>
              <a:rPr lang="ru-RU" i="1" dirty="0" smtClean="0">
                <a:solidFill>
                  <a:schemeClr val="tx1"/>
                </a:solidFill>
              </a:rPr>
            </a:br>
            <a:r>
              <a:rPr lang="ru-RU" i="1" dirty="0" smtClean="0">
                <a:solidFill>
                  <a:schemeClr val="tx1"/>
                </a:solidFill>
              </a:rPr>
              <a:t>АР Крым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4" name="Picture 2" descr="H:\фото сад 2012\DSCN853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lum bright="7000" contrast="7000"/>
          </a:blip>
          <a:srcRect/>
          <a:stretch>
            <a:fillRect/>
          </a:stretch>
        </p:blipFill>
        <p:spPr bwMode="auto">
          <a:xfrm>
            <a:off x="539552" y="1988840"/>
            <a:ext cx="3517638" cy="2304256"/>
          </a:xfrm>
          <a:prstGeom prst="rect">
            <a:avLst/>
          </a:prstGeom>
          <a:noFill/>
        </p:spPr>
      </p:pic>
      <p:pic>
        <p:nvPicPr>
          <p:cNvPr id="5" name="Picture 2" descr="H:\фото сад 2012\DSCN853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8024" y="2420888"/>
            <a:ext cx="3443875" cy="2582906"/>
          </a:xfrm>
          <a:prstGeom prst="rect">
            <a:avLst/>
          </a:prstGeom>
          <a:noFill/>
        </p:spPr>
      </p:pic>
      <p:pic>
        <p:nvPicPr>
          <p:cNvPr id="10" name="Волшебная Стран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1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 numSld="999">
                <p:cTn id="29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Гимнастика для глаз</a:t>
            </a:r>
            <a:endParaRPr lang="ru-RU" b="1" i="1" dirty="0"/>
          </a:p>
        </p:txBody>
      </p:sp>
      <p:pic>
        <p:nvPicPr>
          <p:cNvPr id="6" name="Содержимое 5" descr="P100050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619672" y="1628800"/>
            <a:ext cx="5688632" cy="4266474"/>
          </a:xfrm>
        </p:spPr>
      </p:pic>
    </p:spTree>
  </p:cSld>
  <p:clrMapOvr>
    <a:masterClrMapping/>
  </p:clrMapOvr>
  <p:transition advClick="0" advTm="11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</a:rPr>
              <a:t>Подвижные игры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556792"/>
            <a:ext cx="4038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9900CC"/>
                </a:solidFill>
              </a:rPr>
              <a:t>    </a:t>
            </a:r>
            <a:r>
              <a:rPr lang="ru-RU" b="1" dirty="0" smtClean="0">
                <a:solidFill>
                  <a:srgbClr val="002060"/>
                </a:solidFill>
              </a:rPr>
              <a:t>Подбираются в соответствии с возрастом ребёнка, местом и временем её проведения. В детском саду используем лишь элементы спортивных игр.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" name="Содержимое 5" descr="DSCN8526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456411" y="2204864"/>
            <a:ext cx="4230389" cy="3172791"/>
          </a:xfrm>
        </p:spPr>
      </p:pic>
    </p:spTree>
  </p:cSld>
  <p:clrMapOvr>
    <a:masterClrMapping/>
  </p:clrMapOvr>
  <p:transition advClick="0" advTm="11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Релаксация     </a:t>
            </a:r>
            <a:r>
              <a:rPr lang="ru-RU" i="1" dirty="0" smtClean="0"/>
              <a:t>                                     </a:t>
            </a:r>
            <a:r>
              <a:rPr lang="ru-RU" sz="2700" b="1" dirty="0" smtClean="0">
                <a:solidFill>
                  <a:srgbClr val="9900CC"/>
                </a:solidFill>
              </a:rPr>
              <a:t>используется спокойная классическая музыка (Чайковский, Рахманинов), звуки природы</a:t>
            </a:r>
            <a:r>
              <a:rPr lang="ru-RU" sz="2700" i="1" dirty="0" smtClean="0"/>
              <a:t> </a:t>
            </a:r>
            <a:endParaRPr lang="ru-RU" sz="2700" i="1" dirty="0"/>
          </a:p>
        </p:txBody>
      </p:sp>
      <p:pic>
        <p:nvPicPr>
          <p:cNvPr id="10" name="Содержимое 9" descr="DSCN851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619672" y="1916832"/>
            <a:ext cx="5760640" cy="4320480"/>
          </a:xfrm>
        </p:spPr>
      </p:pic>
    </p:spTree>
  </p:cSld>
  <p:clrMapOvr>
    <a:masterClrMapping/>
  </p:clrMapOvr>
  <p:transition advClick="0" advTm="11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2. Технологии обучения здоровому образу жизни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dirty="0" smtClean="0"/>
              <a:t>Утренняя гимнастика.</a:t>
            </a:r>
          </a:p>
          <a:p>
            <a:pPr>
              <a:defRPr/>
            </a:pPr>
            <a:r>
              <a:rPr lang="ru-RU" dirty="0" smtClean="0"/>
              <a:t>Физкультурные занятия.</a:t>
            </a:r>
          </a:p>
          <a:p>
            <a:pPr>
              <a:defRPr/>
            </a:pPr>
            <a:r>
              <a:rPr lang="ru-RU" dirty="0" smtClean="0"/>
              <a:t>Физкультурные досуги.</a:t>
            </a:r>
          </a:p>
          <a:p>
            <a:pPr>
              <a:defRPr/>
            </a:pPr>
            <a:r>
              <a:rPr lang="ru-RU" dirty="0" smtClean="0"/>
              <a:t>Точечный </a:t>
            </a:r>
            <a:r>
              <a:rPr lang="ru-RU" dirty="0" err="1" smtClean="0"/>
              <a:t>самомассаж</a:t>
            </a:r>
            <a:r>
              <a:rPr lang="ru-RU" dirty="0" smtClean="0"/>
              <a:t>.</a:t>
            </a:r>
          </a:p>
          <a:p>
            <a:pPr>
              <a:defRPr/>
            </a:pPr>
            <a:r>
              <a:rPr lang="ru-RU" dirty="0" smtClean="0"/>
              <a:t>Спортивные развлечения, праздники.</a:t>
            </a:r>
          </a:p>
          <a:p>
            <a:pPr>
              <a:defRPr/>
            </a:pPr>
            <a:r>
              <a:rPr lang="ru-RU" dirty="0" smtClean="0"/>
              <a:t>Гимнастика пробуждения.</a:t>
            </a:r>
          </a:p>
          <a:p>
            <a:pPr>
              <a:defRPr/>
            </a:pPr>
            <a:r>
              <a:rPr lang="ru-RU" dirty="0" smtClean="0"/>
              <a:t>Занятия из серии «Здоровье»</a:t>
            </a:r>
          </a:p>
        </p:txBody>
      </p:sp>
    </p:spTree>
  </p:cSld>
  <p:clrMapOvr>
    <a:masterClrMapping/>
  </p:clrMapOvr>
  <p:transition advClick="0" advTm="11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Утренняя гимнастика</a:t>
            </a:r>
            <a:endParaRPr lang="ru-RU" dirty="0"/>
          </a:p>
        </p:txBody>
      </p:sp>
      <p:pic>
        <p:nvPicPr>
          <p:cNvPr id="4" name="Содержимое 3" descr="DSCN930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475657" y="1540924"/>
            <a:ext cx="6113652" cy="4585238"/>
          </a:xfrm>
        </p:spPr>
      </p:pic>
    </p:spTree>
  </p:cSld>
  <p:clrMapOvr>
    <a:masterClrMapping/>
  </p:clrMapOvr>
  <p:transition advClick="0" advTm="11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2160240"/>
          </a:xfrm>
        </p:spPr>
        <p:txBody>
          <a:bodyPr>
            <a:noAutofit/>
          </a:bodyPr>
          <a:lstStyle/>
          <a:p>
            <a:r>
              <a:rPr lang="ru-RU" b="1" i="1" dirty="0" smtClean="0"/>
              <a:t>Физкультурные занятия </a:t>
            </a:r>
            <a:br>
              <a:rPr lang="ru-RU" b="1" i="1" dirty="0" smtClean="0"/>
            </a:br>
            <a:r>
              <a:rPr lang="ru-RU" sz="2800" b="1" dirty="0" err="1" smtClean="0">
                <a:solidFill>
                  <a:srgbClr val="002060"/>
                </a:solidFill>
              </a:rPr>
              <a:t>занятия</a:t>
            </a:r>
            <a:r>
              <a:rPr lang="ru-RU" sz="2800" b="1" dirty="0" smtClean="0">
                <a:solidFill>
                  <a:srgbClr val="002060"/>
                </a:solidFill>
              </a:rPr>
              <a:t> проводятся в соответствии с программой, перед занятием необходимо хорошо проветрить помещение</a:t>
            </a:r>
            <a:endParaRPr lang="ru-RU" sz="2800" dirty="0"/>
          </a:p>
        </p:txBody>
      </p:sp>
      <p:pic>
        <p:nvPicPr>
          <p:cNvPr id="4" name="Содержимое 3" descr="P100052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67544" y="2852936"/>
            <a:ext cx="3984444" cy="2988333"/>
          </a:xfrm>
        </p:spPr>
      </p:pic>
      <p:pic>
        <p:nvPicPr>
          <p:cNvPr id="5" name="Рисунок 4" descr="DSCN339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499992" y="3158970"/>
            <a:ext cx="4326624" cy="3244968"/>
          </a:xfrm>
          <a:prstGeom prst="rect">
            <a:avLst/>
          </a:prstGeom>
        </p:spPr>
      </p:pic>
    </p:spTree>
  </p:cSld>
  <p:clrMapOvr>
    <a:masterClrMapping/>
  </p:clrMapOvr>
  <p:transition advClick="0" advTm="11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Точечный </a:t>
            </a:r>
            <a:r>
              <a:rPr lang="ru-RU" dirty="0" err="1" smtClean="0"/>
              <a:t>самомассаж</a:t>
            </a:r>
            <a:endParaRPr lang="ru-RU" dirty="0"/>
          </a:p>
        </p:txBody>
      </p:sp>
      <p:pic>
        <p:nvPicPr>
          <p:cNvPr id="4" name="Содержимое 3" descr="P100050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ransition advClick="0" advTm="11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Спортивные развлечения, праздники</a:t>
            </a:r>
            <a:endParaRPr lang="ru-RU" dirty="0"/>
          </a:p>
        </p:txBody>
      </p:sp>
      <p:pic>
        <p:nvPicPr>
          <p:cNvPr id="4" name="Содержимое 3" descr="DSCN931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644008" y="1610798"/>
            <a:ext cx="4248472" cy="3186354"/>
          </a:xfrm>
        </p:spPr>
      </p:pic>
      <p:pic>
        <p:nvPicPr>
          <p:cNvPr id="5" name="Рисунок 4" descr="DSCN933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79512" y="3284984"/>
            <a:ext cx="4379978" cy="3284984"/>
          </a:xfrm>
          <a:prstGeom prst="rect">
            <a:avLst/>
          </a:prstGeom>
        </p:spPr>
      </p:pic>
    </p:spTree>
  </p:cSld>
  <p:clrMapOvr>
    <a:masterClrMapping/>
  </p:clrMapOvr>
  <p:transition advClick="0" advTm="11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2304256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+mn-lt"/>
              </a:rPr>
              <a:t>Гимнастика пробуждения </a:t>
            </a:r>
            <a:br>
              <a:rPr lang="ru-RU" sz="3600" b="1" i="1" dirty="0" smtClean="0">
                <a:solidFill>
                  <a:srgbClr val="002060"/>
                </a:solidFill>
                <a:latin typeface="+mn-lt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+mn-lt"/>
              </a:rPr>
              <a:t>форма проведения различна: упражнения на кроватках, ходьба по дорожкам «здоровья»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6" name="Содержимое 5" descr="P1000584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67544" y="2708920"/>
            <a:ext cx="4038600" cy="3028950"/>
          </a:xfrm>
        </p:spPr>
      </p:pic>
      <p:pic>
        <p:nvPicPr>
          <p:cNvPr id="7" name="Содержимое 6" descr="DSC04511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4008" y="2852936"/>
            <a:ext cx="4038599" cy="2692400"/>
          </a:xfrm>
        </p:spPr>
      </p:pic>
    </p:spTree>
  </p:cSld>
  <p:clrMapOvr>
    <a:masterClrMapping/>
  </p:clrMapOvr>
  <p:transition advClick="0" advTm="11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+mn-lt"/>
              </a:rPr>
              <a:t>Занятия из серии «Здоровье»</a:t>
            </a:r>
            <a:br>
              <a:rPr lang="ru-RU" sz="3200" b="1" i="1" dirty="0" smtClean="0">
                <a:solidFill>
                  <a:srgbClr val="002060"/>
                </a:solidFill>
                <a:latin typeface="+mn-lt"/>
              </a:rPr>
            </a:br>
            <a:r>
              <a:rPr lang="ru-RU" sz="3200" b="1" i="1" dirty="0" smtClean="0">
                <a:solidFill>
                  <a:srgbClr val="002060"/>
                </a:solidFill>
                <a:latin typeface="+mn-lt"/>
              </a:rPr>
              <a:t>используются в качестве познавательного характера</a:t>
            </a:r>
            <a:endParaRPr lang="ru-RU" sz="3200" i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8" name="Содержимое 7" descr="P1000499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9" name="Содержимое 8" descr="P1000499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  <p:transition advClick="0" advTm="11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29600" cy="1800200"/>
          </a:xfrm>
        </p:spPr>
        <p:txBody>
          <a:bodyPr>
            <a:normAutofit fontScale="90000"/>
          </a:bodyPr>
          <a:lstStyle/>
          <a:p>
            <a:r>
              <a:rPr lang="ru-RU" b="1" i="1" dirty="0" err="1" smtClean="0"/>
              <a:t>Здоровьесберегающие</a:t>
            </a:r>
            <a:r>
              <a:rPr lang="ru-RU" b="1" i="1" dirty="0" smtClean="0"/>
              <a:t> технологии в дошкольном учебном заведении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3016"/>
            <a:ext cx="8229600" cy="2553147"/>
          </a:xfrm>
        </p:spPr>
        <p:txBody>
          <a:bodyPr>
            <a:normAutofit/>
          </a:bodyPr>
          <a:lstStyle/>
          <a:p>
            <a:pPr algn="r"/>
            <a:endParaRPr lang="ru-RU" dirty="0" smtClean="0"/>
          </a:p>
          <a:p>
            <a:pPr indent="4675188">
              <a:buNone/>
            </a:pPr>
            <a:endParaRPr lang="ru-RU" sz="1600" dirty="0" smtClean="0"/>
          </a:p>
          <a:p>
            <a:pPr indent="4675188">
              <a:buNone/>
            </a:pPr>
            <a:r>
              <a:rPr lang="ru-RU" sz="1600" b="1" dirty="0" smtClean="0"/>
              <a:t>Выполнила:</a:t>
            </a:r>
          </a:p>
          <a:p>
            <a:pPr marL="5024438" indent="-6350">
              <a:buNone/>
            </a:pPr>
            <a:r>
              <a:rPr lang="ru-RU" sz="1600" b="1" smtClean="0"/>
              <a:t>инструктор </a:t>
            </a:r>
            <a:r>
              <a:rPr lang="ru-RU" sz="1600" b="1" dirty="0" smtClean="0"/>
              <a:t>по физической культуре Бойко С.В.</a:t>
            </a:r>
            <a:endParaRPr lang="ru-RU" sz="1600" b="1" dirty="0"/>
          </a:p>
        </p:txBody>
      </p:sp>
    </p:spTree>
  </p:cSld>
  <p:clrMapOvr>
    <a:masterClrMapping/>
  </p:clrMapOvr>
  <p:transition advClick="0" advTm="1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ВЫВОДЫ</a:t>
            </a:r>
            <a:endParaRPr lang="ru-RU" b="1" i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357188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ru-RU" sz="3100" dirty="0" smtClean="0"/>
              <a:t>Учитывая приоритетное направление нашего образовательного учреждения «Физкультурно-оздоровительная работа с детьми » и применение в своей работе </a:t>
            </a:r>
            <a:r>
              <a:rPr lang="ru-RU" sz="3100" dirty="0" err="1" smtClean="0"/>
              <a:t>здоровьесберегающих</a:t>
            </a:r>
            <a:r>
              <a:rPr lang="ru-RU" sz="3100" dirty="0" smtClean="0"/>
              <a:t> технологий, мы достигли следующих результатов: </a:t>
            </a:r>
          </a:p>
          <a:p>
            <a:pPr marL="0" indent="268288">
              <a:lnSpc>
                <a:spcPct val="120000"/>
              </a:lnSpc>
              <a:spcBef>
                <a:spcPts val="0"/>
              </a:spcBef>
              <a:defRPr/>
            </a:pPr>
            <a:r>
              <a:rPr lang="ru-RU" sz="3100" dirty="0" smtClean="0"/>
              <a:t>положительная динамика состояния здоровья, снижение уровня заболеваемости.</a:t>
            </a:r>
          </a:p>
          <a:p>
            <a:pPr marL="0" indent="268288">
              <a:lnSpc>
                <a:spcPct val="120000"/>
              </a:lnSpc>
              <a:spcBef>
                <a:spcPts val="0"/>
              </a:spcBef>
              <a:defRPr/>
            </a:pPr>
            <a:r>
              <a:rPr lang="ru-RU" sz="3100" dirty="0" smtClean="0"/>
              <a:t>повышение уровня физического развития детей, физической работоспособности, общей выносливости, мотивации к ведению здорового образа жизни.</a:t>
            </a:r>
          </a:p>
          <a:p>
            <a:pPr marL="0" indent="268288">
              <a:lnSpc>
                <a:spcPct val="120000"/>
              </a:lnSpc>
              <a:spcBef>
                <a:spcPts val="0"/>
              </a:spcBef>
              <a:defRPr/>
            </a:pPr>
            <a:r>
              <a:rPr lang="ru-RU" sz="3100" dirty="0" smtClean="0"/>
              <a:t>развитие основных психических процессов (памяти, мышления, воображения, восприятия) 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11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2204864"/>
            <a:ext cx="62646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СПАСИБО ЗА ВНИМАНИЕ </a:t>
            </a:r>
            <a:endParaRPr lang="ru-RU" sz="6000" dirty="0"/>
          </a:p>
        </p:txBody>
      </p:sp>
    </p:spTree>
  </p:cSld>
  <p:clrMapOvr>
    <a:masterClrMapping/>
  </p:clrMapOvr>
  <p:transition advClick="0" advTm="11000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341313" indent="-341313">
              <a:spcBef>
                <a:spcPts val="5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800" b="1" i="1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Цель</a:t>
            </a:r>
            <a:r>
              <a:rPr lang="en-GB" sz="2800" i="1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: </a:t>
            </a:r>
            <a:r>
              <a:rPr lang="en-GB" sz="2800" i="1" dirty="0" err="1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формирование</a:t>
            </a:r>
            <a:r>
              <a:rPr lang="en-GB" sz="2800" i="1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 у </a:t>
            </a:r>
            <a:r>
              <a:rPr lang="en-GB" sz="2800" i="1" dirty="0" err="1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ребенка</a:t>
            </a:r>
            <a:r>
              <a:rPr lang="en-GB" sz="2800" i="1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  </a:t>
            </a:r>
            <a:r>
              <a:rPr lang="en-GB" sz="2800" i="1" dirty="0" err="1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осмысленного</a:t>
            </a:r>
            <a:r>
              <a:rPr lang="en-GB" sz="2800" i="1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                                </a:t>
            </a:r>
            <a:r>
              <a:rPr lang="en-GB" sz="2800" i="1" dirty="0" err="1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отношения</a:t>
            </a:r>
            <a:r>
              <a:rPr lang="en-GB" sz="2800" i="1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  к </a:t>
            </a:r>
            <a:r>
              <a:rPr lang="en-GB" sz="2800" i="1" dirty="0" err="1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здоровому</a:t>
            </a:r>
            <a:r>
              <a:rPr lang="en-GB" sz="2800" i="1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 </a:t>
            </a:r>
            <a:r>
              <a:rPr lang="en-GB" sz="2800" i="1" dirty="0" err="1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образу</a:t>
            </a:r>
            <a:r>
              <a:rPr lang="en-GB" sz="2800" i="1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 </a:t>
            </a:r>
            <a:r>
              <a:rPr lang="en-GB" sz="2800" i="1" dirty="0" err="1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жизни</a:t>
            </a:r>
            <a:r>
              <a:rPr lang="en-GB" sz="2800" i="1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 </a:t>
            </a:r>
            <a:r>
              <a:rPr lang="en-GB" sz="2800" i="1" dirty="0" err="1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человека</a:t>
            </a:r>
            <a:endParaRPr lang="ru-RU" sz="2800" i="1" dirty="0">
              <a:latin typeface="+mn-lt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446088" algn="just">
              <a:spcBef>
                <a:spcPts val="0"/>
              </a:spcBef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000" b="1" dirty="0" err="1" smtClean="0">
                <a:cs typeface="Times New Roman" pitchFamily="18" charset="0"/>
              </a:rPr>
              <a:t>Здоровьесберегающая</a:t>
            </a:r>
            <a:r>
              <a:rPr lang="ru-RU" sz="2000" b="1" dirty="0" smtClean="0">
                <a:cs typeface="Times New Roman" pitchFamily="18" charset="0"/>
              </a:rPr>
              <a:t> технология</a:t>
            </a:r>
            <a:r>
              <a:rPr lang="ru-RU" sz="2000" dirty="0" smtClean="0">
                <a:cs typeface="Times New Roman" pitchFamily="18" charset="0"/>
              </a:rPr>
              <a:t> - это система мер, включающая взаимосвязь и взаимодействие всех факторов образовательной среды, направленных на сохранение здоровья ребенка на всех этапах его обучения и развития.</a:t>
            </a:r>
          </a:p>
          <a:p>
            <a:pPr marL="0" indent="446088" algn="just">
              <a:spcBef>
                <a:spcPts val="0"/>
              </a:spcBef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ru-RU" sz="2000" dirty="0" smtClean="0">
              <a:cs typeface="Times New Roman" pitchFamily="18" charset="0"/>
            </a:endParaRPr>
          </a:p>
          <a:p>
            <a:pPr marL="0" indent="446088" algn="just">
              <a:spcBef>
                <a:spcPts val="0"/>
              </a:spcBef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000" dirty="0" smtClean="0">
                <a:cs typeface="Times New Roman" pitchFamily="18" charset="0"/>
              </a:rPr>
              <a:t>Одной из основных задач на протяжении последних лет, над которой работает наш коллектив, является </a:t>
            </a:r>
            <a:r>
              <a:rPr lang="en-GB" sz="2000" dirty="0" err="1" smtClean="0">
                <a:cs typeface="Times New Roman" pitchFamily="18" charset="0"/>
              </a:rPr>
              <a:t>разви</a:t>
            </a:r>
            <a:r>
              <a:rPr lang="ru-RU" sz="2000" dirty="0" err="1" smtClean="0">
                <a:cs typeface="Times New Roman" pitchFamily="18" charset="0"/>
              </a:rPr>
              <a:t>тие</a:t>
            </a:r>
            <a:r>
              <a:rPr lang="en-GB" sz="2000" dirty="0" smtClean="0">
                <a:cs typeface="Times New Roman" pitchFamily="18" charset="0"/>
              </a:rPr>
              <a:t> у </a:t>
            </a:r>
            <a:r>
              <a:rPr lang="en-GB" sz="2000" dirty="0" err="1" smtClean="0">
                <a:cs typeface="Times New Roman" pitchFamily="18" charset="0"/>
              </a:rPr>
              <a:t>ребенка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en-GB" sz="2000" dirty="0" err="1" smtClean="0">
                <a:cs typeface="Times New Roman" pitchFamily="18" charset="0"/>
              </a:rPr>
              <a:t>готовност</a:t>
            </a:r>
            <a:r>
              <a:rPr lang="ru-RU" sz="2000" dirty="0" smtClean="0">
                <a:cs typeface="Times New Roman" pitchFamily="18" charset="0"/>
              </a:rPr>
              <a:t>и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en-GB" sz="2000" dirty="0" err="1" smtClean="0">
                <a:cs typeface="Times New Roman" pitchFamily="18" charset="0"/>
              </a:rPr>
              <a:t>самостоятельно</a:t>
            </a:r>
            <a:r>
              <a:rPr lang="en-GB" sz="2000" dirty="0" smtClean="0">
                <a:cs typeface="Times New Roman" pitchFamily="18" charset="0"/>
              </a:rPr>
              <a:t> и </a:t>
            </a:r>
            <a:r>
              <a:rPr lang="en-GB" sz="2000" dirty="0" err="1" smtClean="0">
                <a:cs typeface="Times New Roman" pitchFamily="18" charset="0"/>
              </a:rPr>
              <a:t>эффективно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en-GB" sz="2000" dirty="0" err="1" smtClean="0">
                <a:cs typeface="Times New Roman" pitchFamily="18" charset="0"/>
              </a:rPr>
              <a:t>решать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en-GB" sz="2000" dirty="0" err="1" smtClean="0">
                <a:cs typeface="Times New Roman" pitchFamily="18" charset="0"/>
              </a:rPr>
              <a:t>задачи</a:t>
            </a:r>
            <a:r>
              <a:rPr lang="en-GB" sz="2000" dirty="0" smtClean="0">
                <a:cs typeface="Times New Roman" pitchFamily="18" charset="0"/>
              </a:rPr>
              <a:t>, </a:t>
            </a:r>
            <a:r>
              <a:rPr lang="en-GB" sz="2000" dirty="0" err="1" smtClean="0">
                <a:cs typeface="Times New Roman" pitchFamily="18" charset="0"/>
              </a:rPr>
              <a:t>связанные</a:t>
            </a:r>
            <a:r>
              <a:rPr lang="en-GB" sz="2000" dirty="0" smtClean="0">
                <a:cs typeface="Times New Roman" pitchFamily="18" charset="0"/>
              </a:rPr>
              <a:t> с </a:t>
            </a:r>
            <a:r>
              <a:rPr lang="en-GB" sz="2000" dirty="0" err="1" smtClean="0">
                <a:cs typeface="Times New Roman" pitchFamily="18" charset="0"/>
              </a:rPr>
              <a:t>поддержанием</a:t>
            </a:r>
            <a:r>
              <a:rPr lang="en-GB" sz="2000" dirty="0" smtClean="0">
                <a:cs typeface="Times New Roman" pitchFamily="18" charset="0"/>
              </a:rPr>
              <a:t>, </a:t>
            </a:r>
            <a:r>
              <a:rPr lang="en-GB" sz="2000" dirty="0" err="1" smtClean="0">
                <a:cs typeface="Times New Roman" pitchFamily="18" charset="0"/>
              </a:rPr>
              <a:t>укреплением</a:t>
            </a:r>
            <a:r>
              <a:rPr lang="en-GB" sz="2000" dirty="0" smtClean="0">
                <a:cs typeface="Times New Roman" pitchFamily="18" charset="0"/>
              </a:rPr>
              <a:t> и </a:t>
            </a:r>
            <a:r>
              <a:rPr lang="en-GB" sz="2000" dirty="0" err="1" smtClean="0">
                <a:cs typeface="Times New Roman" pitchFamily="18" charset="0"/>
              </a:rPr>
              <a:t>сохранением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en-GB" sz="2000" dirty="0" err="1" smtClean="0">
                <a:cs typeface="Times New Roman" pitchFamily="18" charset="0"/>
              </a:rPr>
              <a:t>своего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en-GB" sz="2000" dirty="0" err="1" smtClean="0">
                <a:cs typeface="Times New Roman" pitchFamily="18" charset="0"/>
              </a:rPr>
              <a:t>здоровья</a:t>
            </a:r>
            <a:r>
              <a:rPr lang="ru-RU" sz="2000" dirty="0" smtClean="0">
                <a:cs typeface="Times New Roman" pitchFamily="18" charset="0"/>
              </a:rPr>
              <a:t>, с</a:t>
            </a:r>
            <a:r>
              <a:rPr lang="en-GB" sz="2000" dirty="0" err="1" smtClean="0">
                <a:cs typeface="Times New Roman" pitchFamily="18" charset="0"/>
              </a:rPr>
              <a:t>пособствова</a:t>
            </a:r>
            <a:r>
              <a:rPr lang="ru-RU" sz="2000" dirty="0" err="1" smtClean="0">
                <a:cs typeface="Times New Roman" pitchFamily="18" charset="0"/>
              </a:rPr>
              <a:t>ние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en-GB" sz="2000" dirty="0" err="1" smtClean="0">
                <a:cs typeface="Times New Roman" pitchFamily="18" charset="0"/>
              </a:rPr>
              <a:t>развитию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en-GB" sz="2000" dirty="0" err="1" smtClean="0">
                <a:cs typeface="Times New Roman" pitchFamily="18" charset="0"/>
              </a:rPr>
              <a:t>познавательного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en-GB" sz="2000" dirty="0" err="1" smtClean="0">
                <a:cs typeface="Times New Roman" pitchFamily="18" charset="0"/>
              </a:rPr>
              <a:t>интереса</a:t>
            </a:r>
            <a:r>
              <a:rPr lang="en-GB" sz="2000" dirty="0" smtClean="0">
                <a:cs typeface="Times New Roman" pitchFamily="18" charset="0"/>
              </a:rPr>
              <a:t> к </a:t>
            </a:r>
            <a:r>
              <a:rPr lang="en-GB" sz="2000" dirty="0" err="1" smtClean="0">
                <a:cs typeface="Times New Roman" pitchFamily="18" charset="0"/>
              </a:rPr>
              <a:t>своему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en-GB" sz="2000" dirty="0" err="1" smtClean="0">
                <a:cs typeface="Times New Roman" pitchFamily="18" charset="0"/>
              </a:rPr>
              <a:t>организму</a:t>
            </a:r>
            <a:r>
              <a:rPr lang="en-GB" sz="2000" dirty="0" smtClean="0">
                <a:cs typeface="Times New Roman" pitchFamily="18" charset="0"/>
              </a:rPr>
              <a:t> и </a:t>
            </a:r>
            <a:r>
              <a:rPr lang="en-GB" sz="2000" dirty="0" err="1" smtClean="0">
                <a:cs typeface="Times New Roman" pitchFamily="18" charset="0"/>
              </a:rPr>
              <a:t>его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en-GB" sz="2000" dirty="0" err="1" smtClean="0">
                <a:cs typeface="Times New Roman" pitchFamily="18" charset="0"/>
              </a:rPr>
              <a:t>возможностям</a:t>
            </a:r>
            <a:r>
              <a:rPr lang="ru-RU" sz="2000" dirty="0" smtClean="0">
                <a:cs typeface="Times New Roman" pitchFamily="18" charset="0"/>
              </a:rPr>
              <a:t>, </a:t>
            </a:r>
            <a:r>
              <a:rPr lang="en-GB" sz="2000" dirty="0" err="1" smtClean="0">
                <a:cs typeface="Times New Roman" pitchFamily="18" charset="0"/>
              </a:rPr>
              <a:t>воспит</a:t>
            </a:r>
            <a:r>
              <a:rPr lang="ru-RU" sz="2000" dirty="0" err="1" smtClean="0">
                <a:cs typeface="Times New Roman" pitchFamily="18" charset="0"/>
              </a:rPr>
              <a:t>ание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en-GB" sz="2000" dirty="0" err="1" smtClean="0">
                <a:cs typeface="Times New Roman" pitchFamily="18" charset="0"/>
              </a:rPr>
              <a:t>бережно</a:t>
            </a:r>
            <a:r>
              <a:rPr lang="ru-RU" sz="2000" dirty="0" smtClean="0">
                <a:cs typeface="Times New Roman" pitchFamily="18" charset="0"/>
              </a:rPr>
              <a:t>го</a:t>
            </a:r>
            <a:r>
              <a:rPr lang="en-GB" sz="2000" dirty="0" smtClean="0">
                <a:cs typeface="Times New Roman" pitchFamily="18" charset="0"/>
              </a:rPr>
              <a:t> и </a:t>
            </a:r>
            <a:r>
              <a:rPr lang="en-GB" sz="2000" dirty="0" err="1" smtClean="0">
                <a:cs typeface="Times New Roman" pitchFamily="18" charset="0"/>
              </a:rPr>
              <a:t>заботливо</a:t>
            </a:r>
            <a:r>
              <a:rPr lang="ru-RU" sz="2000" dirty="0" smtClean="0">
                <a:cs typeface="Times New Roman" pitchFamily="18" charset="0"/>
              </a:rPr>
              <a:t>го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en-GB" sz="2000" dirty="0" err="1" smtClean="0">
                <a:cs typeface="Times New Roman" pitchFamily="18" charset="0"/>
              </a:rPr>
              <a:t>отношени</a:t>
            </a:r>
            <a:r>
              <a:rPr lang="ru-RU" sz="2000" dirty="0" smtClean="0">
                <a:cs typeface="Times New Roman" pitchFamily="18" charset="0"/>
              </a:rPr>
              <a:t>я</a:t>
            </a:r>
            <a:r>
              <a:rPr lang="en-GB" sz="2000" dirty="0" smtClean="0">
                <a:cs typeface="Times New Roman" pitchFamily="18" charset="0"/>
              </a:rPr>
              <a:t> к </a:t>
            </a:r>
            <a:r>
              <a:rPr lang="en-GB" sz="2000" dirty="0" err="1" smtClean="0">
                <a:cs typeface="Times New Roman" pitchFamily="18" charset="0"/>
              </a:rPr>
              <a:t>своему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en-GB" sz="2000" dirty="0" err="1" smtClean="0">
                <a:cs typeface="Times New Roman" pitchFamily="18" charset="0"/>
              </a:rPr>
              <a:t>здоровью</a:t>
            </a:r>
            <a:r>
              <a:rPr lang="en-GB" sz="2000" dirty="0" smtClean="0">
                <a:cs typeface="Times New Roman" pitchFamily="18" charset="0"/>
              </a:rPr>
              <a:t> и </a:t>
            </a:r>
            <a:r>
              <a:rPr lang="en-GB" sz="2000" dirty="0" err="1" smtClean="0">
                <a:cs typeface="Times New Roman" pitchFamily="18" charset="0"/>
              </a:rPr>
              <a:t>здоровью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en-GB" sz="2000" dirty="0" err="1" smtClean="0">
                <a:cs typeface="Times New Roman" pitchFamily="18" charset="0"/>
              </a:rPr>
              <a:t>окружающих</a:t>
            </a:r>
            <a:r>
              <a:rPr lang="ru-RU" sz="2000" dirty="0" smtClean="0">
                <a:cs typeface="Times New Roman" pitchFamily="18" charset="0"/>
              </a:rPr>
              <a:t>, </a:t>
            </a:r>
            <a:r>
              <a:rPr lang="en-GB" sz="2000" dirty="0" err="1" smtClean="0">
                <a:cs typeface="Times New Roman" pitchFamily="18" charset="0"/>
              </a:rPr>
              <a:t>совершенствова</a:t>
            </a:r>
            <a:r>
              <a:rPr lang="ru-RU" sz="2000" dirty="0" err="1" smtClean="0">
                <a:cs typeface="Times New Roman" pitchFamily="18" charset="0"/>
              </a:rPr>
              <a:t>ние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en-GB" sz="2000" dirty="0" err="1" smtClean="0">
                <a:cs typeface="Times New Roman" pitchFamily="18" charset="0"/>
              </a:rPr>
              <a:t>практически</a:t>
            </a:r>
            <a:r>
              <a:rPr lang="ru-RU" sz="2000" dirty="0" err="1" smtClean="0">
                <a:cs typeface="Times New Roman" pitchFamily="18" charset="0"/>
              </a:rPr>
              <a:t>х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en-GB" sz="2000" dirty="0" err="1" smtClean="0">
                <a:cs typeface="Times New Roman" pitchFamily="18" charset="0"/>
              </a:rPr>
              <a:t>навык</a:t>
            </a:r>
            <a:r>
              <a:rPr lang="ru-RU" sz="2000" dirty="0" err="1" smtClean="0">
                <a:cs typeface="Times New Roman" pitchFamily="18" charset="0"/>
              </a:rPr>
              <a:t>ов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en-GB" sz="2000" dirty="0" err="1" smtClean="0">
                <a:cs typeface="Times New Roman" pitchFamily="18" charset="0"/>
              </a:rPr>
              <a:t>здорового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en-GB" sz="2000" dirty="0" err="1" smtClean="0">
                <a:cs typeface="Times New Roman" pitchFamily="18" charset="0"/>
              </a:rPr>
              <a:t>образа</a:t>
            </a:r>
            <a:r>
              <a:rPr lang="en-GB" sz="2000" dirty="0" smtClean="0">
                <a:cs typeface="Times New Roman" pitchFamily="18" charset="0"/>
              </a:rPr>
              <a:t> </a:t>
            </a:r>
            <a:r>
              <a:rPr lang="en-GB" sz="2000" dirty="0" err="1" smtClean="0">
                <a:cs typeface="Times New Roman" pitchFamily="18" charset="0"/>
              </a:rPr>
              <a:t>жизни</a:t>
            </a:r>
            <a:r>
              <a:rPr lang="en-GB" sz="2000" dirty="0" smtClean="0">
                <a:cs typeface="Times New Roman" pitchFamily="18" charset="0"/>
              </a:rPr>
              <a:t>.</a:t>
            </a:r>
            <a:endParaRPr lang="en-GB" sz="2000" dirty="0"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2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3"/>
      <p:bldP spid="3" grpId="2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467544" y="404664"/>
            <a:ext cx="8352928" cy="1440160"/>
          </a:xfrm>
        </p:spPr>
        <p:txBody>
          <a:bodyPr>
            <a:noAutofit/>
          </a:bodyPr>
          <a:lstStyle/>
          <a:p>
            <a:pPr algn="ctr"/>
            <a:r>
              <a:rPr lang="ru-RU" sz="2600" i="1" dirty="0" err="1" smtClean="0">
                <a:cs typeface="Times New Roman" pitchFamily="18" charset="0"/>
              </a:rPr>
              <a:t>Здоровьесберегающие</a:t>
            </a:r>
            <a:r>
              <a:rPr lang="ru-RU" sz="2600" i="1" dirty="0" smtClean="0">
                <a:cs typeface="Times New Roman" pitchFamily="18" charset="0"/>
              </a:rPr>
              <a:t> технологии </a:t>
            </a:r>
          </a:p>
          <a:p>
            <a:pPr algn="ctr"/>
            <a:r>
              <a:rPr lang="ru-RU" sz="2600" i="1" dirty="0" smtClean="0">
                <a:cs typeface="Times New Roman" pitchFamily="18" charset="0"/>
              </a:rPr>
              <a:t>можно разделить </a:t>
            </a:r>
          </a:p>
          <a:p>
            <a:pPr algn="ctr"/>
            <a:r>
              <a:rPr lang="ru-RU" sz="2600" i="1" dirty="0" smtClean="0">
                <a:cs typeface="Times New Roman" pitchFamily="18" charset="0"/>
              </a:rPr>
              <a:t>на 2 группы: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57200" y="3212976"/>
            <a:ext cx="4040188" cy="1368152"/>
          </a:xfrm>
          <a:ln>
            <a:solidFill>
              <a:schemeClr val="tx1"/>
            </a:solidFill>
          </a:ln>
        </p:spPr>
        <p:txBody>
          <a:bodyPr>
            <a:normAutofit fontScale="92500"/>
          </a:bodyPr>
          <a:lstStyle/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  <a:defRPr/>
            </a:pPr>
            <a:r>
              <a:rPr lang="ru-RU" sz="2400" b="1" kern="0" dirty="0" smtClean="0"/>
              <a:t>Технологии сохранения и стимулирования здоровья</a:t>
            </a:r>
            <a:r>
              <a:rPr lang="ru-RU" sz="3600" kern="0" dirty="0" smtClean="0"/>
              <a:t> </a:t>
            </a:r>
            <a:endParaRPr lang="ru-RU" sz="2400" b="1" kern="0" dirty="0" smtClean="0"/>
          </a:p>
          <a:p>
            <a:pPr>
              <a:lnSpc>
                <a:spcPct val="90000"/>
              </a:lnSpc>
              <a:buNone/>
              <a:defRPr/>
            </a:pPr>
            <a:endParaRPr lang="ru-RU" sz="3600" dirty="0" smtClean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4716016" y="3212976"/>
            <a:ext cx="4041775" cy="136815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  <a:defRPr/>
            </a:pPr>
            <a:r>
              <a:rPr lang="ru-RU" b="1" dirty="0" smtClean="0"/>
              <a:t> Технологии обучения здоровому образу жизни</a:t>
            </a:r>
            <a:r>
              <a:rPr lang="ru-RU" sz="3600" dirty="0" smtClean="0"/>
              <a:t> </a:t>
            </a:r>
          </a:p>
        </p:txBody>
      </p:sp>
      <p:sp>
        <p:nvSpPr>
          <p:cNvPr id="30" name="Стрелка вниз 29"/>
          <p:cNvSpPr/>
          <p:nvPr/>
        </p:nvSpPr>
        <p:spPr>
          <a:xfrm rot="18918928">
            <a:off x="5923330" y="1973698"/>
            <a:ext cx="576064" cy="10081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низ 30"/>
          <p:cNvSpPr/>
          <p:nvPr/>
        </p:nvSpPr>
        <p:spPr>
          <a:xfrm rot="2893456">
            <a:off x="2843755" y="1945807"/>
            <a:ext cx="576064" cy="10081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 advTm="11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3" grpId="0" uiExpand="1" build="p" animBg="1"/>
      <p:bldP spid="9" grpId="0" build="p" animBg="1"/>
      <p:bldP spid="30" grpId="1" animBg="1"/>
      <p:bldP spid="3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i="1" dirty="0" smtClean="0"/>
              <a:t>1. Технологии сохранения и стимулирования здоровья:</a:t>
            </a:r>
            <a:endParaRPr lang="ru-RU" sz="49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indent="192088">
              <a:defRPr/>
            </a:pPr>
            <a:endParaRPr lang="ru-RU" dirty="0" smtClean="0"/>
          </a:p>
          <a:p>
            <a:pPr indent="192088">
              <a:defRPr/>
            </a:pPr>
            <a:r>
              <a:rPr lang="ru-RU" sz="3600" dirty="0" smtClean="0"/>
              <a:t>Динамические паузы</a:t>
            </a:r>
          </a:p>
          <a:p>
            <a:pPr indent="192088">
              <a:defRPr/>
            </a:pPr>
            <a:r>
              <a:rPr lang="ru-RU" sz="3600" dirty="0" err="1" smtClean="0"/>
              <a:t>Самомассаж</a:t>
            </a:r>
            <a:endParaRPr lang="ru-RU" sz="3600" dirty="0" smtClean="0"/>
          </a:p>
          <a:p>
            <a:pPr indent="192088">
              <a:defRPr/>
            </a:pPr>
            <a:r>
              <a:rPr lang="ru-RU" sz="3600" dirty="0" err="1" smtClean="0"/>
              <a:t>Физминутки</a:t>
            </a:r>
            <a:r>
              <a:rPr lang="ru-RU" sz="3600" dirty="0" smtClean="0"/>
              <a:t> </a:t>
            </a:r>
          </a:p>
          <a:p>
            <a:pPr indent="192088">
              <a:defRPr/>
            </a:pPr>
            <a:r>
              <a:rPr lang="ru-RU" sz="3600" dirty="0" smtClean="0"/>
              <a:t>Контроль осанки</a:t>
            </a:r>
          </a:p>
          <a:p>
            <a:pPr indent="192088">
              <a:defRPr/>
            </a:pPr>
            <a:r>
              <a:rPr lang="ru-RU" sz="3600" dirty="0" smtClean="0"/>
              <a:t>Пальчиковая гимнастика;</a:t>
            </a:r>
          </a:p>
          <a:p>
            <a:pPr indent="192088">
              <a:defRPr/>
            </a:pPr>
            <a:r>
              <a:rPr lang="ru-RU" sz="3600" dirty="0" smtClean="0"/>
              <a:t>Дыхательная гимнастика;</a:t>
            </a:r>
          </a:p>
          <a:p>
            <a:pPr indent="192088">
              <a:defRPr/>
            </a:pPr>
            <a:r>
              <a:rPr lang="ru-RU" sz="3600" dirty="0" smtClean="0"/>
              <a:t>Мимическая гимнастика;</a:t>
            </a:r>
          </a:p>
          <a:p>
            <a:pPr indent="192088">
              <a:defRPr/>
            </a:pPr>
            <a:r>
              <a:rPr lang="ru-RU" sz="3600" dirty="0" smtClean="0"/>
              <a:t>Гимнастика для глаз;</a:t>
            </a:r>
          </a:p>
          <a:p>
            <a:pPr indent="192088">
              <a:defRPr/>
            </a:pPr>
            <a:r>
              <a:rPr lang="ru-RU" sz="3600" dirty="0" smtClean="0"/>
              <a:t>Подвижные игры;</a:t>
            </a:r>
            <a:endParaRPr lang="ru-RU" sz="3600" b="1" dirty="0" smtClean="0"/>
          </a:p>
          <a:p>
            <a:pPr indent="192088">
              <a:defRPr/>
            </a:pPr>
            <a:r>
              <a:rPr lang="ru-RU" sz="3600" dirty="0" smtClean="0"/>
              <a:t>Релаксация</a:t>
            </a:r>
          </a:p>
          <a:p>
            <a:pPr>
              <a:defRPr/>
            </a:pPr>
            <a:endParaRPr lang="ru-RU" sz="3600" dirty="0" smtClean="0"/>
          </a:p>
          <a:p>
            <a:pPr indent="14288">
              <a:buNone/>
              <a:defRPr/>
            </a:pPr>
            <a:r>
              <a:rPr lang="ru-RU" sz="3600" dirty="0" smtClean="0"/>
              <a:t>Все составные </a:t>
            </a:r>
            <a:r>
              <a:rPr lang="ru-RU" sz="3600" dirty="0" err="1" smtClean="0"/>
              <a:t>здоровьесберегающего</a:t>
            </a:r>
            <a:r>
              <a:rPr lang="ru-RU" sz="3600" dirty="0" smtClean="0"/>
              <a:t> аспекта органично включены в режимы дня во всех возрастных группах 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11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err="1" smtClean="0"/>
              <a:t>Самомассаж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700808"/>
            <a:ext cx="4038600" cy="4525963"/>
          </a:xfrm>
        </p:spPr>
        <p:txBody>
          <a:bodyPr>
            <a:normAutofit fontScale="92500" lnSpcReduction="10000"/>
          </a:bodyPr>
          <a:lstStyle/>
          <a:p>
            <a:pPr marL="0" indent="358775">
              <a:buNone/>
            </a:pPr>
            <a:r>
              <a:rPr lang="ru-RU" sz="2600" dirty="0" smtClean="0"/>
              <a:t>Используется массаж   спины: дети гладят спинку  друг другу,  постукивают пальчиками, кулачками.</a:t>
            </a:r>
          </a:p>
          <a:p>
            <a:pPr marL="0" indent="358775">
              <a:buNone/>
            </a:pPr>
            <a:r>
              <a:rPr lang="ru-RU" sz="2600" dirty="0" smtClean="0"/>
              <a:t>Все  это  способствует  укреплению нервной системы, оптимизирует газообмен, вырабатывает правильное речевое  дыхание,  формирует доброжелательное отношение  друг  к другу </a:t>
            </a:r>
            <a:endParaRPr lang="ru-RU" sz="2600" dirty="0"/>
          </a:p>
        </p:txBody>
      </p:sp>
      <p:pic>
        <p:nvPicPr>
          <p:cNvPr id="5" name="Содержимое 4" descr="P1000560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5076056" y="1700808"/>
            <a:ext cx="3096344" cy="2322258"/>
          </a:xfrm>
        </p:spPr>
      </p:pic>
      <p:pic>
        <p:nvPicPr>
          <p:cNvPr id="6" name="Рисунок 5" descr="P100056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76056" y="4221088"/>
            <a:ext cx="3072341" cy="2304256"/>
          </a:xfrm>
          <a:prstGeom prst="rect">
            <a:avLst/>
          </a:prstGeom>
        </p:spPr>
      </p:pic>
    </p:spTree>
  </p:cSld>
  <p:clrMapOvr>
    <a:masterClrMapping/>
  </p:clrMapOvr>
  <p:transition advClick="0" advTm="11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2408510"/>
          </a:xfrm>
        </p:spPr>
        <p:txBody>
          <a:bodyPr>
            <a:normAutofit fontScale="90000"/>
          </a:bodyPr>
          <a:lstStyle/>
          <a:p>
            <a:r>
              <a:rPr lang="ru-RU" sz="4900" b="1" i="1" dirty="0" smtClean="0"/>
              <a:t>Пальчиковая гимнастика 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2700" b="1" dirty="0" smtClean="0">
                <a:solidFill>
                  <a:srgbClr val="9900CC"/>
                </a:solidFill>
              </a:rPr>
              <a:t>рекомендуется всем детям, особенно с речевыми проблемами. Проводиться в любой удобный отрезок времени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" name="Содержимое 7" descr="DSC04521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07504" y="3068960"/>
            <a:ext cx="4428490" cy="2952328"/>
          </a:xfrm>
        </p:spPr>
      </p:pic>
      <p:pic>
        <p:nvPicPr>
          <p:cNvPr id="9" name="Содержимое 8" descr="P1000570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716016" y="2276872"/>
            <a:ext cx="4038600" cy="3028950"/>
          </a:xfrm>
        </p:spPr>
      </p:pic>
    </p:spTree>
  </p:cSld>
  <p:clrMapOvr>
    <a:masterClrMapping/>
  </p:clrMapOvr>
  <p:transition advClick="0" advTm="11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i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i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Гимнастика дыхательная</a:t>
            </a: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9" name="Содержимое 3" descr="P100050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187624" y="1430778"/>
            <a:ext cx="6696744" cy="5022558"/>
          </a:xfrm>
        </p:spPr>
      </p:pic>
    </p:spTree>
  </p:cSld>
  <p:clrMapOvr>
    <a:masterClrMapping/>
  </p:clrMapOvr>
  <p:transition advClick="0" advTm="11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</a:rPr>
              <a:t>Мимическая гимнастика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15875">
              <a:buNone/>
            </a:pPr>
            <a:r>
              <a:rPr lang="ru-RU" sz="1800" dirty="0" smtClean="0"/>
              <a:t>       Эмоции в жизни человека имеет огромное значение и чем меньше эмоция представлена и переработана на психологическом уровне в виде осознанных чувств гнева, печали и т. д., тем сильнее звучит её телесный компонент в виде сердцебиений, потоотделения, мышечных зажимов, ведущим к болевым ощущениям. Эмоциональный разряд, формирующийся в глубинах мозга, </a:t>
            </a:r>
            <a:br>
              <a:rPr lang="ru-RU" sz="1800" dirty="0" smtClean="0"/>
            </a:br>
            <a:r>
              <a:rPr lang="ru-RU" sz="1800" dirty="0" smtClean="0"/>
              <a:t>требует выхода, а </a:t>
            </a:r>
            <a:r>
              <a:rPr lang="ru-RU" sz="1800" dirty="0" err="1" smtClean="0"/>
              <a:t>психогимнастика</a:t>
            </a:r>
            <a:r>
              <a:rPr lang="ru-RU" sz="1800" dirty="0" smtClean="0"/>
              <a:t> и является этим выходом.</a:t>
            </a:r>
            <a:endParaRPr lang="ru-RU" sz="1800" dirty="0"/>
          </a:p>
        </p:txBody>
      </p:sp>
      <p:pic>
        <p:nvPicPr>
          <p:cNvPr id="15" name="Содержимое 14" descr="P1000547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644008" y="1916832"/>
            <a:ext cx="4038600" cy="3028950"/>
          </a:xfrm>
        </p:spPr>
      </p:pic>
    </p:spTree>
  </p:cSld>
  <p:clrMapOvr>
    <a:masterClrMapping/>
  </p:clrMapOvr>
  <p:transition advClick="0" advTm="11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543</TotalTime>
  <Words>468</Words>
  <Application>Microsoft Office PowerPoint</Application>
  <PresentationFormat>Экран (4:3)</PresentationFormat>
  <Paragraphs>70</Paragraphs>
  <Slides>21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Раздольненский ДУЗ ясли-сад №5 общего развития «Сказка»</vt:lpstr>
      <vt:lpstr>Здоровьесберегающие технологии в дошкольном учебном заведении</vt:lpstr>
      <vt:lpstr>Цель: формирование у ребенка  осмысленного                                отношения  к здоровому образу жизни человека</vt:lpstr>
      <vt:lpstr>Слайд 4</vt:lpstr>
      <vt:lpstr>1. Технологии сохранения и стимулирования здоровья:</vt:lpstr>
      <vt:lpstr>Самомассаж</vt:lpstr>
      <vt:lpstr>Пальчиковая гимнастика  рекомендуется всем детям, особенно с речевыми проблемами. Проводиться в любой удобный отрезок времени </vt:lpstr>
      <vt:lpstr> Гимнастика дыхательная </vt:lpstr>
      <vt:lpstr>Мимическая гимнастика</vt:lpstr>
      <vt:lpstr>Гимнастика для глаз</vt:lpstr>
      <vt:lpstr>Подвижные игры</vt:lpstr>
      <vt:lpstr>Релаксация                                          используется спокойная классическая музыка (Чайковский, Рахманинов), звуки природы </vt:lpstr>
      <vt:lpstr>2. Технологии обучения здоровому образу жизни</vt:lpstr>
      <vt:lpstr>Утренняя гимнастика</vt:lpstr>
      <vt:lpstr>Физкультурные занятия  занятия проводятся в соответствии с программой, перед занятием необходимо хорошо проветрить помещение</vt:lpstr>
      <vt:lpstr>Точечный самомассаж</vt:lpstr>
      <vt:lpstr>Спортивные развлечения, праздники</vt:lpstr>
      <vt:lpstr>Гимнастика пробуждения  форма проведения различна: упражнения на кроватках, ходьба по дорожкам «здоровья»</vt:lpstr>
      <vt:lpstr>Занятия из серии «Здоровье» используются в качестве познавательного характера</vt:lpstr>
      <vt:lpstr>ВЫВОДЫ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Раздольненский ДУЗ ясли-сад №5 общего развития «Сказка»</dc:title>
  <dc:creator>User</dc:creator>
  <cp:lastModifiedBy>Boyko</cp:lastModifiedBy>
  <cp:revision>92</cp:revision>
  <dcterms:created xsi:type="dcterms:W3CDTF">2013-02-23T12:13:41Z</dcterms:created>
  <dcterms:modified xsi:type="dcterms:W3CDTF">2017-01-10T16:51:39Z</dcterms:modified>
</cp:coreProperties>
</file>