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sldIdLst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ww.PHILka.RU" initials="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2-28T11:22:43.125" idx="2">
    <p:pos x="5670" y="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Глеб\Рабочий стол\28178062_2ed5a677d06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4010222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Documents and Settings\Глеб\Рабочий стол\normal_51618296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5" y="692696"/>
            <a:ext cx="4608512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:\Documents and Settings\Глеб\Рабочий стол\Новая папка\24.g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6267" b="6038"/>
          <a:stretch/>
        </p:blipFill>
        <p:spPr bwMode="auto">
          <a:xfrm>
            <a:off x="3279775" y="1920876"/>
            <a:ext cx="2898603" cy="2898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69775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группах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Три шага в раскаянии :</a:t>
            </a:r>
          </a:p>
          <a:p>
            <a:r>
              <a:rPr lang="ru-RU" sz="5400" b="1" dirty="0" smtClean="0">
                <a:solidFill>
                  <a:srgbClr val="FF0000"/>
                </a:solidFill>
              </a:rPr>
              <a:t>1.</a:t>
            </a:r>
          </a:p>
          <a:p>
            <a:r>
              <a:rPr lang="ru-RU" sz="5400" b="1" dirty="0" smtClean="0">
                <a:solidFill>
                  <a:srgbClr val="FF0000"/>
                </a:solidFill>
              </a:rPr>
              <a:t>2.</a:t>
            </a:r>
          </a:p>
          <a:p>
            <a:r>
              <a:rPr lang="ru-RU" sz="5400" b="1" dirty="0" smtClean="0">
                <a:solidFill>
                  <a:srgbClr val="FF0000"/>
                </a:solidFill>
              </a:rPr>
              <a:t>3.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883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Исправь свою ошибку делом: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98776" cy="4525963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Украл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Солгал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Пожадничал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Сказал злое слово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Верни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Скажи правду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Подари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Попроси прощения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2869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и задания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b="1" dirty="0">
                <a:solidFill>
                  <a:srgbClr val="002060"/>
                </a:solidFill>
              </a:rPr>
              <a:t>1.</a:t>
            </a:r>
            <a:r>
              <a:rPr lang="ru-RU" dirty="0"/>
              <a:t> </a:t>
            </a:r>
            <a:r>
              <a:rPr lang="ru-RU" b="1" dirty="0">
                <a:solidFill>
                  <a:srgbClr val="002060"/>
                </a:solidFill>
              </a:rPr>
              <a:t>Есть </a:t>
            </a:r>
            <a:r>
              <a:rPr lang="ru-RU" b="1" dirty="0" err="1">
                <a:solidFill>
                  <a:srgbClr val="002060"/>
                </a:solidFill>
              </a:rPr>
              <a:t>полушуточное</a:t>
            </a:r>
            <a:r>
              <a:rPr lang="ru-RU" b="1" dirty="0">
                <a:solidFill>
                  <a:srgbClr val="002060"/>
                </a:solidFill>
              </a:rPr>
              <a:t> определение человека: «человек — это животное, умеющее краснеть». Объясните его.</a:t>
            </a:r>
          </a:p>
          <a:p>
            <a:pPr marL="137160" indent="0">
              <a:buNone/>
            </a:pPr>
            <a:r>
              <a:rPr lang="ru-RU" b="1" dirty="0">
                <a:solidFill>
                  <a:srgbClr val="002060"/>
                </a:solidFill>
              </a:rPr>
              <a:t>2. Какие </a:t>
            </a:r>
            <a:r>
              <a:rPr lang="ru-RU" b="1" u="sng" dirty="0">
                <a:solidFill>
                  <a:srgbClr val="002060"/>
                </a:solidFill>
              </a:rPr>
              <a:t>два</a:t>
            </a:r>
            <a:r>
              <a:rPr lang="ru-RU" b="1" dirty="0">
                <a:solidFill>
                  <a:srgbClr val="002060"/>
                </a:solidFill>
              </a:rPr>
              <a:t> важнейших дела у совести?</a:t>
            </a:r>
          </a:p>
          <a:p>
            <a:pPr marL="137160" indent="0">
              <a:buNone/>
            </a:pPr>
            <a:r>
              <a:rPr lang="ru-RU" b="1" dirty="0">
                <a:solidFill>
                  <a:srgbClr val="002060"/>
                </a:solidFill>
              </a:rPr>
              <a:t>3. Связаны ли между собой два выражения: </a:t>
            </a:r>
            <a:r>
              <a:rPr lang="ru-RU" b="1" i="1" u="sng" dirty="0">
                <a:solidFill>
                  <a:srgbClr val="002060"/>
                </a:solidFill>
              </a:rPr>
              <a:t>бессовестный человек</a:t>
            </a:r>
            <a:r>
              <a:rPr lang="ru-RU" b="1" dirty="0">
                <a:solidFill>
                  <a:srgbClr val="002060"/>
                </a:solidFill>
              </a:rPr>
              <a:t> и </a:t>
            </a:r>
            <a:r>
              <a:rPr lang="ru-RU" b="1" i="1" dirty="0">
                <a:solidFill>
                  <a:srgbClr val="002060"/>
                </a:solidFill>
              </a:rPr>
              <a:t>мертвая душа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  <a:p>
            <a:pPr marL="137160" indent="0">
              <a:buNone/>
            </a:pPr>
            <a:r>
              <a:rPr lang="ru-RU" b="1" dirty="0">
                <a:solidFill>
                  <a:srgbClr val="002060"/>
                </a:solidFill>
              </a:rPr>
              <a:t>4. Почему покаяние называют лекарством для души? Как оно лечит?</a:t>
            </a:r>
          </a:p>
          <a:p>
            <a:pPr marL="137160" indent="0">
              <a:buNone/>
            </a:pPr>
            <a:r>
              <a:rPr lang="ru-RU" b="1" dirty="0">
                <a:solidFill>
                  <a:srgbClr val="002060"/>
                </a:solidFill>
              </a:rPr>
              <a:t>5. Каковы этапы покаянных действий?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5395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D69054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857250"/>
            <a:ext cx="282892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429000" y="928688"/>
            <a:ext cx="5545138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latin typeface="Calibri" pitchFamily="34" charset="0"/>
              </a:rPr>
              <a:t>« …. во всём, как хотите, чтобы с вами поступали люди, так поступайте и вы с ними»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Глеб\Рабочий стол\Новая папка\18933043_Kartinka_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136904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9849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Добро</a:t>
            </a:r>
            <a:r>
              <a:rPr lang="ru-RU" b="1" dirty="0" smtClean="0"/>
              <a:t> и </a:t>
            </a:r>
            <a:r>
              <a:rPr lang="ru-RU" b="1" dirty="0" err="1" smtClean="0"/>
              <a:t>зло,</a:t>
            </a:r>
            <a:r>
              <a:rPr lang="ru-RU" b="1" dirty="0" err="1" smtClean="0">
                <a:solidFill>
                  <a:srgbClr val="FF0000"/>
                </a:solidFill>
              </a:rPr>
              <a:t>совесть</a:t>
            </a:r>
            <a:r>
              <a:rPr lang="ru-RU" b="1" dirty="0" smtClean="0"/>
              <a:t> </a:t>
            </a:r>
            <a:r>
              <a:rPr lang="ru-RU" b="1" dirty="0" err="1" smtClean="0"/>
              <a:t>и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раскаяние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1600" dirty="0" smtClean="0"/>
              <a:t>Информационный час  в 3 классе 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 </a:t>
            </a:r>
            <a:endParaRPr lang="ru-RU" sz="1600" dirty="0"/>
          </a:p>
        </p:txBody>
      </p:sp>
      <p:pic>
        <p:nvPicPr>
          <p:cNvPr id="1026" name="Picture 2" descr="C:\Documents and Settings\User\Рабочий стол\2398042_dobro_i_zlo_mediu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0115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44" y="2214554"/>
            <a:ext cx="93077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Добро и зло,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совесть и раскаяние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357166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642918"/>
            <a:ext cx="3677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Информационний</a:t>
            </a:r>
            <a:r>
              <a:rPr lang="ru-RU" dirty="0" smtClean="0">
                <a:solidFill>
                  <a:schemeClr val="bg1"/>
                </a:solidFill>
              </a:rPr>
              <a:t> час в 3 классе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solidFill>
                  <a:srgbClr val="C00000"/>
                </a:solidFill>
              </a:rPr>
              <a:t>В православии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ДОБРО</a:t>
            </a:r>
            <a:r>
              <a:rPr lang="ru-RU" sz="4000" dirty="0" smtClean="0"/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то, что способствует росту души человека, помогает другим людям, радует Бога.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>
                <a:solidFill>
                  <a:srgbClr val="C00000"/>
                </a:solidFill>
              </a:rPr>
              <a:t>ЗЛО</a:t>
            </a:r>
            <a:r>
              <a:rPr lang="ru-RU" sz="4000" dirty="0"/>
              <a:t> – </a:t>
            </a:r>
            <a:r>
              <a:rPr lang="ru-RU" sz="4000" b="1" dirty="0" smtClean="0"/>
              <a:t>это </a:t>
            </a:r>
            <a:r>
              <a:rPr lang="ru-RU" sz="4000" b="1" dirty="0" err="1" smtClean="0"/>
              <a:t>то,что</a:t>
            </a:r>
            <a:r>
              <a:rPr lang="ru-RU" sz="4000" b="1" dirty="0" smtClean="0"/>
              <a:t> удаляет от добрых </a:t>
            </a:r>
            <a:r>
              <a:rPr lang="ru-RU" sz="4000" b="1" dirty="0" err="1" smtClean="0"/>
              <a:t>целей,губит</a:t>
            </a:r>
            <a:r>
              <a:rPr lang="ru-RU" sz="4000" b="1" dirty="0" smtClean="0"/>
              <a:t> душу человека</a:t>
            </a:r>
            <a:r>
              <a:rPr lang="ru-RU" sz="4000" b="1" dirty="0" smtClean="0">
                <a:solidFill>
                  <a:schemeClr val="bg1"/>
                </a:solidFill>
              </a:rPr>
              <a:t>э12то </a:t>
            </a:r>
            <a:r>
              <a:rPr lang="ru-RU" sz="4000" b="1" dirty="0">
                <a:solidFill>
                  <a:schemeClr val="bg1"/>
                </a:solidFill>
              </a:rPr>
              <a:t>то, что удаляет от добрых целей</a:t>
            </a:r>
            <a:r>
              <a:rPr lang="ru-RU" sz="4000" b="1" dirty="0" smtClean="0">
                <a:solidFill>
                  <a:schemeClr val="bg1"/>
                </a:solidFill>
              </a:rPr>
              <a:t>,   </a:t>
            </a:r>
            <a:r>
              <a:rPr lang="ru-RU" sz="4000" b="1" dirty="0">
                <a:solidFill>
                  <a:schemeClr val="bg1"/>
                </a:solidFill>
              </a:rPr>
              <a:t>губит душу человека</a:t>
            </a:r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79660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72816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У слова </a:t>
            </a:r>
            <a:r>
              <a:rPr lang="ru-RU" sz="5300" i="1" dirty="0">
                <a:solidFill>
                  <a:schemeClr val="bg1"/>
                </a:solidFill>
              </a:rPr>
              <a:t>зло</a:t>
            </a:r>
            <a:r>
              <a:rPr lang="ru-RU" sz="5300" dirty="0">
                <a:solidFill>
                  <a:schemeClr val="bg1"/>
                </a:solidFill>
              </a:rPr>
              <a:t> </a:t>
            </a:r>
            <a:r>
              <a:rPr lang="ru-RU" sz="4400" dirty="0">
                <a:solidFill>
                  <a:schemeClr val="bg1"/>
                </a:solidFill>
              </a:rPr>
              <a:t>в православии есть синоним: </a:t>
            </a:r>
            <a:r>
              <a:rPr lang="ru-RU" sz="5300" i="1" dirty="0">
                <a:solidFill>
                  <a:schemeClr val="bg1"/>
                </a:solidFill>
              </a:rPr>
              <a:t>грех</a:t>
            </a:r>
            <a:r>
              <a:rPr lang="ru-RU" sz="5300" dirty="0">
                <a:solidFill>
                  <a:schemeClr val="bg1"/>
                </a:solidFill>
              </a:rPr>
              <a:t>.</a:t>
            </a:r>
            <a:r>
              <a:rPr lang="ru-RU" sz="4400" dirty="0">
                <a:solidFill>
                  <a:schemeClr val="bg1"/>
                </a:solidFill>
              </a:rPr>
              <a:t/>
            </a:r>
            <a:br>
              <a:rPr lang="ru-RU" sz="4400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>
                <a:solidFill>
                  <a:schemeClr val="bg1"/>
                </a:solidFill>
              </a:rPr>
              <a:t>Грех</a:t>
            </a:r>
            <a:r>
              <a:rPr lang="ru-RU" sz="4000" dirty="0">
                <a:solidFill>
                  <a:schemeClr val="bg1"/>
                </a:solidFill>
              </a:rPr>
              <a:t> – это недоброе чувство, мысль или дело. </a:t>
            </a:r>
            <a:endParaRPr lang="ru-RU" sz="4000" dirty="0" smtClean="0">
              <a:solidFill>
                <a:schemeClr val="bg1"/>
              </a:solidFill>
            </a:endParaRPr>
          </a:p>
          <a:p>
            <a:r>
              <a:rPr lang="ru-RU" sz="4000" b="1" dirty="0" smtClean="0">
                <a:solidFill>
                  <a:schemeClr val="bg1"/>
                </a:solidFill>
              </a:rPr>
              <a:t>Грех </a:t>
            </a:r>
            <a:r>
              <a:rPr lang="ru-RU" sz="4000" b="1" dirty="0">
                <a:solidFill>
                  <a:schemeClr val="bg1"/>
                </a:solidFill>
              </a:rPr>
              <a:t>и преступление </a:t>
            </a:r>
            <a:r>
              <a:rPr lang="ru-RU" sz="4000" dirty="0">
                <a:solidFill>
                  <a:schemeClr val="bg1"/>
                </a:solidFill>
              </a:rPr>
              <a:t>— не одно и то же. Всякое преступление есть грех, но государство не всякий грех считает преступлением</a:t>
            </a:r>
            <a:r>
              <a:rPr lang="ru-RU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39895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Работа в парах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b="1" dirty="0"/>
              <a:t>Как вы думаете, кто или что указывает человеку на его грех? </a:t>
            </a:r>
            <a:br>
              <a:rPr lang="ru-RU" sz="4000" b="1" dirty="0"/>
            </a:br>
            <a:endParaRPr lang="ru-RU" sz="4000" b="1" dirty="0" smtClean="0"/>
          </a:p>
          <a:p>
            <a:r>
              <a:rPr lang="ru-RU" sz="8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Милиционер</a:t>
            </a:r>
          </a:p>
          <a:p>
            <a:r>
              <a:rPr lang="ru-RU" sz="8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Совесть</a:t>
            </a:r>
          </a:p>
          <a:p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282344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Что такое Совесть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23900" b="1" dirty="0" smtClean="0">
                <a:solidFill>
                  <a:srgbClr val="FF0000"/>
                </a:solidFill>
              </a:rPr>
              <a:t>?</a:t>
            </a:r>
            <a:endParaRPr lang="ru-RU" sz="23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496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Что такое Совесть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686800" cy="5400600"/>
          </a:xfrm>
        </p:spPr>
        <p:txBody>
          <a:bodyPr>
            <a:normAutofit fontScale="92500"/>
          </a:bodyPr>
          <a:lstStyle/>
          <a:p>
            <a:pPr marL="13716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Совесть </a:t>
            </a:r>
            <a:r>
              <a:rPr lang="ru-RU" sz="4000" b="1" dirty="0" smtClean="0">
                <a:solidFill>
                  <a:srgbClr val="002060"/>
                </a:solidFill>
              </a:rPr>
              <a:t>-  это внутреннее ощущение человеком добра и зла.</a:t>
            </a:r>
          </a:p>
          <a:p>
            <a:pPr marL="13716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Совесть</a:t>
            </a:r>
            <a:r>
              <a:rPr lang="ru-RU" sz="4000" b="1" dirty="0" smtClean="0">
                <a:solidFill>
                  <a:srgbClr val="002060"/>
                </a:solidFill>
              </a:rPr>
              <a:t> – внутренний советчик и судья.</a:t>
            </a:r>
          </a:p>
          <a:p>
            <a:pPr marL="137160" indent="0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Даже когда нет государственного закона, указывающего как себя вести в данной ситуации, и нет никакого контроля, совесть подсказывает, что честно. А что бесчестно.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7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Раскаяние</a:t>
            </a:r>
            <a:endParaRPr lang="ru-RU" sz="8000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D:\ДОКУМЕНТЫ_МОУСОШ №68\Основы православной культуры\покаяние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618" t="5601" r="68218" b="70343"/>
          <a:stretch/>
        </p:blipFill>
        <p:spPr bwMode="auto">
          <a:xfrm>
            <a:off x="611560" y="1628800"/>
            <a:ext cx="3816424" cy="47525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Объект 9" descr="D:\ДОКУМЕНТЫ_МОУСОШ №68\Основы православной культуры\покаяние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544" t="31413" r="69663" b="43874"/>
          <a:stretch/>
        </p:blipFill>
        <p:spPr bwMode="auto">
          <a:xfrm>
            <a:off x="5004048" y="1772816"/>
            <a:ext cx="3528392" cy="46085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9289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156</TotalTime>
  <Words>231</Words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Начальная</vt:lpstr>
      <vt:lpstr>Апекс</vt:lpstr>
      <vt:lpstr>Слайд 1</vt:lpstr>
      <vt:lpstr>Слайд 2</vt:lpstr>
      <vt:lpstr>Добро и зло,совесть и раскаяние.</vt:lpstr>
      <vt:lpstr>В православии</vt:lpstr>
      <vt:lpstr>У слова зло в православии есть синоним: грех. </vt:lpstr>
      <vt:lpstr>Работа в парах</vt:lpstr>
      <vt:lpstr>Что такое Совесть</vt:lpstr>
      <vt:lpstr>Что такое Совесть</vt:lpstr>
      <vt:lpstr>Раскаяние</vt:lpstr>
      <vt:lpstr>Работа в группах</vt:lpstr>
      <vt:lpstr>Исправь свою ошибку делом:</vt:lpstr>
      <vt:lpstr>Вопросы и задания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и зло,совесть и раскаяние.</dc:title>
  <cp:lastModifiedBy>www.PHILka.RU</cp:lastModifiedBy>
  <cp:revision>21</cp:revision>
  <dcterms:modified xsi:type="dcterms:W3CDTF">2013-02-28T16:39:29Z</dcterms:modified>
</cp:coreProperties>
</file>