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71" r:id="rId2"/>
    <p:sldId id="269" r:id="rId3"/>
    <p:sldId id="270" r:id="rId4"/>
    <p:sldId id="257" r:id="rId5"/>
    <p:sldId id="272" r:id="rId6"/>
    <p:sldId id="259" r:id="rId7"/>
    <p:sldId id="260" r:id="rId8"/>
    <p:sldId id="261" r:id="rId9"/>
    <p:sldId id="262" r:id="rId10"/>
    <p:sldId id="263" r:id="rId11"/>
    <p:sldId id="264" r:id="rId12"/>
    <p:sldId id="273" r:id="rId13"/>
    <p:sldId id="265" r:id="rId14"/>
    <p:sldId id="266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701" autoAdjust="0"/>
    <p:restoredTop sz="94660"/>
  </p:normalViewPr>
  <p:slideViewPr>
    <p:cSldViewPr>
      <p:cViewPr>
        <p:scale>
          <a:sx n="58" d="100"/>
          <a:sy n="58" d="100"/>
        </p:scale>
        <p:origin x="-684" y="-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7CB97365-EBCA-4027-87D5-99FC1D4DF0BB}" type="datetimeFigureOut">
              <a:rPr lang="en-US" smtClean="0"/>
              <a:pPr eaLnBrk="1" latinLnBrk="0" hangingPunct="1"/>
              <a:t>1/10/2017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7CB97365-EBCA-4027-87D5-99FC1D4DF0BB}" type="datetimeFigureOut">
              <a:rPr lang="en-US" smtClean="0"/>
              <a:pPr eaLnBrk="1" latinLnBrk="0" hangingPunct="1"/>
              <a:t>1/10/2017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7CB97365-EBCA-4027-87D5-99FC1D4DF0BB}" type="datetimeFigureOut">
              <a:rPr lang="en-US" smtClean="0"/>
              <a:pPr eaLnBrk="1" latinLnBrk="0" hangingPunct="1"/>
              <a:t>1/10/2017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7CB97365-EBCA-4027-87D5-99FC1D4DF0BB}" type="datetimeFigureOut">
              <a:rPr lang="en-US" smtClean="0"/>
              <a:pPr eaLnBrk="1" latinLnBrk="0" hangingPunct="1"/>
              <a:t>1/10/2017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7CB97365-EBCA-4027-87D5-99FC1D4DF0BB}" type="datetimeFigureOut">
              <a:rPr lang="en-US" smtClean="0"/>
              <a:pPr eaLnBrk="1" latinLnBrk="0" hangingPunct="1"/>
              <a:t>1/10/2017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7CB97365-EBCA-4027-87D5-99FC1D4DF0BB}" type="datetimeFigureOut">
              <a:rPr lang="en-US" smtClean="0"/>
              <a:pPr eaLnBrk="1" latinLnBrk="0" hangingPunct="1"/>
              <a:t>1/10/2017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7CB97365-EBCA-4027-87D5-99FC1D4DF0BB}" type="datetimeFigureOut">
              <a:rPr lang="en-US" smtClean="0"/>
              <a:pPr eaLnBrk="1" latinLnBrk="0" hangingPunct="1"/>
              <a:t>1/10/2017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7CB97365-EBCA-4027-87D5-99FC1D4DF0BB}" type="datetimeFigureOut">
              <a:rPr lang="en-US" smtClean="0"/>
              <a:pPr eaLnBrk="1" latinLnBrk="0" hangingPunct="1"/>
              <a:t>1/10/2017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7CB97365-EBCA-4027-87D5-99FC1D4DF0BB}" type="datetimeFigureOut">
              <a:rPr lang="en-US" smtClean="0"/>
              <a:pPr eaLnBrk="1" latinLnBrk="0" hangingPunct="1"/>
              <a:t>1/10/2017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7CB97365-EBCA-4027-87D5-99FC1D4DF0BB}" type="datetimeFigureOut">
              <a:rPr lang="en-US" smtClean="0"/>
              <a:pPr eaLnBrk="1" latinLnBrk="0" hangingPunct="1"/>
              <a:t>1/10/2017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7CB97365-EBCA-4027-87D5-99FC1D4DF0BB}" type="datetimeFigureOut">
              <a:rPr lang="en-US" smtClean="0"/>
              <a:pPr eaLnBrk="1" latinLnBrk="0" hangingPunct="1"/>
              <a:t>1/10/2017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eaLnBrk="1" latinLnBrk="0" hangingPunct="1"/>
            <a:fld id="{7CB97365-EBCA-4027-87D5-99FC1D4DF0BB}" type="datetimeFigureOut">
              <a:rPr lang="en-US" smtClean="0"/>
              <a:pPr eaLnBrk="1" latinLnBrk="0" hangingPunct="1"/>
              <a:t>1/10/2017</a:t>
            </a:fld>
            <a:endParaRPr lang="en-US">
              <a:solidFill>
                <a:schemeClr val="tx1">
                  <a:shade val="50000"/>
                </a:scheme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kumimoji="0" lang="en-US">
              <a:solidFill>
                <a:schemeClr val="tx1">
                  <a:shade val="50000"/>
                </a:scheme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69E29E33-B620-47F9-BB04-8846C2A5AFCC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chemeClr val="tx1">
                  <a:shade val="50000"/>
                </a:scheme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836712"/>
            <a:ext cx="6408712" cy="1584176"/>
          </a:xfrm>
        </p:spPr>
        <p:txBody>
          <a:bodyPr/>
          <a:lstStyle/>
          <a:p>
            <a:pPr algn="ctr"/>
            <a:r>
              <a:rPr lang="ru-RU" sz="6000" i="1" dirty="0">
                <a:solidFill>
                  <a:srgbClr val="C00000"/>
                </a:solidFill>
              </a:rPr>
              <a:t>Перенос слов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022438" y="4607510"/>
            <a:ext cx="6726026" cy="1413777"/>
          </a:xfrm>
        </p:spPr>
        <p:txBody>
          <a:bodyPr>
            <a:normAutofit fontScale="25000" lnSpcReduction="20000"/>
          </a:bodyPr>
          <a:lstStyle/>
          <a:p>
            <a:pPr>
              <a:spcAft>
                <a:spcPts val="0"/>
              </a:spcAft>
              <a:defRPr/>
            </a:pPr>
            <a:r>
              <a:rPr lang="ru-RU" sz="8000" dirty="0">
                <a:solidFill>
                  <a:srgbClr val="92D050"/>
                </a:solidFill>
              </a:rPr>
              <a:t>Составитель: Харенко И.Ю.,</a:t>
            </a:r>
          </a:p>
          <a:p>
            <a:pPr>
              <a:spcAft>
                <a:spcPts val="0"/>
              </a:spcAft>
              <a:defRPr/>
            </a:pPr>
            <a:r>
              <a:rPr lang="ru-RU" sz="8000" dirty="0">
                <a:solidFill>
                  <a:srgbClr val="92D050"/>
                </a:solidFill>
              </a:rPr>
              <a:t>учитель начальных классов</a:t>
            </a:r>
          </a:p>
          <a:p>
            <a:pPr>
              <a:spcAft>
                <a:spcPts val="0"/>
              </a:spcAft>
              <a:defRPr/>
            </a:pPr>
            <a:r>
              <a:rPr lang="ru-RU" sz="8000" dirty="0">
                <a:solidFill>
                  <a:srgbClr val="92D050"/>
                </a:solidFill>
              </a:rPr>
              <a:t>ГБОУ лицей № 244</a:t>
            </a:r>
          </a:p>
          <a:p>
            <a:pPr>
              <a:spcAft>
                <a:spcPts val="0"/>
              </a:spcAft>
              <a:defRPr/>
            </a:pPr>
            <a:r>
              <a:rPr lang="ru-RU" sz="8000" dirty="0">
                <a:solidFill>
                  <a:srgbClr val="92D050"/>
                </a:solidFill>
              </a:rPr>
              <a:t>г. Санкт-Петербург, 2015г.</a:t>
            </a:r>
          </a:p>
          <a:p>
            <a:endParaRPr lang="ru-RU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387910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>
          <a:xfrm>
            <a:off x="214282" y="1214422"/>
            <a:ext cx="8605868" cy="4808551"/>
          </a:xfrm>
        </p:spPr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ru-RU" sz="6600" dirty="0" smtClean="0">
                <a:solidFill>
                  <a:schemeClr val="accent4"/>
                </a:solidFill>
                <a:latin typeface="Times New Roman" pitchFamily="18" charset="0"/>
                <a:cs typeface="Times New Roman" pitchFamily="18" charset="0"/>
              </a:rPr>
              <a:t>Правило.</a:t>
            </a:r>
          </a:p>
          <a:p>
            <a:pPr algn="ctr">
              <a:buNone/>
            </a:pPr>
            <a:r>
              <a:rPr lang="ru-RU" sz="6600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Одну букву не оставляют на строке, а всё слово переносят на другую строчку.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764704"/>
            <a:ext cx="1554163" cy="2163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>
          <a:xfrm>
            <a:off x="857224" y="1071546"/>
            <a:ext cx="7643812" cy="5286412"/>
          </a:xfrm>
        </p:spPr>
        <p:txBody>
          <a:bodyPr>
            <a:normAutofit lnSpcReduction="10000"/>
          </a:bodyPr>
          <a:lstStyle/>
          <a:p>
            <a:pPr algn="ctr">
              <a:spcBef>
                <a:spcPts val="0"/>
              </a:spcBef>
              <a:buNone/>
            </a:pP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Ольга-Оля, </a:t>
            </a:r>
          </a:p>
          <a:p>
            <a:pPr algn="ctr">
              <a:spcBef>
                <a:spcPts val="0"/>
              </a:spcBef>
              <a:buNone/>
            </a:pP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Ирина-Ира, </a:t>
            </a:r>
          </a:p>
          <a:p>
            <a:pPr algn="ctr">
              <a:spcBef>
                <a:spcPts val="0"/>
              </a:spcBef>
              <a:buNone/>
            </a:pP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Петр-Петя,</a:t>
            </a:r>
          </a:p>
          <a:p>
            <a:pPr algn="ctr">
              <a:spcBef>
                <a:spcPts val="0"/>
              </a:spcBef>
              <a:buNone/>
            </a:pP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 елка-ель, </a:t>
            </a:r>
          </a:p>
          <a:p>
            <a:pPr algn="ctr">
              <a:spcBef>
                <a:spcPts val="0"/>
              </a:spcBef>
              <a:buNone/>
            </a:pP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шары-шар.</a:t>
            </a:r>
            <a:endParaRPr lang="ru-RU" sz="7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1475656" y="5013176"/>
            <a:ext cx="5637010" cy="882119"/>
          </a:xfrm>
        </p:spPr>
        <p:txBody>
          <a:bodyPr>
            <a:noAutofit/>
          </a:bodyPr>
          <a:lstStyle/>
          <a:p>
            <a:r>
              <a:rPr lang="ru-RU" sz="5400" i="1" dirty="0" smtClean="0">
                <a:solidFill>
                  <a:srgbClr val="C00000"/>
                </a:solidFill>
                <a:cs typeface="Aharoni" pitchFamily="2" charset="-79"/>
              </a:rPr>
              <a:t>Что за слова?</a:t>
            </a:r>
            <a:endParaRPr lang="ru-RU" sz="5400" i="1" dirty="0">
              <a:solidFill>
                <a:srgbClr val="C00000"/>
              </a:solidFill>
              <a:cs typeface="Aharoni" pitchFamily="2" charset="-79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1115617" y="692696"/>
            <a:ext cx="4176464" cy="2736304"/>
          </a:xfrm>
        </p:spPr>
        <p:txBody>
          <a:bodyPr/>
          <a:lstStyle/>
          <a:p>
            <a:pPr marL="182880" indent="0">
              <a:buNone/>
            </a:pPr>
            <a:r>
              <a:rPr lang="ru-RU" dirty="0" smtClean="0">
                <a:effectLst/>
              </a:rPr>
              <a:t>КЕРА</a:t>
            </a:r>
            <a:br>
              <a:rPr lang="ru-RU" dirty="0" smtClean="0">
                <a:effectLst/>
              </a:rPr>
            </a:br>
            <a:r>
              <a:rPr lang="ru-RU" dirty="0">
                <a:effectLst/>
              </a:rPr>
              <a:t/>
            </a:r>
            <a:br>
              <a:rPr lang="ru-RU" dirty="0">
                <a:effectLst/>
              </a:rPr>
            </a:br>
            <a:r>
              <a:rPr lang="ru-RU" dirty="0" smtClean="0">
                <a:effectLst/>
              </a:rPr>
              <a:t>НИКГА</a:t>
            </a:r>
            <a:br>
              <a:rPr lang="ru-RU" dirty="0" smtClean="0">
                <a:effectLst/>
              </a:rPr>
            </a:br>
            <a:r>
              <a:rPr lang="ru-RU" dirty="0">
                <a:effectLst/>
              </a:rPr>
              <a:t/>
            </a:r>
            <a:br>
              <a:rPr lang="ru-RU" dirty="0">
                <a:effectLst/>
              </a:rPr>
            </a:br>
            <a:endParaRPr lang="ru-RU" b="0" dirty="0"/>
          </a:p>
        </p:txBody>
      </p:sp>
      <p:pic>
        <p:nvPicPr>
          <p:cNvPr id="5130" name="Picture 10" descr="http://images.easyfreeclipart.com/1077/itrsquos-the-last-day-of-camp-wow-week-went-by-so-fast-this--1077867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92080" y="692696"/>
            <a:ext cx="2736304" cy="3672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9291282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>
          <a:xfrm>
            <a:off x="142844" y="1357299"/>
            <a:ext cx="8677306" cy="5094302"/>
          </a:xfrm>
        </p:spPr>
        <p:txBody>
          <a:bodyPr/>
          <a:lstStyle/>
          <a:p>
            <a:pPr algn="ctr">
              <a:buNone/>
            </a:pPr>
            <a:r>
              <a:rPr lang="ru-RU" sz="80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Ст-ол</a:t>
            </a:r>
            <a:r>
              <a:rPr lang="ru-RU" sz="8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80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ру-ки</a:t>
            </a:r>
            <a:r>
              <a:rPr lang="ru-RU" sz="8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</a:t>
            </a:r>
          </a:p>
          <a:p>
            <a:pPr algn="ctr">
              <a:buNone/>
            </a:pPr>
            <a:r>
              <a:rPr lang="ru-RU" sz="80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ма-лина</a:t>
            </a:r>
            <a:r>
              <a:rPr lang="ru-RU" sz="8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80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пена-л</a:t>
            </a:r>
            <a:r>
              <a:rPr lang="ru-RU" sz="8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 algn="ctr">
              <a:buNone/>
            </a:pPr>
            <a:r>
              <a:rPr lang="ru-RU" sz="8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8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en-US" sz="8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8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рок, </a:t>
            </a:r>
            <a:r>
              <a:rPr lang="ru-RU" sz="80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ст-риж</a:t>
            </a:r>
            <a:r>
              <a:rPr lang="ru-RU" sz="8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endParaRPr lang="ru-RU" sz="8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76583865_s17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2976" y="-500090"/>
            <a:ext cx="6858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00232" y="5715016"/>
            <a:ext cx="6553200" cy="508000"/>
          </a:xfrm>
        </p:spPr>
        <p:txBody>
          <a:bodyPr/>
          <a:lstStyle/>
          <a:p>
            <a:r>
              <a:rPr lang="ru-RU" sz="9600" dirty="0" smtClean="0">
                <a:latin typeface="Times New Roman" pitchFamily="18" charset="0"/>
                <a:cs typeface="Times New Roman" pitchFamily="18" charset="0"/>
              </a:rPr>
              <a:t>Спасибо!</a:t>
            </a:r>
            <a:endParaRPr lang="ru-RU" sz="9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Отгадай загадки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611560" y="731519"/>
            <a:ext cx="3878143" cy="3474720"/>
          </a:xfrm>
        </p:spPr>
        <p:txBody>
          <a:bodyPr/>
          <a:lstStyle/>
          <a:p>
            <a:pPr marL="45720" indent="0">
              <a:buNone/>
            </a:pPr>
            <a:r>
              <a:rPr lang="ru-RU" b="1" dirty="0">
                <a:solidFill>
                  <a:srgbClr val="FF0000"/>
                </a:solidFill>
              </a:rPr>
              <a:t>На минуту в землю врос</a:t>
            </a:r>
          </a:p>
          <a:p>
            <a:pPr marL="45720" indent="0">
              <a:buNone/>
            </a:pPr>
            <a:r>
              <a:rPr lang="ru-RU" b="1" dirty="0">
                <a:solidFill>
                  <a:srgbClr val="FF0000"/>
                </a:solidFill>
              </a:rPr>
              <a:t>Разноцветный чудо-мост.</a:t>
            </a:r>
          </a:p>
          <a:p>
            <a:pPr marL="45720" indent="0">
              <a:buNone/>
            </a:pPr>
            <a:r>
              <a:rPr lang="ru-RU" b="1" dirty="0">
                <a:solidFill>
                  <a:srgbClr val="FF0000"/>
                </a:solidFill>
              </a:rPr>
              <a:t>Чудо-мастер смастерил</a:t>
            </a:r>
          </a:p>
          <a:p>
            <a:pPr marL="45720" indent="0">
              <a:buNone/>
            </a:pPr>
            <a:r>
              <a:rPr lang="ru-RU" b="1" dirty="0">
                <a:solidFill>
                  <a:srgbClr val="FF0000"/>
                </a:solidFill>
              </a:rPr>
              <a:t>Мост высокий без перил.</a:t>
            </a:r>
          </a:p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815280" cy="3474720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ru-RU" i="1" dirty="0">
                <a:solidFill>
                  <a:srgbClr val="00B050"/>
                </a:solidFill>
              </a:rPr>
              <a:t>Вот по нему мчится конь –</a:t>
            </a:r>
          </a:p>
          <a:p>
            <a:pPr marL="45720" indent="0">
              <a:buNone/>
            </a:pPr>
            <a:r>
              <a:rPr lang="ru-RU" i="1" dirty="0">
                <a:solidFill>
                  <a:srgbClr val="00B050"/>
                </a:solidFill>
              </a:rPr>
              <a:t>Из-под ног летит огонь.</a:t>
            </a:r>
          </a:p>
          <a:p>
            <a:pPr marL="45720" indent="0">
              <a:buNone/>
            </a:pPr>
            <a:r>
              <a:rPr lang="ru-RU" i="1" dirty="0">
                <a:solidFill>
                  <a:srgbClr val="00B050"/>
                </a:solidFill>
              </a:rPr>
              <a:t>Конь копытом бьет могучим</a:t>
            </a:r>
          </a:p>
          <a:p>
            <a:pPr marL="45720" indent="0">
              <a:buNone/>
            </a:pPr>
            <a:r>
              <a:rPr lang="ru-RU" i="1" dirty="0">
                <a:solidFill>
                  <a:srgbClr val="00B050"/>
                </a:solidFill>
              </a:rPr>
              <a:t>И раскалывает тучи.</a:t>
            </a:r>
          </a:p>
          <a:p>
            <a:pPr marL="45720" indent="0">
              <a:buNone/>
            </a:pPr>
            <a:r>
              <a:rPr lang="ru-RU" i="1" dirty="0">
                <a:solidFill>
                  <a:srgbClr val="00B050"/>
                </a:solidFill>
              </a:rPr>
              <a:t>Так он тяжело бежит,</a:t>
            </a:r>
          </a:p>
          <a:p>
            <a:pPr marL="45720" indent="0">
              <a:buNone/>
            </a:pPr>
            <a:r>
              <a:rPr lang="ru-RU" i="1" dirty="0">
                <a:solidFill>
                  <a:srgbClr val="00B050"/>
                </a:solidFill>
              </a:rPr>
              <a:t>Что внизу земля дрожит.</a:t>
            </a:r>
          </a:p>
          <a:p>
            <a:endParaRPr lang="ru-RU" dirty="0"/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3047995" y="-8775700"/>
            <a:ext cx="1348595" cy="216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671125"/>
            <a:ext cx="2736850" cy="3670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139338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Отгадай загадки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45720" indent="0">
              <a:buNone/>
            </a:pPr>
            <a:r>
              <a:rPr lang="ru-RU" i="1" dirty="0">
                <a:solidFill>
                  <a:srgbClr val="00B0F0"/>
                </a:solidFill>
              </a:rPr>
              <a:t>Шумит он в поле и в саду,</a:t>
            </a:r>
          </a:p>
          <a:p>
            <a:pPr marL="45720" indent="0">
              <a:buNone/>
            </a:pPr>
            <a:r>
              <a:rPr lang="ru-RU" i="1" dirty="0" smtClean="0">
                <a:solidFill>
                  <a:srgbClr val="00B0F0"/>
                </a:solidFill>
              </a:rPr>
              <a:t>А в дом не попадет.</a:t>
            </a:r>
          </a:p>
          <a:p>
            <a:pPr marL="45720" indent="0">
              <a:buNone/>
            </a:pPr>
            <a:r>
              <a:rPr lang="ru-RU" i="1" dirty="0" smtClean="0">
                <a:solidFill>
                  <a:srgbClr val="00B0F0"/>
                </a:solidFill>
              </a:rPr>
              <a:t>И </a:t>
            </a:r>
            <a:r>
              <a:rPr lang="ru-RU" i="1" dirty="0">
                <a:solidFill>
                  <a:srgbClr val="00B0F0"/>
                </a:solidFill>
              </a:rPr>
              <a:t>никуда я не иду,</a:t>
            </a:r>
          </a:p>
          <a:p>
            <a:pPr marL="45720" indent="0">
              <a:buNone/>
            </a:pPr>
            <a:r>
              <a:rPr lang="ru-RU" i="1" dirty="0">
                <a:solidFill>
                  <a:srgbClr val="00B0F0"/>
                </a:solidFill>
              </a:rPr>
              <a:t>Пока он не пройдет.</a:t>
            </a:r>
          </a:p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pPr marL="45720" indent="0">
              <a:buNone/>
            </a:pPr>
            <a:r>
              <a:rPr lang="ru-RU" dirty="0">
                <a:solidFill>
                  <a:srgbClr val="7030A0"/>
                </a:solidFill>
              </a:rPr>
              <a:t>По небесам оравою</a:t>
            </a:r>
          </a:p>
          <a:p>
            <a:pPr marL="45720" indent="0">
              <a:buNone/>
            </a:pPr>
            <a:r>
              <a:rPr lang="ru-RU" dirty="0">
                <a:solidFill>
                  <a:srgbClr val="7030A0"/>
                </a:solidFill>
              </a:rPr>
              <a:t>Бегут мешки дырявые,</a:t>
            </a:r>
          </a:p>
          <a:p>
            <a:pPr marL="45720" indent="0">
              <a:buNone/>
            </a:pPr>
            <a:r>
              <a:rPr lang="ru-RU" dirty="0">
                <a:solidFill>
                  <a:srgbClr val="7030A0"/>
                </a:solidFill>
              </a:rPr>
              <a:t>И бывает иногда: из мешков бежит вода.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21513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>
          <a:xfrm>
            <a:off x="571472" y="2143117"/>
            <a:ext cx="8248678" cy="4308484"/>
          </a:xfrm>
        </p:spPr>
        <p:txBody>
          <a:bodyPr/>
          <a:lstStyle/>
          <a:p>
            <a:pPr>
              <a:buNone/>
            </a:pPr>
            <a:r>
              <a:rPr lang="ru-RU" sz="66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None/>
            </a:pPr>
            <a:r>
              <a:rPr lang="ru-RU" sz="66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6600" i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По </a:t>
            </a:r>
            <a:r>
              <a:rPr lang="ru-RU" sz="6600" i="1" dirty="0" err="1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не-бу</a:t>
            </a:r>
            <a:r>
              <a:rPr lang="ru-RU" sz="6600" i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6600" i="1" dirty="0" err="1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плы-вет</a:t>
            </a:r>
            <a:r>
              <a:rPr lang="ru-RU" sz="6600" i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None/>
            </a:pPr>
            <a:r>
              <a:rPr lang="ru-RU" sz="6600" i="1" dirty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6600" i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6600" i="1" dirty="0" err="1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пу</a:t>
            </a:r>
            <a:r>
              <a:rPr lang="en-US" sz="6600" i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6600" i="1" dirty="0" err="1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шис-тое</a:t>
            </a:r>
            <a:r>
              <a:rPr lang="ru-RU" sz="6600" i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6600" i="1" dirty="0" err="1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об-л</a:t>
            </a:r>
            <a:r>
              <a:rPr lang="en-US" sz="6600" i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a-</a:t>
            </a:r>
            <a:r>
              <a:rPr lang="ru-RU" sz="6600" i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ко.</a:t>
            </a:r>
            <a:endParaRPr lang="ru-RU" sz="6600" i="1" dirty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39752" y="764705"/>
            <a:ext cx="4680520" cy="27363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72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Правило.</a:t>
            </a:r>
            <a:endParaRPr lang="ru-RU" sz="72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>
          <a:xfrm>
            <a:off x="755576" y="764704"/>
            <a:ext cx="7920880" cy="2520280"/>
          </a:xfrm>
        </p:spPr>
        <p:txBody>
          <a:bodyPr>
            <a:normAutofit fontScale="70000" lnSpcReduction="20000"/>
          </a:bodyPr>
          <a:lstStyle/>
          <a:p>
            <a:pPr algn="ctr">
              <a:buNone/>
            </a:pPr>
            <a:r>
              <a:rPr lang="ru-RU" sz="5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54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Перенос веди толково,</a:t>
            </a:r>
          </a:p>
          <a:p>
            <a:pPr algn="ctr">
              <a:buNone/>
            </a:pPr>
            <a:r>
              <a:rPr lang="ru-RU" sz="54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Чтобы дело шло на лад,</a:t>
            </a:r>
          </a:p>
          <a:p>
            <a:pPr algn="ctr">
              <a:buNone/>
            </a:pPr>
            <a:r>
              <a:rPr lang="ru-RU" sz="54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Раздели на слоги слово</a:t>
            </a:r>
          </a:p>
          <a:p>
            <a:pPr algn="ctr">
              <a:buNone/>
            </a:pPr>
            <a:r>
              <a:rPr lang="ru-RU" sz="54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Как на дольки </a:t>
            </a:r>
            <a:r>
              <a:rPr lang="ru-RU" sz="5400" dirty="0" err="1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шо</a:t>
            </a:r>
            <a:r>
              <a:rPr lang="ru-RU" sz="54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-ко-лад.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3429000"/>
            <a:ext cx="1558122" cy="21667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26004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>
          <a:xfrm>
            <a:off x="714348" y="1643051"/>
            <a:ext cx="8105802" cy="480855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  </a:t>
            </a:r>
            <a:r>
              <a:rPr lang="ru-RU" sz="6600" i="1" dirty="0" err="1" smtClean="0">
                <a:latin typeface="Times New Roman" pitchFamily="18" charset="0"/>
              </a:rPr>
              <a:t>Ар-буз</a:t>
            </a:r>
            <a:r>
              <a:rPr lang="ru-RU" sz="6600" i="1" dirty="0" smtClean="0">
                <a:latin typeface="Times New Roman" pitchFamily="18" charset="0"/>
              </a:rPr>
              <a:t>, </a:t>
            </a:r>
            <a:r>
              <a:rPr lang="ru-RU" sz="6600" i="1" dirty="0" err="1" smtClean="0">
                <a:latin typeface="Times New Roman" pitchFamily="18" charset="0"/>
              </a:rPr>
              <a:t>ар-мия</a:t>
            </a:r>
            <a:r>
              <a:rPr lang="ru-RU" sz="6600" i="1" dirty="0" smtClean="0">
                <a:latin typeface="Times New Roman" pitchFamily="18" charset="0"/>
              </a:rPr>
              <a:t>, </a:t>
            </a:r>
            <a:r>
              <a:rPr lang="ru-RU" sz="6600" i="1" dirty="0" err="1" smtClean="0">
                <a:latin typeface="Times New Roman" pitchFamily="18" charset="0"/>
              </a:rPr>
              <a:t>пол-ка</a:t>
            </a:r>
            <a:r>
              <a:rPr lang="ru-RU" sz="6600" i="1" dirty="0" smtClean="0">
                <a:latin typeface="Times New Roman" pitchFamily="18" charset="0"/>
              </a:rPr>
              <a:t>, </a:t>
            </a:r>
            <a:r>
              <a:rPr lang="ru-RU" sz="6600" i="1" dirty="0" err="1" smtClean="0">
                <a:latin typeface="Times New Roman" pitchFamily="18" charset="0"/>
              </a:rPr>
              <a:t>зем-ля</a:t>
            </a:r>
            <a:r>
              <a:rPr lang="ru-RU" sz="6600" i="1" dirty="0" smtClean="0">
                <a:latin typeface="Times New Roman" pitchFamily="18" charset="0"/>
              </a:rPr>
              <a:t>, </a:t>
            </a:r>
            <a:r>
              <a:rPr lang="ru-RU" sz="6600" i="1" dirty="0" err="1" smtClean="0">
                <a:latin typeface="Times New Roman" pitchFamily="18" charset="0"/>
              </a:rPr>
              <a:t>крас-ный</a:t>
            </a:r>
            <a:r>
              <a:rPr lang="ru-RU" sz="6600" i="1" dirty="0" smtClean="0">
                <a:latin typeface="Times New Roman" pitchFamily="18" charset="0"/>
              </a:rPr>
              <a:t>, </a:t>
            </a:r>
            <a:r>
              <a:rPr lang="ru-RU" sz="6600" i="1" dirty="0" err="1" smtClean="0">
                <a:latin typeface="Times New Roman" pitchFamily="18" charset="0"/>
              </a:rPr>
              <a:t>слад-кий</a:t>
            </a:r>
            <a:r>
              <a:rPr lang="ru-RU" sz="6600" i="1" dirty="0" smtClean="0">
                <a:latin typeface="Times New Roman" pitchFamily="18" charset="0"/>
              </a:rPr>
              <a:t>, </a:t>
            </a:r>
            <a:r>
              <a:rPr lang="ru-RU" sz="6600" i="1" dirty="0" err="1" smtClean="0">
                <a:latin typeface="Times New Roman" pitchFamily="18" charset="0"/>
              </a:rPr>
              <a:t>храб-рый</a:t>
            </a:r>
            <a:r>
              <a:rPr lang="ru-RU" sz="6600" i="1" dirty="0" smtClean="0">
                <a:latin typeface="Times New Roman" pitchFamily="18" charset="0"/>
              </a:rPr>
              <a:t>, </a:t>
            </a:r>
            <a:r>
              <a:rPr lang="ru-RU" sz="6600" i="1" dirty="0" err="1" smtClean="0">
                <a:latin typeface="Times New Roman" pitchFamily="18" charset="0"/>
              </a:rPr>
              <a:t>Де-нис</a:t>
            </a:r>
            <a:r>
              <a:rPr lang="ru-RU" sz="6600" i="1" dirty="0" smtClean="0">
                <a:latin typeface="Times New Roman" pitchFamily="18" charset="0"/>
              </a:rPr>
              <a:t>, </a:t>
            </a:r>
            <a:r>
              <a:rPr lang="ru-RU" sz="6600" i="1" dirty="0" err="1" smtClean="0">
                <a:latin typeface="Times New Roman" pitchFamily="18" charset="0"/>
              </a:rPr>
              <a:t>гро-за</a:t>
            </a:r>
            <a:r>
              <a:rPr lang="ru-RU" sz="6600" i="1" dirty="0" smtClean="0">
                <a:latin typeface="Times New Roman" pitchFamily="18" charset="0"/>
              </a:rPr>
              <a:t>.</a:t>
            </a:r>
            <a:endParaRPr lang="ru-RU" sz="6600" i="1" dirty="0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>
          <a:xfrm>
            <a:off x="428596" y="1500174"/>
            <a:ext cx="8143878" cy="4459291"/>
          </a:xfrm>
        </p:spPr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Мы изучали перенос,</a:t>
            </a:r>
          </a:p>
          <a:p>
            <a:pPr algn="ctr">
              <a:buNone/>
            </a:pPr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Вот как слова я перенес:</a:t>
            </a:r>
          </a:p>
          <a:p>
            <a:pPr algn="ctr">
              <a:buNone/>
            </a:pPr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Едва я перенес:</a:t>
            </a:r>
          </a:p>
          <a:p>
            <a:pPr algn="ctr">
              <a:buNone/>
            </a:pPr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5400" u="sng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Е-два</a:t>
            </a:r>
            <a:r>
              <a:rPr lang="ru-RU" sz="5400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 algn="ctr">
              <a:buNone/>
            </a:pPr>
            <a:r>
              <a:rPr lang="ru-RU" sz="5400" dirty="0" smtClean="0">
                <a:solidFill>
                  <a:schemeClr val="accent4"/>
                </a:solidFill>
                <a:latin typeface="Times New Roman" pitchFamily="18" charset="0"/>
                <a:cs typeface="Times New Roman" pitchFamily="18" charset="0"/>
              </a:rPr>
              <a:t>И получил за это «два»,</a:t>
            </a:r>
          </a:p>
          <a:p>
            <a:pPr algn="ctr">
              <a:buNone/>
            </a:pPr>
            <a:endParaRPr lang="ru-RU" sz="5400" u="sng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5400" u="sng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>
          <a:xfrm>
            <a:off x="785786" y="2071678"/>
            <a:ext cx="7643812" cy="3959225"/>
          </a:xfrm>
        </p:spPr>
        <p:txBody>
          <a:bodyPr/>
          <a:lstStyle/>
          <a:p>
            <a:pPr algn="ctr">
              <a:buNone/>
            </a:pPr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Укол я перенес:</a:t>
            </a:r>
          </a:p>
          <a:p>
            <a:pPr algn="ctr">
              <a:buNone/>
            </a:pPr>
            <a:r>
              <a:rPr lang="ru-RU" sz="5400" u="sng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У-кол</a:t>
            </a:r>
            <a:endParaRPr lang="ru-RU" sz="5400" u="sng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И получил за это «кол»,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>
          <a:xfrm>
            <a:off x="428596" y="2071679"/>
            <a:ext cx="8391554" cy="4379922"/>
          </a:xfrm>
        </p:spPr>
        <p:txBody>
          <a:bodyPr/>
          <a:lstStyle/>
          <a:p>
            <a:pPr algn="ctr">
              <a:buNone/>
            </a:pPr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Опять я перенес:</a:t>
            </a:r>
          </a:p>
          <a:p>
            <a:pPr algn="ctr">
              <a:buNone/>
            </a:pPr>
            <a:r>
              <a:rPr lang="ru-RU" sz="5400" u="sng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О-пять</a:t>
            </a:r>
            <a:r>
              <a:rPr lang="ru-RU" sz="5400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, </a:t>
            </a:r>
          </a:p>
          <a:p>
            <a:pPr algn="ctr">
              <a:buNone/>
            </a:pPr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Теперь, наверное, будет «пять»?!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398" y="-19135"/>
            <a:ext cx="2237234" cy="22372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Горизонт">
      <a:dk1>
        <a:srgbClr val="000000"/>
      </a:dk1>
      <a:lt1>
        <a:srgbClr val="FFFFFF"/>
      </a:lt1>
      <a:dk2>
        <a:srgbClr val="1F2123"/>
      </a:dk2>
      <a:lt2>
        <a:srgbClr val="DC9E1F"/>
      </a:lt2>
      <a:accent1>
        <a:srgbClr val="7E97AD"/>
      </a:accent1>
      <a:accent2>
        <a:srgbClr val="CC8E60"/>
      </a:accent2>
      <a:accent3>
        <a:srgbClr val="7A6A60"/>
      </a:accent3>
      <a:accent4>
        <a:srgbClr val="B4936D"/>
      </a:accent4>
      <a:accent5>
        <a:srgbClr val="67787B"/>
      </a:accent5>
      <a:accent6>
        <a:srgbClr val="9D936F"/>
      </a:accent6>
      <a:hlink>
        <a:srgbClr val="646464"/>
      </a:hlink>
      <a:folHlink>
        <a:srgbClr val="969696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178</TotalTime>
  <Words>263</Words>
  <Application>Microsoft Office PowerPoint</Application>
  <PresentationFormat>Экран (4:3)</PresentationFormat>
  <Paragraphs>57</Paragraphs>
  <Slides>14</Slides>
  <Notes>0</Notes>
  <HiddenSlides>1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Воздушный поток</vt:lpstr>
      <vt:lpstr>Перенос слов</vt:lpstr>
      <vt:lpstr>Отгадай загадки</vt:lpstr>
      <vt:lpstr>Отгадай загадки</vt:lpstr>
      <vt:lpstr>Презентация PowerPoint</vt:lpstr>
      <vt:lpstr>Правило.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КЕРА  НИКГА  </vt:lpstr>
      <vt:lpstr>Презентация PowerPoint</vt:lpstr>
      <vt:lpstr>Спасибо!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Grant</cp:lastModifiedBy>
  <cp:revision>20</cp:revision>
  <dcterms:created xsi:type="dcterms:W3CDTF">2012-04-15T03:50:25Z</dcterms:created>
  <dcterms:modified xsi:type="dcterms:W3CDTF">2017-01-10T18:44:23Z</dcterms:modified>
</cp:coreProperties>
</file>