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2" r:id="rId4"/>
    <p:sldId id="261" r:id="rId5"/>
    <p:sldId id="265" r:id="rId6"/>
    <p:sldId id="266" r:id="rId7"/>
    <p:sldId id="259" r:id="rId8"/>
    <p:sldId id="257" r:id="rId9"/>
    <p:sldId id="258" r:id="rId10"/>
    <p:sldId id="260" r:id="rId11"/>
    <p:sldId id="268" r:id="rId12"/>
    <p:sldId id="269" r:id="rId13"/>
    <p:sldId id="267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EF24"/>
    <a:srgbClr val="DD51C2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6.0152376786235084E-2"/>
          <c:y val="2.4216347956505478E-2"/>
          <c:w val="0.57991816127150753"/>
          <c:h val="0.8565310586176733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опрошенных респондентов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Лист1!$A$2</c:f>
              <c:strCache>
                <c:ptCount val="1"/>
                <c:pt idx="0">
                  <c:v>Учащиеся параллели 4-х классов МБОУ СОШ №37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Учащиеся с академической одареностью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</c:f>
              <c:strCache>
                <c:ptCount val="1"/>
                <c:pt idx="0">
                  <c:v>Учащиеся параллели 4-х классов МБОУ СОШ №37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18.7</c:v>
                </c:pt>
              </c:numCache>
            </c:numRef>
          </c:val>
        </c:ser>
        <c:axId val="63571072"/>
        <c:axId val="63572608"/>
      </c:barChart>
      <c:catAx>
        <c:axId val="63571072"/>
        <c:scaling>
          <c:orientation val="minMax"/>
        </c:scaling>
        <c:axPos val="b"/>
        <c:numFmt formatCode="General" sourceLinked="1"/>
        <c:tickLblPos val="nextTo"/>
        <c:crossAx val="63572608"/>
        <c:crosses val="autoZero"/>
        <c:auto val="1"/>
        <c:lblAlgn val="ctr"/>
        <c:lblOffset val="100"/>
      </c:catAx>
      <c:valAx>
        <c:axId val="63572608"/>
        <c:scaling>
          <c:orientation val="minMax"/>
        </c:scaling>
        <c:axPos val="l"/>
        <c:majorGridlines/>
        <c:numFmt formatCode="General" sourceLinked="1"/>
        <c:tickLblPos val="nextTo"/>
        <c:crossAx val="6357107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51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10" baseline="0"/>
            </a:pPr>
            <a:endParaRPr lang="ru-RU"/>
          </a:p>
        </c:txPr>
      </c:legendEntry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plotArea>
      <c:layout>
        <c:manualLayout>
          <c:layoutTarget val="inner"/>
          <c:xMode val="edge"/>
          <c:yMode val="edge"/>
          <c:x val="9.6449197812667919E-2"/>
          <c:y val="3.7120441873824551E-2"/>
          <c:w val="0.75226556396952904"/>
          <c:h val="0.8462155906812706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</c:f>
              <c:strCache>
                <c:ptCount val="1"/>
                <c:pt idx="0">
                  <c:v>Учащиеся с академической одаренностью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Учащиеся с академической одаренностью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Учащиеся с академической одаренностью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Ниже нормы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Учащиеся с академической одаренностью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axId val="63620608"/>
        <c:axId val="63622144"/>
      </c:barChart>
      <c:catAx>
        <c:axId val="63620608"/>
        <c:scaling>
          <c:orientation val="minMax"/>
        </c:scaling>
        <c:axPos val="b"/>
        <c:tickLblPos val="nextTo"/>
        <c:crossAx val="63622144"/>
        <c:crosses val="autoZero"/>
        <c:auto val="1"/>
        <c:lblAlgn val="ctr"/>
        <c:lblOffset val="100"/>
      </c:catAx>
      <c:valAx>
        <c:axId val="63622144"/>
        <c:scaling>
          <c:orientation val="minMax"/>
        </c:scaling>
        <c:axPos val="l"/>
        <c:majorGridlines/>
        <c:numFmt formatCode="General" sourceLinked="1"/>
        <c:tickLblPos val="nextTo"/>
        <c:crossAx val="63620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070313579223607"/>
          <c:y val="0.37278084421061586"/>
          <c:w val="0.18929686420776368"/>
          <c:h val="0.23620482096363277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ниже среднего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Беглость</c:v>
                </c:pt>
                <c:pt idx="1">
                  <c:v>Гибкость</c:v>
                </c:pt>
                <c:pt idx="2">
                  <c:v>Оригинальность</c:v>
                </c:pt>
                <c:pt idx="3">
                  <c:v>Разработанность</c:v>
                </c:pt>
                <c:pt idx="4">
                  <c:v>Название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1">
                  <c:v>18</c:v>
                </c:pt>
                <c:pt idx="2">
                  <c:v>63</c:v>
                </c:pt>
                <c:pt idx="3">
                  <c:v>63</c:v>
                </c:pt>
                <c:pt idx="4">
                  <c:v>54</c:v>
                </c:pt>
              </c:numCache>
            </c:numRef>
          </c:val>
        </c:ser>
        <c:marker val="1"/>
        <c:axId val="63683200"/>
        <c:axId val="63693184"/>
      </c:lineChart>
      <c:catAx>
        <c:axId val="63683200"/>
        <c:scaling>
          <c:orientation val="minMax"/>
        </c:scaling>
        <c:axPos val="b"/>
        <c:tickLblPos val="nextTo"/>
        <c:crossAx val="63693184"/>
        <c:crosses val="autoZero"/>
        <c:auto val="1"/>
        <c:lblAlgn val="ctr"/>
        <c:lblOffset val="100"/>
      </c:catAx>
      <c:valAx>
        <c:axId val="63693184"/>
        <c:scaling>
          <c:orientation val="minMax"/>
        </c:scaling>
        <c:axPos val="l"/>
        <c:majorGridlines/>
        <c:numFmt formatCode="General" sourceLinked="1"/>
        <c:tickLblPos val="nextTo"/>
        <c:crossAx val="636832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выше среднего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Лист1!$A$2:$A$6</c:f>
              <c:strCache>
                <c:ptCount val="5"/>
                <c:pt idx="0">
                  <c:v>Беглость</c:v>
                </c:pt>
                <c:pt idx="1">
                  <c:v>Гибкость</c:v>
                </c:pt>
                <c:pt idx="2">
                  <c:v>Оригинальность</c:v>
                </c:pt>
                <c:pt idx="3">
                  <c:v>Разработанность</c:v>
                </c:pt>
                <c:pt idx="4">
                  <c:v>Название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</c:v>
                </c:pt>
                <c:pt idx="1">
                  <c:v>82</c:v>
                </c:pt>
                <c:pt idx="2">
                  <c:v>37</c:v>
                </c:pt>
                <c:pt idx="3">
                  <c:v>47</c:v>
                </c:pt>
                <c:pt idx="4">
                  <c:v>46</c:v>
                </c:pt>
              </c:numCache>
            </c:numRef>
          </c:val>
        </c:ser>
        <c:marker val="1"/>
        <c:axId val="73965952"/>
        <c:axId val="73967872"/>
      </c:lineChart>
      <c:catAx>
        <c:axId val="73965952"/>
        <c:scaling>
          <c:orientation val="minMax"/>
        </c:scaling>
        <c:axPos val="b"/>
        <c:tickLblPos val="nextTo"/>
        <c:crossAx val="73967872"/>
        <c:crosses val="autoZero"/>
        <c:auto val="1"/>
        <c:lblAlgn val="ctr"/>
        <c:lblOffset val="100"/>
      </c:catAx>
      <c:valAx>
        <c:axId val="73967872"/>
        <c:scaling>
          <c:orientation val="minMax"/>
        </c:scaling>
        <c:axPos val="l"/>
        <c:majorGridlines/>
        <c:numFmt formatCode="General" sourceLinked="1"/>
        <c:tickLblPos val="nextTo"/>
        <c:crossAx val="739659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индивиуальный показатель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Лист1!$A$2:$A$7</c:f>
              <c:strCache>
                <c:ptCount val="6"/>
                <c:pt idx="0">
                  <c:v>Беглость</c:v>
                </c:pt>
                <c:pt idx="1">
                  <c:v>Гибкость</c:v>
                </c:pt>
                <c:pt idx="2">
                  <c:v>Оригинальность</c:v>
                </c:pt>
                <c:pt idx="3">
                  <c:v>Разработанность</c:v>
                </c:pt>
                <c:pt idx="4">
                  <c:v>Название</c:v>
                </c:pt>
                <c:pt idx="5">
                  <c:v>Общий результат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</c:v>
                </c:pt>
                <c:pt idx="1">
                  <c:v>9</c:v>
                </c:pt>
                <c:pt idx="2">
                  <c:v>26</c:v>
                </c:pt>
                <c:pt idx="3">
                  <c:v>17</c:v>
                </c:pt>
                <c:pt idx="4">
                  <c:v>24</c:v>
                </c:pt>
                <c:pt idx="5">
                  <c:v>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норма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Беглость</c:v>
                </c:pt>
                <c:pt idx="1">
                  <c:v>Гибкость</c:v>
                </c:pt>
                <c:pt idx="2">
                  <c:v>Оригинальность</c:v>
                </c:pt>
                <c:pt idx="3">
                  <c:v>Разработанность</c:v>
                </c:pt>
                <c:pt idx="4">
                  <c:v>Название</c:v>
                </c:pt>
                <c:pt idx="5">
                  <c:v>Общий результат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11</c:v>
                </c:pt>
                <c:pt idx="1">
                  <c:v>7</c:v>
                </c:pt>
                <c:pt idx="2">
                  <c:v>26</c:v>
                </c:pt>
                <c:pt idx="3">
                  <c:v>8.5</c:v>
                </c:pt>
                <c:pt idx="4">
                  <c:v>15.5</c:v>
                </c:pt>
                <c:pt idx="5">
                  <c:v>68</c:v>
                </c:pt>
              </c:numCache>
            </c:numRef>
          </c:val>
        </c:ser>
        <c:marker val="1"/>
        <c:axId val="80313344"/>
        <c:axId val="80331520"/>
      </c:lineChart>
      <c:catAx>
        <c:axId val="80313344"/>
        <c:scaling>
          <c:orientation val="minMax"/>
        </c:scaling>
        <c:axPos val="b"/>
        <c:tickLblPos val="nextTo"/>
        <c:crossAx val="80331520"/>
        <c:crosses val="autoZero"/>
        <c:auto val="1"/>
        <c:lblAlgn val="ctr"/>
        <c:lblOffset val="100"/>
      </c:catAx>
      <c:valAx>
        <c:axId val="80331520"/>
        <c:scaling>
          <c:orientation val="minMax"/>
        </c:scaling>
        <c:axPos val="l"/>
        <c:majorGridlines/>
        <c:numFmt formatCode="General" sourceLinked="1"/>
        <c:tickLblPos val="nextTo"/>
        <c:crossAx val="803133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Учителя школы №37.UCHENIK-N1\Мои документы\Мои рисунки\для рабочего стола\белая ро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715436" cy="2714643"/>
          </a:xfrm>
        </p:spPr>
        <p:txBody>
          <a:bodyPr/>
          <a:lstStyle/>
          <a:p>
            <a:pPr algn="ctr"/>
            <a:r>
              <a:rPr lang="ru-RU" sz="4000" dirty="0" smtClean="0"/>
              <a:t>Городской семинар педагогов – психологов</a:t>
            </a:r>
            <a:br>
              <a:rPr lang="ru-RU" sz="4000" dirty="0" smtClean="0"/>
            </a:br>
            <a:r>
              <a:rPr lang="ru-RU" sz="4000" dirty="0" smtClean="0"/>
              <a:t>«Одаренные дети: от выявления к развитию»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105400"/>
            <a:ext cx="6000792" cy="1752600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19 декабря 2013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г. Хабаровск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C:\Users\1\Desktop\Кира\Разное\Картинки\Новые\0228_12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505200"/>
            <a:ext cx="2847964" cy="3048000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5226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График значений для различных показателей теста творческого мышления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71612"/>
          <a:ext cx="8572560" cy="4905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0612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График значений для различных показателей теста творческого мышления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71612"/>
          <a:ext cx="8572560" cy="4905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0612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График значений для различных показателей теста творческого мышления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71612"/>
          <a:ext cx="8572560" cy="4905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0612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94444">
            <a:off x="326952" y="499008"/>
            <a:ext cx="8611917" cy="65033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42852"/>
            <a:ext cx="914400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Учителя школы №37.UCHENIK-N1\Мои документы\Мои рисунки\для рабочего стола\белая ро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19702"/>
          </a:xfrm>
        </p:spPr>
        <p:txBody>
          <a:bodyPr/>
          <a:lstStyle/>
          <a:p>
            <a:pPr marL="274320" indent="-274320" algn="ctr">
              <a:buClr>
                <a:schemeClr val="accent3"/>
              </a:buClr>
              <a:buNone/>
              <a:defRPr/>
            </a:pPr>
            <a:r>
              <a:rPr lang="ru-RU" sz="6600" b="1" dirty="0" smtClean="0">
                <a:solidFill>
                  <a:srgbClr val="0070C0"/>
                </a:solidFill>
              </a:rPr>
              <a:t>СПАСИБО </a:t>
            </a:r>
          </a:p>
          <a:p>
            <a:pPr marL="274320" indent="-274320" algn="ctr">
              <a:buClr>
                <a:schemeClr val="accent3"/>
              </a:buClr>
              <a:buNone/>
              <a:defRPr/>
            </a:pPr>
            <a:r>
              <a:rPr lang="ru-RU" sz="6600" b="1" dirty="0" smtClean="0">
                <a:solidFill>
                  <a:srgbClr val="0070C0"/>
                </a:solidFill>
              </a:rPr>
              <a:t>ЗА ВНИМАНИЕ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858280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/>
              <a:t>Психолого</a:t>
            </a:r>
            <a:r>
              <a:rPr lang="ru-RU" b="1" dirty="0" smtClean="0"/>
              <a:t> – педагогическое сопровождение </a:t>
            </a:r>
            <a:br>
              <a:rPr lang="ru-RU" b="1" dirty="0" smtClean="0"/>
            </a:br>
            <a:r>
              <a:rPr lang="ru-RU" b="1" dirty="0" smtClean="0"/>
              <a:t>одаренных (талантливых) детей.</a:t>
            </a:r>
            <a:br>
              <a:rPr lang="ru-RU" b="1" dirty="0" smtClean="0"/>
            </a:br>
            <a:r>
              <a:rPr lang="ru-RU" b="1" dirty="0" smtClean="0"/>
              <a:t> Из </a:t>
            </a:r>
            <a:r>
              <a:rPr lang="ru-RU" b="1" smtClean="0"/>
              <a:t>опыта работы.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5000636"/>
            <a:ext cx="4972056" cy="14763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Ульихина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Анна Владимировна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Педагог-психолог МБОУ СОШ №37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 квалификационная категория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одаренности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Академическая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Интеллектуальная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Творческая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Социальная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Коммуникативная 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Художественно- эстетическая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Духовно-ценностная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Практическая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33400"/>
            <a:ext cx="7686700" cy="990600"/>
          </a:xfrm>
        </p:spPr>
        <p:txBody>
          <a:bodyPr/>
          <a:lstStyle/>
          <a:p>
            <a:r>
              <a:rPr lang="ru-RU" dirty="0" smtClean="0"/>
              <a:t>Академическая одаренность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876800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</a:t>
            </a:r>
            <a:r>
              <a:rPr lang="ru-RU" sz="3600" dirty="0" smtClean="0"/>
              <a:t>ярко выраженная способность учиться;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 проявляется в успешности обучения по отдельным предметам и является более частной и избирательной, чем другие виды одаренности;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 овладение основными дисциплинами –математика, русский язык.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097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КОЛЬЦЕВАЯ МОДЕЛЬ ОДАРЕННОСТИ РЕЗНУЛЛИ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42976" y="1428736"/>
            <a:ext cx="4286280" cy="485778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14744" y="1428736"/>
            <a:ext cx="4500594" cy="4786346"/>
          </a:xfrm>
          <a:prstGeom prst="ellipse">
            <a:avLst/>
          </a:prstGeom>
          <a:solidFill>
            <a:srgbClr val="0FEF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571736" y="1785926"/>
            <a:ext cx="4214842" cy="4143404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flipH="1">
            <a:off x="3857620" y="2071678"/>
            <a:ext cx="1428760" cy="31432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</a:p>
          <a:p>
            <a:pPr algn="ctr"/>
            <a:r>
              <a:rPr lang="ru-RU" dirty="0" smtClean="0"/>
              <a:t>Д</a:t>
            </a:r>
          </a:p>
          <a:p>
            <a:pPr algn="ctr"/>
            <a:r>
              <a:rPr lang="ru-RU" dirty="0" smtClean="0"/>
              <a:t>А</a:t>
            </a:r>
          </a:p>
          <a:p>
            <a:pPr algn="ctr"/>
            <a:r>
              <a:rPr lang="ru-RU" dirty="0" smtClean="0"/>
              <a:t>Р</a:t>
            </a:r>
          </a:p>
          <a:p>
            <a:pPr algn="ctr"/>
            <a:r>
              <a:rPr lang="ru-RU" dirty="0" smtClean="0"/>
              <a:t>Е</a:t>
            </a:r>
          </a:p>
          <a:p>
            <a:pPr algn="ctr"/>
            <a:r>
              <a:rPr lang="ru-RU" dirty="0" smtClean="0"/>
              <a:t>Н</a:t>
            </a:r>
          </a:p>
          <a:p>
            <a:pPr algn="ctr"/>
            <a:r>
              <a:rPr lang="ru-RU" dirty="0" smtClean="0"/>
              <a:t>Н</a:t>
            </a:r>
          </a:p>
          <a:p>
            <a:pPr algn="ctr"/>
            <a:r>
              <a:rPr lang="ru-RU" dirty="0" smtClean="0"/>
              <a:t>О</a:t>
            </a:r>
          </a:p>
          <a:p>
            <a:pPr algn="ctr"/>
            <a:r>
              <a:rPr lang="ru-RU" dirty="0" smtClean="0"/>
              <a:t>С</a:t>
            </a:r>
          </a:p>
          <a:p>
            <a:pPr algn="ctr"/>
            <a:r>
              <a:rPr lang="ru-RU" dirty="0" smtClean="0"/>
              <a:t>Т</a:t>
            </a:r>
          </a:p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5429264"/>
            <a:ext cx="2786082" cy="92333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ИНТЕЛЛЕКТУАЛЬНЫЕ СПОСОБНОСТИ ВЫШЕ СРЕДНЕГО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5357826"/>
            <a:ext cx="2428892" cy="1200329"/>
          </a:xfrm>
          <a:prstGeom prst="rect">
            <a:avLst/>
          </a:prstGeom>
          <a:solidFill>
            <a:srgbClr val="0FEF24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ВЫСОКАЯ УВЛЕЧЕННОСТЬ ВЫПОЛНЯЕМОЙ ЗАДАЧЕЙ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5572140"/>
            <a:ext cx="2500330" cy="92333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ВЫСОКИЙ УРОВЕНЬ КРЕАТИВНОСТИ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КРЕАТИВНОСТЬ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876800"/>
          </a:xfrm>
        </p:spPr>
        <p:txBody>
          <a:bodyPr/>
          <a:lstStyle/>
          <a:p>
            <a:pPr algn="ctr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3200" dirty="0" smtClean="0"/>
              <a:t>Способность порождать необычные идеи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dirty="0" smtClean="0"/>
              <a:t> Отклоняться в мышлении от традиционных схем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dirty="0" smtClean="0"/>
              <a:t> Быстро разрешать проблемные ситуации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214818"/>
            <a:ext cx="1828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6715172" cy="78581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Психолого</a:t>
            </a:r>
            <a:r>
              <a:rPr lang="ru-RU" dirty="0" smtClean="0"/>
              <a:t> – педагогическая диагностика одаренности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hlink"/>
                </a:solidFill>
              </a:rPr>
              <a:t>Творческий потенциал одаренного ребенка.</a:t>
            </a:r>
          </a:p>
          <a:p>
            <a:pPr>
              <a:buNone/>
            </a:pPr>
            <a:endParaRPr lang="ru-RU" b="1" dirty="0" smtClean="0">
              <a:solidFill>
                <a:schemeClr val="hlink"/>
              </a:solidFill>
            </a:endParaRPr>
          </a:p>
          <a:p>
            <a:pPr>
              <a:buNone/>
            </a:pPr>
            <a:r>
              <a:rPr lang="ru-RU" b="1" dirty="0" smtClean="0"/>
              <a:t>1.      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Психодиагностика творческого мышления.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Креативные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тесты. (Е. Туник).</a:t>
            </a:r>
          </a:p>
          <a:p>
            <a:pPr>
              <a:buNone/>
            </a:pPr>
            <a:r>
              <a:rPr lang="ru-RU" b="1" dirty="0" smtClean="0"/>
              <a:t>2.       Диагностика вербальной </a:t>
            </a:r>
            <a:r>
              <a:rPr lang="ru-RU" b="1" dirty="0" err="1" smtClean="0"/>
              <a:t>креативности</a:t>
            </a:r>
            <a:r>
              <a:rPr lang="ru-RU" b="1" dirty="0" smtClean="0"/>
              <a:t> (адаптация теста С. Медника).</a:t>
            </a:r>
          </a:p>
          <a:p>
            <a:pPr>
              <a:buNone/>
            </a:pPr>
            <a:r>
              <a:rPr lang="ru-RU" b="1" dirty="0" smtClean="0"/>
              <a:t>3.  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Диагностика невербальной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креативности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(вариант теста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Торренса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). </a:t>
            </a:r>
            <a:r>
              <a:rPr lang="ru-RU" b="1" dirty="0" smtClean="0"/>
              <a:t>   </a:t>
            </a:r>
          </a:p>
          <a:p>
            <a:pPr>
              <a:buNone/>
            </a:pPr>
            <a:r>
              <a:rPr lang="ru-RU" b="1" dirty="0" smtClean="0"/>
              <a:t>4.      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Модифицированные </a:t>
            </a:r>
            <a:r>
              <a:rPr lang="ru-RU" b="1" u="sng" dirty="0" err="1" smtClean="0">
                <a:solidFill>
                  <a:schemeClr val="accent1">
                    <a:lumMod val="75000"/>
                  </a:schemeClr>
                </a:solidFill>
              </a:rPr>
              <a:t>креативные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 тесты Вильямса (САР).</a:t>
            </a:r>
          </a:p>
          <a:p>
            <a:pPr>
              <a:buNone/>
            </a:pPr>
            <a:r>
              <a:rPr lang="ru-RU" b="1" dirty="0" smtClean="0"/>
              <a:t>5.       Методика «Предложения».</a:t>
            </a:r>
          </a:p>
          <a:p>
            <a:pPr>
              <a:buNone/>
            </a:pPr>
            <a:r>
              <a:rPr lang="ru-RU" b="1" dirty="0" smtClean="0"/>
              <a:t>6.       Методика «Классификация».</a:t>
            </a:r>
          </a:p>
          <a:p>
            <a:pPr>
              <a:buNone/>
            </a:pPr>
            <a:r>
              <a:rPr lang="ru-RU" b="1" dirty="0" smtClean="0"/>
              <a:t>7.       Методика «Две линии».</a:t>
            </a:r>
          </a:p>
          <a:p>
            <a:pPr>
              <a:buNone/>
            </a:pPr>
            <a:r>
              <a:rPr lang="ru-RU" b="1" dirty="0" smtClean="0"/>
              <a:t>8.       Методика </a:t>
            </a:r>
            <a:r>
              <a:rPr lang="ru-RU" b="1" dirty="0" err="1" smtClean="0"/>
              <a:t>Вартега</a:t>
            </a:r>
            <a:r>
              <a:rPr lang="ru-RU" b="1" dirty="0" smtClean="0"/>
              <a:t> «Круги».</a:t>
            </a:r>
          </a:p>
          <a:p>
            <a:pPr>
              <a:buNone/>
            </a:pPr>
            <a:r>
              <a:rPr lang="ru-RU" b="1" dirty="0" smtClean="0"/>
              <a:t>9.       </a:t>
            </a:r>
            <a:r>
              <a:rPr lang="ru-RU" b="1" dirty="0" err="1" smtClean="0"/>
              <a:t>Опросник</a:t>
            </a:r>
            <a:r>
              <a:rPr lang="ru-RU" b="1" dirty="0" smtClean="0"/>
              <a:t> для определения творческих наклонностей у школьников.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872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35516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Учащиеся с академической одаренностью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113261020"/>
              </p:ext>
            </p:extLst>
          </p:nvPr>
        </p:nvGraphicFramePr>
        <p:xfrm>
          <a:off x="395536" y="620688"/>
          <a:ext cx="8568952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8784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58204" cy="13811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Уровень развития дивергентного мышления учащихся 4 –</a:t>
            </a:r>
            <a:r>
              <a:rPr lang="ru-RU" dirty="0" err="1" smtClean="0"/>
              <a:t>х</a:t>
            </a:r>
            <a:r>
              <a:rPr lang="ru-RU" dirty="0" smtClean="0"/>
              <a:t> классов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89107818"/>
              </p:ext>
            </p:extLst>
          </p:nvPr>
        </p:nvGraphicFramePr>
        <p:xfrm>
          <a:off x="285720" y="928670"/>
          <a:ext cx="885828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2882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134</TotalTime>
  <Words>169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Ясность</vt:lpstr>
      <vt:lpstr>Городской семинар педагогов – психологов «Одаренные дети: от выявления к развитию» </vt:lpstr>
      <vt:lpstr>   Психолого – педагогическое сопровождение  одаренных (талантливых) детей.  Из опыта работы. </vt:lpstr>
      <vt:lpstr>Виды одаренности  </vt:lpstr>
      <vt:lpstr>Академическая одаренность</vt:lpstr>
      <vt:lpstr>КОЛЬЦЕВАЯ МОДЕЛЬ ОДАРЕННОСТИ РЕЗНУЛЛИ</vt:lpstr>
      <vt:lpstr>КРЕАТИВНОСТЬ</vt:lpstr>
      <vt:lpstr>Психолого – педагогическая диагностика одаренности</vt:lpstr>
      <vt:lpstr>Учащиеся с академической одаренностью</vt:lpstr>
      <vt:lpstr>Уровень развития дивергентного мышления учащихся 4 –х классов</vt:lpstr>
      <vt:lpstr>График значений для различных показателей теста творческого мышления </vt:lpstr>
      <vt:lpstr>График значений для различных показателей теста творческого мышления </vt:lpstr>
      <vt:lpstr>График значений для различных показателей теста творческого мышления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даром</cp:lastModifiedBy>
  <cp:revision>24</cp:revision>
  <dcterms:created xsi:type="dcterms:W3CDTF">2013-12-18T01:11:24Z</dcterms:created>
  <dcterms:modified xsi:type="dcterms:W3CDTF">2013-12-18T09:25:55Z</dcterms:modified>
</cp:coreProperties>
</file>