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3" r:id="rId30"/>
    <p:sldId id="285" r:id="rId31"/>
  </p:sldIdLst>
  <p:sldSz cx="9144000" cy="576103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3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70" autoAdjust="0"/>
    <p:restoredTop sz="94615" autoAdjust="0"/>
  </p:normalViewPr>
  <p:slideViewPr>
    <p:cSldViewPr>
      <p:cViewPr varScale="1">
        <p:scale>
          <a:sx n="105" d="100"/>
          <a:sy n="105" d="100"/>
        </p:scale>
        <p:origin x="-174" y="-84"/>
      </p:cViewPr>
      <p:guideLst>
        <p:guide orient="horz" pos="1815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2624473"/>
            <a:ext cx="6172200" cy="1591353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4203024"/>
            <a:ext cx="6172200" cy="1152208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947449" y="955825"/>
            <a:ext cx="1920346" cy="381000"/>
          </a:xfrm>
        </p:spPr>
        <p:txBody>
          <a:bodyPr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369792" y="3482082"/>
            <a:ext cx="3072554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1"/>
            <a:ext cx="609600" cy="5761038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1"/>
            <a:ext cx="104664" cy="5761038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1"/>
            <a:ext cx="181872" cy="5761038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1"/>
            <a:ext cx="230280" cy="5761038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1"/>
            <a:ext cx="0" cy="5761038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1"/>
            <a:ext cx="0" cy="5761038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1"/>
            <a:ext cx="0" cy="5761038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1"/>
            <a:ext cx="0" cy="5761038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1"/>
            <a:ext cx="0" cy="5761038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1"/>
            <a:ext cx="0" cy="5761038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1"/>
            <a:ext cx="76200" cy="5761038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2880518"/>
            <a:ext cx="1295400" cy="1088197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088298"/>
            <a:ext cx="641424" cy="5388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4620785"/>
            <a:ext cx="137160" cy="115221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4862317"/>
            <a:ext cx="274320" cy="230442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3776680"/>
            <a:ext cx="365760" cy="30725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140339"/>
            <a:ext cx="609600" cy="434744"/>
          </a:xfrm>
        </p:spPr>
        <p:txBody>
          <a:bodyPr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0711"/>
            <a:ext cx="1676400" cy="491555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0709"/>
            <a:ext cx="6019800" cy="49155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344242"/>
            <a:ext cx="7467600" cy="409417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432439"/>
            <a:ext cx="6172200" cy="1725112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4208760"/>
            <a:ext cx="6172200" cy="1152208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946084" y="952746"/>
            <a:ext cx="1920346" cy="381000"/>
          </a:xfrm>
        </p:spPr>
        <p:txBody>
          <a:bodyPr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369979" y="3479677"/>
            <a:ext cx="3072554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1"/>
            <a:ext cx="609600" cy="5761038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1"/>
            <a:ext cx="104664" cy="5761038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1"/>
            <a:ext cx="181872" cy="5761038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1"/>
            <a:ext cx="230280" cy="5761038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1"/>
            <a:ext cx="0" cy="5761038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1"/>
            <a:ext cx="0" cy="5761038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1"/>
            <a:ext cx="0" cy="5761038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1"/>
            <a:ext cx="0" cy="5761038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1"/>
            <a:ext cx="0" cy="5761038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1"/>
            <a:ext cx="76200" cy="5761038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2880518"/>
            <a:ext cx="1295400" cy="1088197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088298"/>
            <a:ext cx="641424" cy="5388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4620785"/>
            <a:ext cx="137160" cy="115221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4864877"/>
            <a:ext cx="274320" cy="230442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3763314"/>
            <a:ext cx="365760" cy="30725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1"/>
            <a:ext cx="0" cy="5761038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140339"/>
            <a:ext cx="609600" cy="434744"/>
          </a:xfrm>
        </p:spPr>
        <p:txBody>
          <a:bodyPr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344243"/>
            <a:ext cx="3657600" cy="38406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344243"/>
            <a:ext cx="3657600" cy="38406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9375"/>
            <a:ext cx="7543800" cy="960174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1984357"/>
            <a:ext cx="3657600" cy="3264589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1984357"/>
            <a:ext cx="3657600" cy="3264589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318638"/>
            <a:ext cx="3657600" cy="55306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318638"/>
            <a:ext cx="3657600" cy="55306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1"/>
            <a:ext cx="0" cy="5761038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76454" y="2651920"/>
            <a:ext cx="5300155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30442"/>
            <a:ext cx="1527048" cy="4186355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1"/>
            <a:ext cx="0" cy="5761038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1"/>
            <a:ext cx="0" cy="5761038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1"/>
            <a:ext cx="0" cy="5761038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1"/>
            <a:ext cx="304800" cy="5761038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1"/>
            <a:ext cx="0" cy="5761038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4800866"/>
            <a:ext cx="548640" cy="460883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30442"/>
            <a:ext cx="5638800" cy="531551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1"/>
            <a:ext cx="0" cy="5761038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4800866"/>
            <a:ext cx="548640" cy="460883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54737" y="2651920"/>
            <a:ext cx="5300155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1"/>
            <a:ext cx="6172200" cy="5761038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22440"/>
            <a:ext cx="1524000" cy="4163310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1"/>
            <a:ext cx="0" cy="576103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1"/>
            <a:ext cx="304800" cy="5761038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1"/>
            <a:ext cx="0" cy="5761038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1"/>
            <a:ext cx="0" cy="5761038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1"/>
            <a:ext cx="0" cy="5761038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1"/>
            <a:ext cx="0" cy="5761038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30710"/>
            <a:ext cx="7467600" cy="96017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344242"/>
            <a:ext cx="7467600" cy="409417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750408" y="878089"/>
            <a:ext cx="1689904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AB5B20-0933-460F-958E-CDB4EA83E71A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246145" y="3110202"/>
            <a:ext cx="2688484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1"/>
            <a:ext cx="0" cy="5761038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1"/>
            <a:ext cx="0" cy="5761038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1"/>
            <a:ext cx="304800" cy="5761038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1"/>
            <a:ext cx="0" cy="5761038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4800866"/>
            <a:ext cx="548640" cy="460883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4816869"/>
            <a:ext cx="609600" cy="437839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32147E8-BA97-49A9-9866-3BB079A34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Гражданско-патриотическое воспитание в современных условиях развития системы дошкольного образования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980913"/>
            <a:ext cx="6172200" cy="37431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   </a:t>
            </a:r>
            <a:r>
              <a:rPr lang="ru-RU" sz="4400" b="1" dirty="0" smtClean="0"/>
              <a:t>Патриотизм проектный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Ян </a:t>
            </a:r>
            <a:r>
              <a:rPr lang="ru-RU" dirty="0" err="1" smtClean="0"/>
              <a:t>Амос</a:t>
            </a:r>
            <a:r>
              <a:rPr lang="ru-RU" dirty="0" smtClean="0"/>
              <a:t> Коменский отмечал в «Великой Дидактике»:</a:t>
            </a:r>
          </a:p>
          <a:p>
            <a:r>
              <a:rPr lang="ru-RU" dirty="0" smtClean="0"/>
              <a:t>«Тогда лишь наступило бы счастливое состояние в делах частных и общественных, если бы все прониклись желанием действовать в интересах общего благополучия»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89540" y="2208398"/>
            <a:ext cx="1819275" cy="211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sz="4400" b="1" dirty="0" smtClean="0"/>
              <a:t>Патриотизм проектный 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Проектный патриотизм всегда ориентирован на будущее.</a:t>
            </a:r>
          </a:p>
          <a:p>
            <a:r>
              <a:rPr lang="ru-RU" sz="2800" dirty="0" smtClean="0"/>
              <a:t>Основные  его особенности – инициативность и чувство сопричастности к происходящему вокруг</a:t>
            </a:r>
            <a:endParaRPr lang="ru-RU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92892" y="1267450"/>
            <a:ext cx="2612571" cy="449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Патриотизм проектный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44243"/>
            <a:ext cx="3643338" cy="3696681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В ходе работы в сфере проектного патриотизма решаются в основном воспитательные задачи</a:t>
            </a:r>
            <a:endParaRPr lang="ru-RU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5" y="1740304"/>
            <a:ext cx="4734531" cy="283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Цель патриотического воспитания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4000" dirty="0" smtClean="0"/>
              <a:t>Формирование у детей потребности совершать добрые дела и поступки, развитие способности чувствовать ответственность за судьбу своей страны, воспитание таких личностных качеств как сострадание, дружелюбие, милосердие.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Задачи патриотического воспитания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3200" dirty="0" smtClean="0"/>
              <a:t>Формирование у ребенка чувства любви и привязанности к своей семье, родному дому, городу, Родине.</a:t>
            </a:r>
            <a:endParaRPr lang="ru-RU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680294"/>
            <a:ext cx="4786346" cy="3043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Задачи патриотического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dirty="0" smtClean="0"/>
              <a:t>Воспитание бережного отношения к родной природе и всему живому.</a:t>
            </a:r>
            <a:endParaRPr lang="ru-RU" sz="4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377" y="1500262"/>
            <a:ext cx="4445029" cy="314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Задачи патриотического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344243"/>
            <a:ext cx="3757642" cy="384069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Воспитание уважения к труду</a:t>
            </a:r>
            <a:endParaRPr lang="ru-RU" sz="44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260215"/>
            <a:ext cx="3214710" cy="432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Задачи патриотического воспитания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344243"/>
            <a:ext cx="4286248" cy="384069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Развитие активного познавательного интереса к традициям родной страны</a:t>
            </a:r>
            <a:endParaRPr lang="ru-RU" sz="3600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7" y="1560273"/>
            <a:ext cx="4733939" cy="339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Задачи патриотического воспитания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344243"/>
            <a:ext cx="4071966" cy="384069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Формирование элементарных представлений о культуре взаимоотношений в социуме</a:t>
            </a:r>
            <a:endParaRPr lang="ru-RU" sz="3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190638"/>
            <a:ext cx="3240360" cy="4287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Задачи патриотического воспитания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344243"/>
            <a:ext cx="4214810" cy="384069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Развитие чувства ответственности за судьбу своей страны  и гордости за нее.</a:t>
            </a:r>
            <a:endParaRPr lang="ru-RU" sz="36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421076"/>
            <a:ext cx="4572032" cy="337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патриотизма в современной классификации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4242"/>
            <a:ext cx="7901014" cy="409417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4000" dirty="0" smtClean="0"/>
              <a:t>1. Исторический патриотизм</a:t>
            </a:r>
          </a:p>
          <a:p>
            <a:endParaRPr lang="ru-RU" sz="4000" dirty="0" smtClean="0"/>
          </a:p>
          <a:p>
            <a:r>
              <a:rPr lang="ru-RU" sz="4000" dirty="0" smtClean="0"/>
              <a:t>2. Духовный патриотизм</a:t>
            </a:r>
          </a:p>
          <a:p>
            <a:endParaRPr lang="ru-RU" sz="4000" dirty="0" smtClean="0"/>
          </a:p>
          <a:p>
            <a:r>
              <a:rPr lang="ru-RU" sz="4000" dirty="0" smtClean="0"/>
              <a:t>3. Проектный патриотизм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Задачи патриотического воспитания 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60217"/>
            <a:ext cx="4214842" cy="30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143372" y="1344243"/>
            <a:ext cx="4214842" cy="384069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/>
              <a:t>Решаются непрерывно, во всех видах взаимодействия ребенка и педагога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Основной принцип патриотического воспитания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344243"/>
            <a:ext cx="3114668" cy="38406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Работа по воспитанию нравственно-патриотических чувств дошкольников должна строиться в направлении от малого к большому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Мама</a:t>
            </a:r>
          </a:p>
          <a:p>
            <a:r>
              <a:rPr lang="ru-RU" dirty="0" smtClean="0"/>
              <a:t>Семья</a:t>
            </a:r>
          </a:p>
          <a:p>
            <a:r>
              <a:rPr lang="ru-RU" dirty="0" smtClean="0"/>
              <a:t>Родной дом</a:t>
            </a:r>
          </a:p>
          <a:p>
            <a:r>
              <a:rPr lang="ru-RU" dirty="0" smtClean="0"/>
              <a:t>Детский сад</a:t>
            </a:r>
          </a:p>
          <a:p>
            <a:r>
              <a:rPr lang="ru-RU" dirty="0" smtClean="0"/>
              <a:t>Родной город</a:t>
            </a:r>
          </a:p>
          <a:p>
            <a:r>
              <a:rPr lang="ru-RU" dirty="0" smtClean="0"/>
              <a:t>Родной край</a:t>
            </a:r>
          </a:p>
          <a:p>
            <a:r>
              <a:rPr lang="ru-RU" dirty="0" smtClean="0"/>
              <a:t>Родина (государство)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0708"/>
            <a:ext cx="7467600" cy="108951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Требования к современному педагогу в сфере нравственного воспитания дошкольников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Компетентность во всех сферах социальной действительности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Универсальность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377" y="1440249"/>
            <a:ext cx="4016401" cy="336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Особенность работы по воспитанию нравственных чувств дошкольников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В сознании ребенка остается только та информация, которая вызывает у него сильные положительные эмоции.</a:t>
            </a:r>
            <a:endParaRPr lang="ru-RU" sz="32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1260216"/>
            <a:ext cx="4533084" cy="286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0708"/>
            <a:ext cx="7467600" cy="108951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Совместная работа с родителями в сфере воспитания патриотических чувств дошкольников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21694"/>
            <a:ext cx="3929090" cy="2499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1. Экскурсии</a:t>
            </a:r>
          </a:p>
          <a:p>
            <a:r>
              <a:rPr lang="ru-RU" dirty="0" smtClean="0"/>
              <a:t>2. Консультации</a:t>
            </a:r>
          </a:p>
          <a:p>
            <a:r>
              <a:rPr lang="ru-RU" dirty="0" smtClean="0"/>
              <a:t>3. Горячие линии</a:t>
            </a:r>
          </a:p>
          <a:p>
            <a:r>
              <a:rPr lang="ru-RU" dirty="0" smtClean="0"/>
              <a:t>4. Дискуссии</a:t>
            </a:r>
          </a:p>
          <a:p>
            <a:r>
              <a:rPr lang="ru-RU" dirty="0" smtClean="0"/>
              <a:t>5. Круглые столы</a:t>
            </a:r>
          </a:p>
          <a:p>
            <a:r>
              <a:rPr lang="ru-RU" dirty="0" smtClean="0"/>
              <a:t>6. Совместно организованные мероприятия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Музейная педагогика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Посредством музейной педагогики ребенок познает историю и окружающий мир, а на основе этих знаний формируются и его нравственно-патриотические чувства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377" y="1680295"/>
            <a:ext cx="4230715" cy="281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Наши сокровища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/>
              <a:t>Картинная галерея – не только место проведения экскурсий, здесь проводятся творческие мастер-классы с детьми и педагогами</a:t>
            </a:r>
            <a:endParaRPr lang="ru-RU" sz="2800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260216"/>
            <a:ext cx="3097852" cy="3868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Наш тропический рай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080518"/>
            <a:ext cx="4536504" cy="4680520"/>
          </a:xfrm>
        </p:spPr>
        <p:txBody>
          <a:bodyPr>
            <a:noAutofit/>
          </a:bodyPr>
          <a:lstStyle/>
          <a:p>
            <a:r>
              <a:rPr lang="ru-RU" sz="4400" dirty="0" smtClean="0"/>
              <a:t>В зимнем саду дети знакомятся с флорой и фауной Крыма и всего мира</a:t>
            </a:r>
            <a:endParaRPr lang="ru-RU" sz="44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20228"/>
            <a:ext cx="3925672" cy="280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Музей Славы порта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/>
              <a:t>Любимый музей наших детей, где они узнают славную историю порта</a:t>
            </a:r>
            <a:endParaRPr lang="ru-RU" sz="36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377" y="1620284"/>
            <a:ext cx="4516467" cy="266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Наш музейный комплекс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3600" dirty="0" smtClean="0"/>
              <a:t>На базе каждой группы был создан музей с перспективой долгосрочного развития</a:t>
            </a:r>
            <a:endParaRPr lang="ru-RU" sz="3600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440249"/>
            <a:ext cx="3657600" cy="230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Исторический патриотизм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Этот  вид патриотизма основан на славном и героическом прошлом нашей Родины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2656" y="1560274"/>
            <a:ext cx="4559872" cy="300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Исторический патриотизм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Сфера исторического патриотизма начинает реализовываться в ДОО с 4-летнего возраста</a:t>
            </a:r>
          </a:p>
          <a:p>
            <a:r>
              <a:rPr lang="ru-RU" dirty="0" smtClean="0"/>
              <a:t>Предполагает знакомство с героями прошлого, знаковыми событиями истории,</a:t>
            </a:r>
          </a:p>
          <a:p>
            <a:r>
              <a:rPr lang="ru-RU" dirty="0" smtClean="0"/>
              <a:t>фольклором.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500262"/>
            <a:ext cx="4714908" cy="3240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Исторический патриотизм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40305"/>
            <a:ext cx="3186106" cy="3444630"/>
          </a:xfrm>
        </p:spPr>
        <p:txBody>
          <a:bodyPr/>
          <a:lstStyle/>
          <a:p>
            <a:r>
              <a:rPr lang="ru-RU" dirty="0" smtClean="0"/>
              <a:t>Функция - информационная</a:t>
            </a:r>
          </a:p>
          <a:p>
            <a:endParaRPr lang="ru-RU" dirty="0" smtClean="0"/>
          </a:p>
          <a:p>
            <a:r>
              <a:rPr lang="ru-RU" dirty="0" smtClean="0"/>
              <a:t>Решает в основном образовательные задачи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500262"/>
            <a:ext cx="5214974" cy="342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Патриотизм духовный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Это глубинные нравственные корни, связывающие человека с его народом, его семьей, его страной</a:t>
            </a:r>
          </a:p>
          <a:p>
            <a:endParaRPr lang="ru-RU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560273"/>
            <a:ext cx="4265268" cy="252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Патриотизм духовный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3600" dirty="0" smtClean="0"/>
              <a:t>Этот вид патриотизма существует в душе каждого человека, независимо от возраста.</a:t>
            </a:r>
          </a:p>
          <a:p>
            <a:pPr algn="ctr"/>
            <a:r>
              <a:rPr lang="ru-RU" sz="3600" dirty="0" smtClean="0"/>
              <a:t>Нельзя научить духовному патриотизму, его невозможно воспитать,</a:t>
            </a:r>
          </a:p>
          <a:p>
            <a:pPr algn="ctr">
              <a:buNone/>
            </a:pPr>
            <a:r>
              <a:rPr lang="ru-RU" sz="3600" dirty="0" smtClean="0"/>
              <a:t>   его можно только развить.</a:t>
            </a:r>
          </a:p>
          <a:p>
            <a:pPr algn="ctr">
              <a:buNone/>
            </a:pPr>
            <a:r>
              <a:rPr lang="ru-RU" sz="3600" dirty="0" smtClean="0"/>
              <a:t> 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Патриотизм духовный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Работа с детьми по формированию духовного патриотизма начинается с момента рождения и не прекращается никогда</a:t>
            </a:r>
          </a:p>
          <a:p>
            <a:r>
              <a:rPr lang="ru-RU" dirty="0" smtClean="0"/>
              <a:t>В ходе работы решаются в основном развивающие задачи.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377" y="1560274"/>
            <a:ext cx="4445029" cy="291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Патриотизм проектный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/>
              <a:t>Это способность человека ощущать себя частью общества и трудиться на его благо.</a:t>
            </a:r>
            <a:endParaRPr lang="ru-RU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1344242"/>
            <a:ext cx="2921330" cy="4071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321</TotalTime>
  <Words>546</Words>
  <Application>Microsoft Office PowerPoint</Application>
  <PresentationFormat>Произвольный</PresentationFormat>
  <Paragraphs>92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Эркер</vt:lpstr>
      <vt:lpstr> Гражданско-патриотическое воспитание в современных условиях развития системы дошкольного образования</vt:lpstr>
      <vt:lpstr>Виды патриотизма в современной классификации</vt:lpstr>
      <vt:lpstr>Исторический патриотизм</vt:lpstr>
      <vt:lpstr>Исторический патриотизм</vt:lpstr>
      <vt:lpstr>Исторический патриотизм</vt:lpstr>
      <vt:lpstr>Патриотизм духовный</vt:lpstr>
      <vt:lpstr>Патриотизм духовный</vt:lpstr>
      <vt:lpstr>Патриотизм духовный</vt:lpstr>
      <vt:lpstr>Патриотизм проектный</vt:lpstr>
      <vt:lpstr>   Патриотизм проектный</vt:lpstr>
      <vt:lpstr>     Патриотизм проектный </vt:lpstr>
      <vt:lpstr>Патриотизм проектный</vt:lpstr>
      <vt:lpstr>Цель патриотического воспитания</vt:lpstr>
      <vt:lpstr>Задачи патриотического воспитания</vt:lpstr>
      <vt:lpstr>Задачи патриотического воспитания</vt:lpstr>
      <vt:lpstr>Задачи патриотического воспитания</vt:lpstr>
      <vt:lpstr>Задачи патриотического воспитания </vt:lpstr>
      <vt:lpstr>Задачи патриотического воспитания </vt:lpstr>
      <vt:lpstr>Задачи патриотического воспитания </vt:lpstr>
      <vt:lpstr>Задачи патриотического воспитания </vt:lpstr>
      <vt:lpstr>Основной принцип патриотического воспитания</vt:lpstr>
      <vt:lpstr>Требования к современному педагогу в сфере нравственного воспитания дошкольников</vt:lpstr>
      <vt:lpstr>Особенность работы по воспитанию нравственных чувств дошкольников</vt:lpstr>
      <vt:lpstr>Совместная работа с родителями в сфере воспитания патриотических чувств дошкольников</vt:lpstr>
      <vt:lpstr>Музейная педагогика</vt:lpstr>
      <vt:lpstr>Наши сокровища</vt:lpstr>
      <vt:lpstr>Наш тропический рай</vt:lpstr>
      <vt:lpstr>Музей Славы порта</vt:lpstr>
      <vt:lpstr>Наш музейный комплекс</vt:lpstr>
      <vt:lpstr>Спасибо за внимание!</vt:lpstr>
    </vt:vector>
  </TitlesOfParts>
  <Company>профком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Гражданско-патриотическое воспитание в современных условиях развития системы дошкольного образования</dc:title>
  <dc:creator>профком</dc:creator>
  <cp:lastModifiedBy>Зам капитана порта</cp:lastModifiedBy>
  <cp:revision>33</cp:revision>
  <dcterms:created xsi:type="dcterms:W3CDTF">2016-04-26T13:28:10Z</dcterms:created>
  <dcterms:modified xsi:type="dcterms:W3CDTF">2017-01-10T04:32:40Z</dcterms:modified>
</cp:coreProperties>
</file>