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84" r:id="rId4"/>
    <p:sldId id="283" r:id="rId5"/>
    <p:sldId id="286" r:id="rId6"/>
    <p:sldId id="258" r:id="rId7"/>
    <p:sldId id="280" r:id="rId8"/>
    <p:sldId id="259" r:id="rId9"/>
    <p:sldId id="260" r:id="rId10"/>
    <p:sldId id="282" r:id="rId11"/>
    <p:sldId id="263" r:id="rId12"/>
    <p:sldId id="264" r:id="rId13"/>
    <p:sldId id="267" r:id="rId14"/>
    <p:sldId id="268" r:id="rId15"/>
    <p:sldId id="269" r:id="rId16"/>
    <p:sldId id="270" r:id="rId17"/>
    <p:sldId id="271" r:id="rId18"/>
    <p:sldId id="272" r:id="rId19"/>
    <p:sldId id="273" r:id="rId20"/>
    <p:sldId id="277" r:id="rId21"/>
    <p:sldId id="278" r:id="rId22"/>
    <p:sldId id="279" r:id="rId23"/>
    <p:sldId id="274" r:id="rId24"/>
    <p:sldId id="275" r:id="rId25"/>
    <p:sldId id="276" r:id="rId2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B4"/>
    <a:srgbClr val="00005C"/>
    <a:srgbClr val="000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00" y="1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7EAF463A-BC7C-46EE-9F1E-7F377CCA4891}" type="datetimeFigureOut">
              <a:rPr lang="en-US" smtClean="0"/>
              <a:pPr/>
              <a:t>1/10/2017</a:t>
            </a:fld>
            <a:endParaRPr lang="en-US"/>
          </a:p>
        </p:txBody>
      </p:sp>
      <p:sp>
        <p:nvSpPr>
          <p:cNvPr id="17" name="Нижний колонтитул 16"/>
          <p:cNvSpPr>
            <a:spLocks noGrp="1"/>
          </p:cNvSpPr>
          <p:nvPr>
            <p:ph type="ftr" sz="quarter" idx="11"/>
          </p:nvPr>
        </p:nvSpPr>
        <p:spPr>
          <a:xfrm>
            <a:off x="5410200" y="4205288"/>
            <a:ext cx="1295400" cy="457200"/>
          </a:xfrm>
        </p:spPr>
        <p:txBody>
          <a:bodyPr/>
          <a:lstStyle/>
          <a:p>
            <a:endParaRPr lang="en-US"/>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063737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764634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915873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541287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1/10/2017</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0860957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1/10/2017</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7975609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1/10/2017</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284345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590607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8167349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814033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965849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063737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764634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9158735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541287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1/10/2017</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0860957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1/10/2017</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7975609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1/10/2017</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284345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5906074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8167349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814033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965849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7EAF463A-BC7C-46EE-9F1E-7F377CCA4891}" type="datetimeFigureOut">
              <a:rPr lang="en-US" smtClean="0"/>
              <a:pPr/>
              <a:t>1/10/2017</a:t>
            </a:fld>
            <a:endParaRPr lang="en-US"/>
          </a:p>
        </p:txBody>
      </p:sp>
      <p:sp>
        <p:nvSpPr>
          <p:cNvPr id="27" name="Номер слайда 26"/>
          <p:cNvSpPr>
            <a:spLocks noGrp="1"/>
          </p:cNvSpPr>
          <p:nvPr>
            <p:ph type="sldNum" sz="quarter" idx="11"/>
          </p:nvPr>
        </p:nvSpPr>
        <p:spPr/>
        <p:txBody>
          <a:bodyPr rtlCol="0"/>
          <a:lstStyle/>
          <a:p>
            <a:fld id="{A483448D-3A78-4528-A469-B745A65DA480}" type="slidenum">
              <a:rPr lang="en-US" smtClean="0"/>
              <a:pPr/>
              <a:t>‹#›</a:t>
            </a:fld>
            <a:endParaRPr lang="en-US"/>
          </a:p>
        </p:txBody>
      </p:sp>
      <p:sp>
        <p:nvSpPr>
          <p:cNvPr id="28" name="Нижний колонтитул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7EAF463A-BC7C-46EE-9F1E-7F377CCA4891}" type="datetimeFigureOut">
              <a:rPr lang="en-US" smtClean="0"/>
              <a:pPr/>
              <a:t>1/10/2017</a:t>
            </a:fld>
            <a:endParaRPr lang="en-US"/>
          </a:p>
        </p:txBody>
      </p:sp>
      <p:sp>
        <p:nvSpPr>
          <p:cNvPr id="4" name="Нижний колонтитул 3"/>
          <p:cNvSpPr>
            <a:spLocks noGrp="1"/>
          </p:cNvSpPr>
          <p:nvPr>
            <p:ph type="ftr" sz="quarter" idx="11"/>
          </p:nvPr>
        </p:nvSpPr>
        <p:spPr>
          <a:xfrm>
            <a:off x="5257800" y="612648"/>
            <a:ext cx="1325880" cy="457200"/>
          </a:xfrm>
        </p:spPr>
        <p:txBody>
          <a:bodyPr/>
          <a:lstStyle/>
          <a:p>
            <a:endParaRPr lang="en-US"/>
          </a:p>
        </p:txBody>
      </p:sp>
      <p:sp>
        <p:nvSpPr>
          <p:cNvPr id="5" name="Номер слайда 4"/>
          <p:cNvSpPr>
            <a:spLocks noGrp="1"/>
          </p:cNvSpPr>
          <p:nvPr>
            <p:ph type="sldNum" sz="quarter" idx="12"/>
          </p:nvPr>
        </p:nvSpPr>
        <p:spPr>
          <a:xfrm>
            <a:off x="8174736" y="2272"/>
            <a:ext cx="762000" cy="365760"/>
          </a:xfrm>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1/10/2017</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1/10/2017</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EAF463A-BC7C-46EE-9F1E-7F377CCA4891}" type="datetimeFigureOut">
              <a:rPr lang="en-US" smtClean="0"/>
              <a:pPr/>
              <a:t>1/10/2017</a:t>
            </a:fld>
            <a:endParaRPr lang="en-US"/>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extLst>
      <p:ext uri="{BB962C8B-B14F-4D97-AF65-F5344CB8AC3E}">
        <p14:creationId xmlns:p14="http://schemas.microsoft.com/office/powerpoint/2010/main" val="10109812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1/10/2017</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extLst>
      <p:ext uri="{BB962C8B-B14F-4D97-AF65-F5344CB8AC3E}">
        <p14:creationId xmlns:p14="http://schemas.microsoft.com/office/powerpoint/2010/main" val="10109812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Guzelka\Desktop\otkr9.jpg"/>
          <p:cNvPicPr>
            <a:picLocks noChangeAspect="1" noChangeArrowheads="1"/>
          </p:cNvPicPr>
          <p:nvPr/>
        </p:nvPicPr>
        <p:blipFill rotWithShape="1">
          <a:blip r:embed="rId2">
            <a:extLst>
              <a:ext uri="{28A0092B-C50C-407E-A947-70E740481C1C}">
                <a14:useLocalDpi xmlns:a14="http://schemas.microsoft.com/office/drawing/2010/main"/>
              </a:ext>
            </a:extLst>
          </a:blip>
          <a:srcRect b="14721"/>
          <a:stretch/>
        </p:blipFill>
        <p:spPr bwMode="auto">
          <a:xfrm>
            <a:off x="20038" y="582126"/>
            <a:ext cx="9112464" cy="554587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59832" y="5934670"/>
            <a:ext cx="5791200" cy="923330"/>
          </a:xfrm>
          <a:prstGeom prst="rect">
            <a:avLst/>
          </a:prstGeom>
          <a:noFill/>
        </p:spPr>
        <p:txBody>
          <a:bodyPr wrap="square" rtlCol="0">
            <a:spAutoFit/>
          </a:bodyPr>
          <a:lstStyle/>
          <a:p>
            <a:r>
              <a:rPr lang="ru-RU" i="1" dirty="0" smtClean="0"/>
              <a:t> </a:t>
            </a:r>
            <a:r>
              <a:rPr lang="en-US" i="1" dirty="0" smtClean="0"/>
              <a:t>         </a:t>
            </a:r>
            <a:r>
              <a:rPr lang="ru-RU" b="1" i="1" dirty="0" smtClean="0">
                <a:solidFill>
                  <a:srgbClr val="000099"/>
                </a:solidFill>
                <a:latin typeface="Times New Roman" pitchFamily="18" charset="0"/>
                <a:cs typeface="Times New Roman" pitchFamily="18" charset="0"/>
              </a:rPr>
              <a:t>Работу выполнила: </a:t>
            </a:r>
            <a:r>
              <a:rPr lang="ru-RU" b="1" i="1" dirty="0" err="1" smtClean="0">
                <a:solidFill>
                  <a:srgbClr val="000099"/>
                </a:solidFill>
                <a:latin typeface="Times New Roman" pitchFamily="18" charset="0"/>
                <a:cs typeface="Times New Roman" pitchFamily="18" charset="0"/>
              </a:rPr>
              <a:t>Саттарова</a:t>
            </a:r>
            <a:r>
              <a:rPr lang="ru-RU" b="1" i="1" dirty="0" smtClean="0">
                <a:solidFill>
                  <a:srgbClr val="000099"/>
                </a:solidFill>
                <a:latin typeface="Times New Roman" pitchFamily="18" charset="0"/>
                <a:cs typeface="Times New Roman" pitchFamily="18" charset="0"/>
              </a:rPr>
              <a:t> </a:t>
            </a:r>
            <a:r>
              <a:rPr lang="ru-RU" b="1" i="1" dirty="0" err="1" smtClean="0">
                <a:solidFill>
                  <a:srgbClr val="000099"/>
                </a:solidFill>
                <a:latin typeface="Times New Roman" pitchFamily="18" charset="0"/>
                <a:cs typeface="Times New Roman" pitchFamily="18" charset="0"/>
              </a:rPr>
              <a:t>Зиля</a:t>
            </a:r>
            <a:r>
              <a:rPr lang="ru-RU" b="1" i="1" dirty="0" smtClean="0">
                <a:solidFill>
                  <a:srgbClr val="000099"/>
                </a:solidFill>
                <a:latin typeface="Times New Roman" pitchFamily="18" charset="0"/>
                <a:cs typeface="Times New Roman" pitchFamily="18" charset="0"/>
              </a:rPr>
              <a:t>,</a:t>
            </a:r>
          </a:p>
          <a:p>
            <a:r>
              <a:rPr lang="ru-RU" b="1" i="1" dirty="0" smtClean="0">
                <a:solidFill>
                  <a:srgbClr val="000099"/>
                </a:solidFill>
                <a:latin typeface="Times New Roman" pitchFamily="18" charset="0"/>
                <a:cs typeface="Times New Roman" pitchFamily="18" charset="0"/>
              </a:rPr>
              <a:t>ученица </a:t>
            </a:r>
            <a:r>
              <a:rPr lang="en-US" b="1" i="1" dirty="0" smtClean="0">
                <a:solidFill>
                  <a:srgbClr val="000099"/>
                </a:solidFill>
                <a:latin typeface="Times New Roman" pitchFamily="18" charset="0"/>
                <a:cs typeface="Times New Roman" pitchFamily="18" charset="0"/>
              </a:rPr>
              <a:t>10</a:t>
            </a:r>
            <a:r>
              <a:rPr lang="ru-RU" b="1" i="1" dirty="0" smtClean="0">
                <a:solidFill>
                  <a:srgbClr val="000099"/>
                </a:solidFill>
                <a:latin typeface="Times New Roman" pitchFamily="18" charset="0"/>
                <a:cs typeface="Times New Roman" pitchFamily="18" charset="0"/>
              </a:rPr>
              <a:t> класса МБОУ «СОШ  им. Р.И.Зарипова </a:t>
            </a:r>
          </a:p>
          <a:p>
            <a:r>
              <a:rPr lang="ru-RU" b="1" i="1" dirty="0" smtClean="0">
                <a:solidFill>
                  <a:srgbClr val="000099"/>
                </a:solidFill>
                <a:latin typeface="Times New Roman" pitchFamily="18" charset="0"/>
                <a:cs typeface="Times New Roman" pitchFamily="18" charset="0"/>
              </a:rPr>
              <a:t>с. </a:t>
            </a:r>
            <a:r>
              <a:rPr lang="ru-RU" b="1" i="1" dirty="0" err="1" smtClean="0">
                <a:solidFill>
                  <a:srgbClr val="000099"/>
                </a:solidFill>
                <a:latin typeface="Times New Roman" pitchFamily="18" charset="0"/>
                <a:cs typeface="Times New Roman" pitchFamily="18" charset="0"/>
              </a:rPr>
              <a:t>Байлянгар</a:t>
            </a:r>
            <a:r>
              <a:rPr lang="ru-RU" b="1" i="1" dirty="0" smtClean="0">
                <a:solidFill>
                  <a:srgbClr val="000099"/>
                </a:solidFill>
                <a:latin typeface="Times New Roman" pitchFamily="18" charset="0"/>
                <a:cs typeface="Times New Roman" pitchFamily="18" charset="0"/>
              </a:rPr>
              <a:t>» </a:t>
            </a:r>
            <a:r>
              <a:rPr lang="ru-RU" b="1" i="1" dirty="0" err="1" smtClean="0">
                <a:solidFill>
                  <a:srgbClr val="000099"/>
                </a:solidFill>
                <a:latin typeface="Times New Roman" pitchFamily="18" charset="0"/>
                <a:cs typeface="Times New Roman" pitchFamily="18" charset="0"/>
              </a:rPr>
              <a:t>Кукморского</a:t>
            </a:r>
            <a:r>
              <a:rPr lang="ru-RU" b="1" i="1" dirty="0" smtClean="0">
                <a:solidFill>
                  <a:srgbClr val="000099"/>
                </a:solidFill>
                <a:latin typeface="Times New Roman" pitchFamily="18" charset="0"/>
                <a:cs typeface="Times New Roman" pitchFamily="18" charset="0"/>
              </a:rPr>
              <a:t> муниципального района РТ</a:t>
            </a:r>
            <a:endParaRPr lang="ru-RU" dirty="0"/>
          </a:p>
        </p:txBody>
      </p:sp>
      <p:sp>
        <p:nvSpPr>
          <p:cNvPr id="4" name="TextBox 3"/>
          <p:cNvSpPr txBox="1"/>
          <p:nvPr/>
        </p:nvSpPr>
        <p:spPr>
          <a:xfrm rot="21342268">
            <a:off x="799907" y="901681"/>
            <a:ext cx="8213063" cy="313932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6600" b="1" i="1" dirty="0" smtClean="0">
                <a:ln w="11430"/>
                <a:solidFill>
                  <a:srgbClr val="00005C"/>
                </a:solidFill>
                <a:effectLst>
                  <a:glow rad="101600">
                    <a:schemeClr val="accent1">
                      <a:satMod val="175000"/>
                      <a:alpha val="40000"/>
                    </a:schemeClr>
                  </a:glow>
                  <a:outerShdw blurRad="50800" dist="39000" dir="5460000" algn="tl">
                    <a:srgbClr val="000000">
                      <a:alpha val="38000"/>
                    </a:srgbClr>
                  </a:outerShdw>
                </a:effectLst>
                <a:latin typeface="Times New Roman" pitchFamily="18" charset="0"/>
                <a:cs typeface="Times New Roman" pitchFamily="18" charset="0"/>
              </a:rPr>
              <a:t>«Фронтовые письма</a:t>
            </a:r>
          </a:p>
          <a:p>
            <a:pPr algn="ctr"/>
            <a:r>
              <a:rPr lang="ru-RU" sz="6600" b="1" i="1" dirty="0" smtClean="0">
                <a:ln w="11430"/>
                <a:solidFill>
                  <a:srgbClr val="00005C"/>
                </a:solidFill>
                <a:effectLst>
                  <a:glow rad="101600">
                    <a:schemeClr val="accent1">
                      <a:satMod val="175000"/>
                      <a:alpha val="40000"/>
                    </a:schemeClr>
                  </a:glow>
                  <a:outerShdw blurRad="50800" dist="39000" dir="5460000" algn="tl">
                    <a:srgbClr val="000000">
                      <a:alpha val="38000"/>
                    </a:srgbClr>
                  </a:outerShdw>
                </a:effectLst>
                <a:latin typeface="Times New Roman" pitchFamily="18" charset="0"/>
                <a:cs typeface="Times New Roman" pitchFamily="18" charset="0"/>
              </a:rPr>
              <a:t>как символ веры и надежды»</a:t>
            </a:r>
            <a:endParaRPr lang="ru-RU" sz="6600" b="1" i="1" dirty="0">
              <a:ln w="11430"/>
              <a:solidFill>
                <a:srgbClr val="00005C"/>
              </a:solidFill>
              <a:effectLst>
                <a:glow rad="101600">
                  <a:schemeClr val="accent1">
                    <a:satMod val="175000"/>
                    <a:alpha val="40000"/>
                  </a:schemeClr>
                </a:glow>
                <a:outerShdw blurRad="50800" dist="39000" dir="5460000" algn="tl">
                  <a:srgbClr val="000000">
                    <a:alpha val="38000"/>
                  </a:srgbClr>
                </a:outerShdw>
              </a:effectLst>
              <a:latin typeface="Times New Roman" pitchFamily="18" charset="0"/>
              <a:cs typeface="Times New Roman" pitchFamily="18" charset="0"/>
            </a:endParaRPr>
          </a:p>
        </p:txBody>
      </p:sp>
      <p:sp>
        <p:nvSpPr>
          <p:cNvPr id="5" name="TextBox 4"/>
          <p:cNvSpPr txBox="1"/>
          <p:nvPr/>
        </p:nvSpPr>
        <p:spPr>
          <a:xfrm>
            <a:off x="539552" y="58906"/>
            <a:ext cx="7391400"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ИССЛЕДОВАТЕЛЬСКАЯ РАБОТА</a:t>
            </a:r>
            <a:endPar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17870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609600"/>
            <a:ext cx="4405064" cy="5016758"/>
          </a:xfrm>
          <a:prstGeom prst="rect">
            <a:avLst/>
          </a:prstGeom>
          <a:noFill/>
        </p:spPr>
        <p:txBody>
          <a:bodyPr wrap="square" rtlCol="0">
            <a:spAutoFit/>
          </a:bodyPr>
          <a:lstStyle/>
          <a:p>
            <a:r>
              <a:rPr lang="ru-RU" sz="4000" b="1" dirty="0" smtClean="0">
                <a:ln w="12700">
                  <a:solidFill>
                    <a:schemeClr val="tx2">
                      <a:satMod val="155000"/>
                    </a:schemeClr>
                  </a:solidFill>
                  <a:prstDash val="solid"/>
                </a:ln>
                <a:solidFill>
                  <a:schemeClr val="accent5">
                    <a:lumMod val="60000"/>
                    <a:lumOff val="4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Единственным утешением для девочки становятся письма от отца. Отец на войне выжил, вернулся в 1947 году.</a:t>
            </a:r>
          </a:p>
        </p:txBody>
      </p:sp>
      <p:pic>
        <p:nvPicPr>
          <p:cNvPr id="21506" name="Picture 2" descr="C:\Documents and Settings\Дом\Мои документы\фронтовые письма\f66077739e56920942a2862d5661c2d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39511" y="685800"/>
            <a:ext cx="4304489" cy="4114800"/>
          </a:xfrm>
          <a:prstGeom prst="rect">
            <a:avLst/>
          </a:prstGeom>
          <a:noFill/>
        </p:spPr>
      </p:pic>
      <p:pic>
        <p:nvPicPr>
          <p:cNvPr id="9" name="Рисунок 8" descr="GeorgLentilr.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4800600"/>
            <a:ext cx="7339599" cy="227990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400"/>
            <a:ext cx="8153400" cy="58477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11430"/>
                <a:solidFill>
                  <a:schemeClr val="accent5">
                    <a:lumMod val="20000"/>
                    <a:lumOff val="80000"/>
                  </a:schemeClr>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rPr>
              <a:t>3.Судьба ребенка, не увидевшего отца.</a:t>
            </a:r>
            <a:endParaRPr lang="ru-RU" sz="3200" b="1" dirty="0">
              <a:ln w="11430"/>
              <a:solidFill>
                <a:schemeClr val="accent5">
                  <a:lumMod val="20000"/>
                  <a:lumOff val="80000"/>
                </a:schemeClr>
              </a:solidFill>
              <a:effectLst>
                <a:outerShdw blurRad="50800" dist="39000" dir="5460000" algn="tl">
                  <a:srgbClr val="000000">
                    <a:alpha val="38000"/>
                  </a:srgbClr>
                </a:outerShdw>
                <a:reflection blurRad="6350" stA="60000" endA="900" endPos="58000" dir="5400000" sy="-100000" algn="bl" rotWithShape="0"/>
              </a:effectLst>
              <a:latin typeface="Times New Roman" pitchFamily="18" charset="0"/>
              <a:cs typeface="Times New Roman" pitchFamily="18" charset="0"/>
            </a:endParaRPr>
          </a:p>
        </p:txBody>
      </p:sp>
      <p:sp>
        <p:nvSpPr>
          <p:cNvPr id="3" name="TextBox 2"/>
          <p:cNvSpPr txBox="1"/>
          <p:nvPr/>
        </p:nvSpPr>
        <p:spPr>
          <a:xfrm>
            <a:off x="152400" y="1066800"/>
            <a:ext cx="8763000" cy="2092881"/>
          </a:xfrm>
          <a:prstGeom prst="rect">
            <a:avLst/>
          </a:prstGeom>
          <a:noFill/>
        </p:spPr>
        <p:txBody>
          <a:bodyPr wrap="square" rtlCol="0">
            <a:spAutoFit/>
          </a:bodyPr>
          <a:lstStyle/>
          <a:p>
            <a:r>
              <a:rPr lang="ru-RU"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Не найдётся в нашей стране людей, которых не коснулась бы Великая Отечественная война. Следующую историю рассказала нам </a:t>
            </a:r>
            <a:r>
              <a:rPr lang="ru-RU" sz="28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Шарафиева</a:t>
            </a:r>
            <a:r>
              <a:rPr lang="ru-RU"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 </a:t>
            </a:r>
            <a:r>
              <a:rPr lang="ru-RU" sz="28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Танзиля</a:t>
            </a:r>
            <a:r>
              <a:rPr lang="ru-RU"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 </a:t>
            </a:r>
            <a:r>
              <a:rPr lang="ru-RU" sz="28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Гумеровна</a:t>
            </a:r>
            <a:r>
              <a:rPr lang="ru-RU"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cs typeface="Times New Roman" pitchFamily="18" charset="0"/>
              </a:rPr>
              <a:t>.</a:t>
            </a:r>
          </a:p>
          <a:p>
            <a:endParaRPr lang="ru-RU" dirty="0"/>
          </a:p>
        </p:txBody>
      </p:sp>
      <p:pic>
        <p:nvPicPr>
          <p:cNvPr id="4" name="Рисунок 3" descr="H:\ЗИЛЯ_СВИРЬ\Солдатские письма\20150315_143342.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3429000"/>
            <a:ext cx="3810000" cy="2743200"/>
          </a:xfrm>
          <a:prstGeom prst="rect">
            <a:avLst/>
          </a:prstGeom>
          <a:noFill/>
          <a:ln>
            <a:solidFill>
              <a:srgbClr val="7030A0"/>
            </a:solidFill>
          </a:ln>
          <a:scene3d>
            <a:camera prst="orthographicFront">
              <a:rot lat="0" lon="0" rev="16200000"/>
            </a:camera>
            <a:lightRig rig="threePt" dir="t"/>
          </a:scene3d>
        </p:spPr>
      </p:pic>
      <p:pic>
        <p:nvPicPr>
          <p:cNvPr id="5" name="Рисунок 4" descr="H:\ЗИЛЯ_СВИРЬ\Солдатские письма\20150315_143534.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0" y="3124200"/>
            <a:ext cx="2209800" cy="31242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Рисунок 5" descr="H:\ЗИЛЯ_СВИРЬ\Солдатские письма\20150315_143643.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400800" y="3048000"/>
            <a:ext cx="2091471" cy="353743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5-конечная звезда 7"/>
          <p:cNvSpPr/>
          <p:nvPr/>
        </p:nvSpPr>
        <p:spPr>
          <a:xfrm>
            <a:off x="381000" y="533400"/>
            <a:ext cx="457200" cy="3810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4-конечная звезда 8"/>
          <p:cNvSpPr/>
          <p:nvPr/>
        </p:nvSpPr>
        <p:spPr>
          <a:xfrm>
            <a:off x="8763000" y="6324600"/>
            <a:ext cx="228600" cy="304800"/>
          </a:xfrm>
          <a:prstGeom prst="star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571872" y="6262273"/>
            <a:ext cx="2666256" cy="523220"/>
          </a:xfrm>
          <a:prstGeom prst="rect">
            <a:avLst/>
          </a:prstGeom>
          <a:noFill/>
        </p:spPr>
        <p:txBody>
          <a:bodyPr wrap="square" rtlCol="0">
            <a:spAutoFit/>
          </a:bodyPr>
          <a:lstStyle/>
          <a:p>
            <a:r>
              <a:rPr lang="ru-RU" sz="1400" dirty="0" err="1" smtClean="0">
                <a:solidFill>
                  <a:schemeClr val="accent4">
                    <a:lumMod val="20000"/>
                    <a:lumOff val="80000"/>
                  </a:schemeClr>
                </a:solidFill>
              </a:rPr>
              <a:t>Асмабика</a:t>
            </a:r>
            <a:r>
              <a:rPr lang="ru-RU" sz="1400" dirty="0" smtClean="0">
                <a:solidFill>
                  <a:schemeClr val="accent4">
                    <a:lumMod val="20000"/>
                    <a:lumOff val="80000"/>
                  </a:schemeClr>
                </a:solidFill>
              </a:rPr>
              <a:t> </a:t>
            </a:r>
            <a:r>
              <a:rPr lang="ru-RU" sz="1400" dirty="0" err="1" smtClean="0">
                <a:solidFill>
                  <a:schemeClr val="accent4">
                    <a:lumMod val="20000"/>
                    <a:lumOff val="80000"/>
                  </a:schemeClr>
                </a:solidFill>
              </a:rPr>
              <a:t>апа</a:t>
            </a:r>
            <a:r>
              <a:rPr lang="ru-RU" sz="1400" dirty="0" smtClean="0">
                <a:solidFill>
                  <a:schemeClr val="accent4">
                    <a:lumMod val="20000"/>
                    <a:lumOff val="80000"/>
                  </a:schemeClr>
                </a:solidFill>
              </a:rPr>
              <a:t> с дочерью </a:t>
            </a:r>
            <a:r>
              <a:rPr lang="ru-RU" sz="1400" dirty="0" err="1" smtClean="0">
                <a:solidFill>
                  <a:schemeClr val="accent4">
                    <a:lumMod val="20000"/>
                    <a:lumOff val="80000"/>
                  </a:schemeClr>
                </a:solidFill>
              </a:rPr>
              <a:t>Танзилёй</a:t>
            </a:r>
            <a:endParaRPr lang="ru-RU" sz="1400" dirty="0">
              <a:solidFill>
                <a:schemeClr val="accent4">
                  <a:lumMod val="20000"/>
                  <a:lumOff val="80000"/>
                </a:schemeClr>
              </a:solidFill>
            </a:endParaRPr>
          </a:p>
        </p:txBody>
      </p:sp>
      <p:sp>
        <p:nvSpPr>
          <p:cNvPr id="10" name="TextBox 9"/>
          <p:cNvSpPr txBox="1"/>
          <p:nvPr/>
        </p:nvSpPr>
        <p:spPr>
          <a:xfrm>
            <a:off x="3810000" y="5805264"/>
            <a:ext cx="2209800" cy="584775"/>
          </a:xfrm>
          <a:prstGeom prst="rect">
            <a:avLst/>
          </a:prstGeom>
          <a:noFill/>
        </p:spPr>
        <p:txBody>
          <a:bodyPr wrap="square" rtlCol="0">
            <a:spAutoFit/>
          </a:bodyPr>
          <a:lstStyle/>
          <a:p>
            <a:r>
              <a:rPr lang="ru-RU" sz="1600" dirty="0" smtClean="0"/>
              <a:t>Последнее письмо с фронта, 1943 г.</a:t>
            </a:r>
            <a:endParaRPr lang="ru-RU" sz="1600" dirty="0"/>
          </a:p>
        </p:txBody>
      </p:sp>
      <p:sp>
        <p:nvSpPr>
          <p:cNvPr id="11" name="TextBox 10"/>
          <p:cNvSpPr txBox="1"/>
          <p:nvPr/>
        </p:nvSpPr>
        <p:spPr>
          <a:xfrm>
            <a:off x="6400800" y="5949280"/>
            <a:ext cx="2091471" cy="584775"/>
          </a:xfrm>
          <a:prstGeom prst="rect">
            <a:avLst/>
          </a:prstGeom>
          <a:noFill/>
        </p:spPr>
        <p:txBody>
          <a:bodyPr wrap="square" rtlCol="0">
            <a:spAutoFit/>
          </a:bodyPr>
          <a:lstStyle/>
          <a:p>
            <a:r>
              <a:rPr lang="ru-RU" sz="1600" dirty="0" smtClean="0">
                <a:solidFill>
                  <a:schemeClr val="bg2"/>
                </a:solidFill>
              </a:rPr>
              <a:t>Стихотворение, посвящённое отцу</a:t>
            </a:r>
            <a:endParaRPr lang="ru-RU" sz="1600" dirty="0">
              <a:solidFill>
                <a:schemeClr val="bg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67200" y="762000"/>
            <a:ext cx="4495800" cy="4308872"/>
          </a:xfrm>
          <a:prstGeom prst="rect">
            <a:avLst/>
          </a:prstGeom>
          <a:noFill/>
        </p:spPr>
        <p:txBody>
          <a:bodyPr wrap="square" rtlCol="0">
            <a:spAutoFit/>
          </a:bodyPr>
          <a:lstStyle/>
          <a:p>
            <a:r>
              <a:rPr lang="ru-RU" sz="3200" dirty="0" err="1"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Танзиля</a:t>
            </a:r>
            <a:r>
              <a:rPr lang="ru-RU" sz="3200" dirty="0"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 </a:t>
            </a:r>
            <a:r>
              <a:rPr lang="ru-RU" sz="3200" dirty="0" err="1"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апа</a:t>
            </a:r>
            <a:r>
              <a:rPr lang="ru-RU" sz="3200" dirty="0"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 относится к поколению людей, ни разу не видевших своих отцов. Эту мечту - увидеть своего папу хоть краешком глаза - они пронесли через всю свою жизнь.</a:t>
            </a:r>
          </a:p>
          <a:p>
            <a:endParaRPr lang="ru-RU" dirty="0"/>
          </a:p>
        </p:txBody>
      </p:sp>
      <p:pic>
        <p:nvPicPr>
          <p:cNvPr id="3" name="Рисунок 2" descr="98hkZA-87hU.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600" y="220133"/>
            <a:ext cx="3733800" cy="6637867"/>
          </a:xfrm>
          <a:prstGeom prst="rect">
            <a:avLst/>
          </a:prstGeom>
          <a:ln>
            <a:noFill/>
          </a:ln>
          <a:effectLst>
            <a:softEdge rad="112500"/>
          </a:effectLst>
        </p:spPr>
      </p:pic>
      <p:pic>
        <p:nvPicPr>
          <p:cNvPr id="23554" name="Picture 2" descr="C:\Documents and Settings\Дом\Мои документы\КОНКУРСЫ 2014-2015\гордость_отчизны\voin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91000" y="4876800"/>
            <a:ext cx="4486275" cy="1794510"/>
          </a:xfrm>
          <a:prstGeom prst="rect">
            <a:avLst/>
          </a:prstGeom>
          <a:noFill/>
        </p:spPr>
      </p:pic>
      <p:sp>
        <p:nvSpPr>
          <p:cNvPr id="4" name="TextBox 3"/>
          <p:cNvSpPr txBox="1"/>
          <p:nvPr/>
        </p:nvSpPr>
        <p:spPr>
          <a:xfrm>
            <a:off x="323528" y="5949280"/>
            <a:ext cx="3528392" cy="646331"/>
          </a:xfrm>
          <a:prstGeom prst="rect">
            <a:avLst/>
          </a:prstGeom>
          <a:noFill/>
        </p:spPr>
        <p:txBody>
          <a:bodyPr wrap="square" rtlCol="0">
            <a:spAutoFit/>
          </a:bodyPr>
          <a:lstStyle/>
          <a:p>
            <a:r>
              <a:rPr lang="ru-RU" dirty="0" smtClean="0">
                <a:solidFill>
                  <a:schemeClr val="bg2">
                    <a:lumMod val="10000"/>
                  </a:schemeClr>
                </a:solidFill>
              </a:rPr>
              <a:t>Дочери фронтовика: </a:t>
            </a:r>
            <a:r>
              <a:rPr lang="ru-RU" dirty="0" err="1" smtClean="0">
                <a:solidFill>
                  <a:schemeClr val="bg2">
                    <a:lumMod val="10000"/>
                  </a:schemeClr>
                </a:solidFill>
              </a:rPr>
              <a:t>Такмина</a:t>
            </a:r>
            <a:r>
              <a:rPr lang="ru-RU" dirty="0" smtClean="0">
                <a:solidFill>
                  <a:schemeClr val="bg2">
                    <a:lumMod val="10000"/>
                  </a:schemeClr>
                </a:solidFill>
              </a:rPr>
              <a:t> </a:t>
            </a:r>
            <a:r>
              <a:rPr lang="ru-RU" dirty="0" err="1" smtClean="0">
                <a:solidFill>
                  <a:schemeClr val="bg2">
                    <a:lumMod val="10000"/>
                  </a:schemeClr>
                </a:solidFill>
              </a:rPr>
              <a:t>апа</a:t>
            </a:r>
            <a:r>
              <a:rPr lang="ru-RU" dirty="0" smtClean="0">
                <a:solidFill>
                  <a:schemeClr val="bg2">
                    <a:lumMod val="10000"/>
                  </a:schemeClr>
                </a:solidFill>
              </a:rPr>
              <a:t> и </a:t>
            </a:r>
            <a:r>
              <a:rPr lang="ru-RU" dirty="0" err="1" smtClean="0">
                <a:solidFill>
                  <a:schemeClr val="bg2">
                    <a:lumMod val="10000"/>
                  </a:schemeClr>
                </a:solidFill>
              </a:rPr>
              <a:t>Танзиля</a:t>
            </a:r>
            <a:r>
              <a:rPr lang="ru-RU" dirty="0" smtClean="0">
                <a:solidFill>
                  <a:schemeClr val="bg2">
                    <a:lumMod val="10000"/>
                  </a:schemeClr>
                </a:solidFill>
              </a:rPr>
              <a:t> </a:t>
            </a:r>
            <a:r>
              <a:rPr lang="ru-RU" dirty="0" err="1" smtClean="0">
                <a:solidFill>
                  <a:schemeClr val="bg2">
                    <a:lumMod val="10000"/>
                  </a:schemeClr>
                </a:solidFill>
              </a:rPr>
              <a:t>апа</a:t>
            </a:r>
            <a:endParaRPr lang="ru-RU"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305800" cy="523220"/>
          </a:xfrm>
          <a:prstGeom prst="rect">
            <a:avLst/>
          </a:prstGeom>
          <a:noFill/>
        </p:spPr>
        <p:txBody>
          <a:bodyPr wrap="square" rtlCol="0">
            <a:spAutoFit/>
          </a:bodyPr>
          <a:lstStyle/>
          <a:p>
            <a:pPr algn="ctr"/>
            <a:r>
              <a:rPr lang="ru-RU" sz="2800" b="1" dirty="0" smtClean="0">
                <a:ln w="10541" cmpd="sng">
                  <a:solidFill>
                    <a:schemeClr val="accent1">
                      <a:shade val="88000"/>
                      <a:satMod val="110000"/>
                    </a:schemeClr>
                  </a:solidFill>
                  <a:prstDash val="solid"/>
                </a:ln>
                <a:solidFill>
                  <a:schemeClr val="accent6">
                    <a:lumMod val="75000"/>
                  </a:schemeClr>
                </a:solidFill>
                <a:effectLst>
                  <a:reflection blurRad="6350" stA="55000" endA="300" endPos="45500" dir="5400000" sy="-100000" algn="bl" rotWithShape="0"/>
                </a:effectLst>
                <a:latin typeface="Times New Roman" pitchFamily="18" charset="0"/>
                <a:cs typeface="Times New Roman" pitchFamily="18" charset="0"/>
              </a:rPr>
              <a:t>4.Судьба ребенка, увидевшего отца.</a:t>
            </a:r>
          </a:p>
        </p:txBody>
      </p:sp>
      <p:pic>
        <p:nvPicPr>
          <p:cNvPr id="3" name="Рисунок 2" descr="C:\Documents and Settings\Дом\Рабочий стол\Фотки\Школа.ru\1 сентября 2012\Копия IMG_0594.jpg"/>
          <p:cNvPicPr/>
          <p:nvPr/>
        </p:nvPicPr>
        <p:blipFill>
          <a:blip r:embed="rId2" cstate="print"/>
          <a:srcRect/>
          <a:stretch>
            <a:fillRect/>
          </a:stretch>
        </p:blipFill>
        <p:spPr bwMode="auto">
          <a:xfrm>
            <a:off x="381000" y="1524000"/>
            <a:ext cx="3899755" cy="3429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TextBox 3"/>
          <p:cNvSpPr txBox="1"/>
          <p:nvPr/>
        </p:nvSpPr>
        <p:spPr>
          <a:xfrm>
            <a:off x="4572000" y="1225689"/>
            <a:ext cx="4267200" cy="5078313"/>
          </a:xfrm>
          <a:prstGeom prst="rect">
            <a:avLst/>
          </a:prstGeom>
          <a:noFill/>
        </p:spPr>
        <p:txBody>
          <a:bodyPr wrap="square" rtlCol="0">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А теперь я хочу рассказать о своей бабушке.</a:t>
            </a:r>
          </a:p>
          <a:p>
            <a:r>
              <a:rPr lang="tt-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Её отца</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 звали </a:t>
            </a:r>
            <a:r>
              <a:rPr lang="ru-RU"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Магъсум</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 На фронт он ушел совершенно здоровым человеком, но вернулся из войны раненым. В его ногу попал осколок, и он жил с ним всю жизнь. Когда он был на фронте, от него приходило  много писем. Моя бабушка даже сохранила одну из </a:t>
            </a:r>
            <a:r>
              <a:rPr lang="tt-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них</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rPr>
              <a:t>, и когда она читает эту весточку из фронта, всё время плачет. В этом письме он писал о том, что он очень скучает по семье, по детям, шлёт привет односельчанам, о том, что он уже несколько раз лежал в госпиталях и ещё много всего... Эти письма давали надежду на светлое будущее, порождали веру в то, что папочка очень скоро вернётся домой… </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Times New Roman" pitchFamily="18" charset="0"/>
              <a:cs typeface="Times New Roman" pitchFamily="18" charset="0"/>
            </a:endParaRPr>
          </a:p>
        </p:txBody>
      </p:sp>
      <p:sp>
        <p:nvSpPr>
          <p:cNvPr id="5" name="7-конечная звезда 4"/>
          <p:cNvSpPr/>
          <p:nvPr/>
        </p:nvSpPr>
        <p:spPr>
          <a:xfrm>
            <a:off x="8534400" y="6172200"/>
            <a:ext cx="381000" cy="381000"/>
          </a:xfrm>
          <a:prstGeom prst="star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Дом\Мои документы\фронтовые письма\pisma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1077218"/>
          </a:xfrm>
          <a:prstGeom prst="rect">
            <a:avLst/>
          </a:prstGeom>
          <a:noFill/>
        </p:spPr>
        <p:txBody>
          <a:bodyPr wrap="square" rtlCol="0">
            <a:spAutoFit/>
          </a:bodyPr>
          <a:lstStyle/>
          <a:p>
            <a:pPr algn="ctr"/>
            <a:r>
              <a:rPr lang="ru-RU" sz="3200" b="1" dirty="0" smtClean="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5.История, связанная  с Каримуллиным </a:t>
            </a:r>
            <a:r>
              <a:rPr lang="ru-RU" sz="3200" b="1" dirty="0" err="1" smtClean="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Ахметом</a:t>
            </a:r>
            <a:r>
              <a:rPr lang="ru-RU" sz="3200" b="1" dirty="0" smtClean="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3200" b="1" dirty="0" err="1" smtClean="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Каримулловичем</a:t>
            </a:r>
            <a:r>
              <a:rPr lang="ru-RU" sz="3200" b="1" dirty="0" smtClean="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a:t>
            </a:r>
            <a:endParaRPr lang="ru-RU" sz="3200" b="1" dirty="0">
              <a:ln w="12700">
                <a:solidFill>
                  <a:schemeClr val="tx2">
                    <a:satMod val="155000"/>
                  </a:schemeClr>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3" name="TextBox 2"/>
          <p:cNvSpPr txBox="1"/>
          <p:nvPr/>
        </p:nvSpPr>
        <p:spPr>
          <a:xfrm>
            <a:off x="304800" y="1905000"/>
            <a:ext cx="8610600" cy="5078313"/>
          </a:xfrm>
          <a:prstGeom prst="rect">
            <a:avLst/>
          </a:prstGeom>
          <a:noFill/>
        </p:spPr>
        <p:txBody>
          <a:bodyPr wrap="square" rtlCol="0">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«В 1939 году я ушел служить в армию. Не успел дослужить, началась Великая Отечественная война. О начале войны нам объявили, построив всех в казарме. В июле я попал на Ленинградский фронт в 101 танковую дивизию. Ею командовал Морозов. Работал обслуживающим персоналом, занимался ремонтом танков после боя. Тогда я дослужился до звания старшего лейтенанта. В ноябре 1941 года наша армия оказалась в окружении, я был контужен, получил ранения в левом плече и на спине. Всех пленных увезли в Польшу, так я оказался в концлагере. В 1944 году Красная Армия освободила нас, после чего я попал в Украинский фильтрационный лагерь НКВД. Приговор был суров: некоторых расстреляли , многие оказались в Сибири, а некоторых оставили в Украине. Я работал на заводе, ремонтировал технику, изобретал запчасти. Однажды у директора  завода сломалась трофейная машина, которую никто не мог починить. Я смог отремонтировать эту машину, и тогда директор в знак благодарности пригласил меня в гости. Жена директора стала расспрашивать, есть ли у меня родители, получаю ли  весточки с Родины, ждут ли меня, хочу ли я поехать домой. После этого случая за меня похлопотали, и я отправился домой». </a:t>
            </a:r>
          </a:p>
          <a:p>
            <a:r>
              <a:rPr lang="ru-RU"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Из личных воспоминаний Каримуллина А.К.</a:t>
            </a:r>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33400"/>
            <a:ext cx="9144000" cy="1477328"/>
          </a:xfrm>
          <a:prstGeom prst="rect">
            <a:avLst/>
          </a:prstGeom>
          <a:noFill/>
        </p:spPr>
        <p:txBody>
          <a:bodyPr wrap="square" rtlCol="0">
            <a:spAutoFit/>
          </a:bodyPr>
          <a:lstStyle/>
          <a:p>
            <a:r>
              <a:rPr lang="ru-RU" dirty="0"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Тень всего произошедшего сопровождала его всю жизнь. Его детям не разрешали брать фамилию отца, лишь в 1982 году его полностью реабилитировали. </a:t>
            </a:r>
            <a:r>
              <a:rPr lang="ru-RU" dirty="0" err="1"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Ахмет</a:t>
            </a:r>
            <a:r>
              <a:rPr lang="ru-RU" dirty="0"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dirty="0" err="1"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абый</a:t>
            </a:r>
            <a:r>
              <a:rPr lang="ru-RU" dirty="0"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 не окончил ни техникум, ни высшее учебное заведение, но несмотря на это он всю жизнь проработал в </a:t>
            </a:r>
            <a:r>
              <a:rPr lang="ru-RU" dirty="0" err="1"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РайПо</a:t>
            </a:r>
            <a:r>
              <a:rPr lang="ru-RU" dirty="0" smtClean="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latin typeface="Times New Roman" pitchFamily="18" charset="0"/>
                <a:cs typeface="Times New Roman" pitchFamily="18" charset="0"/>
              </a:rPr>
              <a:t> и отличался своей аккуратностью, точностью и ответственностью. </a:t>
            </a:r>
          </a:p>
          <a:p>
            <a:endParaRPr lang="ru-RU" dirty="0">
              <a:ln w="18415" cmpd="sng">
                <a:solidFill>
                  <a:srgbClr val="FFFFFF"/>
                </a:solidFill>
                <a:prstDash val="solid"/>
              </a:ln>
              <a:solidFill>
                <a:schemeClr val="tx2">
                  <a:lumMod val="20000"/>
                  <a:lumOff val="80000"/>
                </a:schemeClr>
              </a:solidFill>
              <a:effectLst>
                <a:outerShdw blurRad="63500" dir="3600000" algn="tl" rotWithShape="0">
                  <a:srgbClr val="000000">
                    <a:alpha val="70000"/>
                  </a:srgbClr>
                </a:outerShdw>
              </a:effectLst>
            </a:endParaRPr>
          </a:p>
        </p:txBody>
      </p:sp>
      <p:pic>
        <p:nvPicPr>
          <p:cNvPr id="3" name="Рисунок 2" descr="i36-SBe_Vv8.jpg"/>
          <p:cNvPicPr>
            <a:picLocks noChangeAspect="1"/>
          </p:cNvPicPr>
          <p:nvPr/>
        </p:nvPicPr>
        <p:blipFill rotWithShape="1">
          <a:blip r:embed="rId2" cstate="email">
            <a:extLst>
              <a:ext uri="{28A0092B-C50C-407E-A947-70E740481C1C}">
                <a14:useLocalDpi xmlns:a14="http://schemas.microsoft.com/office/drawing/2010/main"/>
              </a:ext>
            </a:extLst>
          </a:blip>
          <a:srcRect l="48030" r="4849"/>
          <a:stretch/>
        </p:blipFill>
        <p:spPr>
          <a:xfrm>
            <a:off x="683568" y="1727076"/>
            <a:ext cx="4308765" cy="5143500"/>
          </a:xfrm>
          <a:prstGeom prst="rect">
            <a:avLst/>
          </a:prstGeom>
        </p:spPr>
      </p:pic>
      <p:sp>
        <p:nvSpPr>
          <p:cNvPr id="4" name="TextBox 3"/>
          <p:cNvSpPr txBox="1"/>
          <p:nvPr/>
        </p:nvSpPr>
        <p:spPr>
          <a:xfrm>
            <a:off x="5148064" y="5085184"/>
            <a:ext cx="3600400" cy="369332"/>
          </a:xfrm>
          <a:prstGeom prst="rect">
            <a:avLst/>
          </a:prstGeom>
          <a:noFill/>
        </p:spPr>
        <p:txBody>
          <a:bodyPr wrap="square" rtlCol="0">
            <a:spAutoFit/>
          </a:bodyPr>
          <a:lstStyle/>
          <a:p>
            <a:r>
              <a:rPr lang="ru-RU" dirty="0" smtClean="0">
                <a:solidFill>
                  <a:schemeClr val="bg2"/>
                </a:solidFill>
              </a:rPr>
              <a:t>? </a:t>
            </a:r>
            <a:r>
              <a:rPr lang="ru-RU" dirty="0" err="1" smtClean="0">
                <a:solidFill>
                  <a:schemeClr val="bg2"/>
                </a:solidFill>
              </a:rPr>
              <a:t>Абый</a:t>
            </a:r>
            <a:r>
              <a:rPr lang="ru-RU" dirty="0" smtClean="0">
                <a:solidFill>
                  <a:schemeClr val="bg2"/>
                </a:solidFill>
              </a:rPr>
              <a:t> и </a:t>
            </a:r>
            <a:r>
              <a:rPr lang="ru-RU" dirty="0" err="1" smtClean="0">
                <a:solidFill>
                  <a:schemeClr val="bg2"/>
                </a:solidFill>
              </a:rPr>
              <a:t>Асмабика</a:t>
            </a:r>
            <a:r>
              <a:rPr lang="ru-RU" dirty="0" smtClean="0">
                <a:solidFill>
                  <a:schemeClr val="bg2"/>
                </a:solidFill>
              </a:rPr>
              <a:t> </a:t>
            </a:r>
            <a:r>
              <a:rPr lang="ru-RU" dirty="0" err="1" smtClean="0">
                <a:solidFill>
                  <a:schemeClr val="bg2"/>
                </a:solidFill>
              </a:rPr>
              <a:t>апа</a:t>
            </a:r>
            <a:r>
              <a:rPr lang="ru-RU" dirty="0" smtClean="0">
                <a:solidFill>
                  <a:schemeClr val="bg2"/>
                </a:solidFill>
              </a:rPr>
              <a:t>, 1939 г.</a:t>
            </a:r>
            <a:endParaRPr lang="ru-RU" dirty="0">
              <a:solidFill>
                <a:schemeClr val="bg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ЗИЛЯ_СВИРЬ\Солдатские письма\20150315_143210.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3505200" y="0"/>
            <a:ext cx="5638800" cy="3429000"/>
          </a:xfrm>
          <a:prstGeom prst="rect">
            <a:avLst/>
          </a:prstGeom>
          <a:noFill/>
          <a:ln>
            <a:noFill/>
          </a:ln>
        </p:spPr>
      </p:pic>
      <p:pic>
        <p:nvPicPr>
          <p:cNvPr id="3" name="Рисунок 2" descr="H:\ЗИЛЯ_СВИРЬ\Солдатские письма\20150315_143255.jpg"/>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2979126"/>
            <a:ext cx="6019800" cy="3878874"/>
          </a:xfrm>
          <a:prstGeom prst="rect">
            <a:avLst/>
          </a:prstGeom>
          <a:noFill/>
          <a:ln>
            <a:noFill/>
          </a:ln>
        </p:spPr>
      </p:pic>
      <p:sp>
        <p:nvSpPr>
          <p:cNvPr id="4" name="TextBox 3"/>
          <p:cNvSpPr txBox="1"/>
          <p:nvPr/>
        </p:nvSpPr>
        <p:spPr>
          <a:xfrm>
            <a:off x="152400" y="457200"/>
            <a:ext cx="3124200" cy="2246769"/>
          </a:xfrm>
          <a:prstGeom prst="rect">
            <a:avLst/>
          </a:prstGeom>
          <a:noFill/>
        </p:spPr>
        <p:txBody>
          <a:bodyPr wrap="square" rtlCol="0">
            <a:spAutoFit/>
          </a:bodyPr>
          <a:lstStyle/>
          <a:p>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По возвращении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Ахмет</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абый</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женился на первой красавице деревни –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Рахиме</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endPar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5" name="TextBox 4"/>
          <p:cNvSpPr txBox="1"/>
          <p:nvPr/>
        </p:nvSpPr>
        <p:spPr>
          <a:xfrm>
            <a:off x="6019800" y="3657600"/>
            <a:ext cx="3124200" cy="3416320"/>
          </a:xfrm>
          <a:prstGeom prst="rect">
            <a:avLst/>
          </a:prstGeom>
          <a:noFill/>
        </p:spPr>
        <p:txBody>
          <a:bodyPr wrap="square" rtlCol="0">
            <a:sp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Они вырастили шестерых детей, дали им образование. Среди них медики, инженеры, бухгалтеры. Всё это указывает на то, что </a:t>
            </a:r>
            <a:r>
              <a:rPr lang="ru-RU"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Ахмет</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абый</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не зря прошёл весь этот непростой путь, ведь он смог поставить на ноги людей, уважающих свою Родину.</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гордость_отчизны\Рисунок112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a:spLocks noChangeArrowheads="1"/>
          </p:cNvSpPr>
          <p:nvPr/>
        </p:nvSpPr>
        <p:spPr bwMode="auto">
          <a:xfrm>
            <a:off x="5652120" y="5555013"/>
            <a:ext cx="362310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be-BY" altLang="ru-RU" sz="2000" b="1" i="0" u="none" strike="noStrike" cap="none" normalizeH="0" baseline="0" dirty="0" smtClean="0">
                <a:ln>
                  <a:noFill/>
                </a:ln>
                <a:solidFill>
                  <a:schemeClr val="bg2">
                    <a:lumMod val="10000"/>
                  </a:schemeClr>
                </a:solidFill>
                <a:effectLst/>
                <a:latin typeface="Times New Roman" pitchFamily="18" charset="0"/>
                <a:cs typeface="Times New Roman" pitchFamily="18" charset="0"/>
              </a:rPr>
              <a:t>Блестят на солнце ордена,</a:t>
            </a:r>
            <a:endParaRPr kumimoji="0" lang="be-BY" altLang="ru-RU" sz="2000" b="1" i="0" u="none" strike="noStrike" cap="none" normalizeH="0" baseline="0" dirty="0" smtClean="0">
              <a:ln>
                <a:noFill/>
              </a:ln>
              <a:solidFill>
                <a:schemeClr val="bg2">
                  <a:lumMod val="10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be-BY" altLang="ru-RU" sz="2000" b="1" i="0" u="none" strike="noStrike" cap="none" normalizeH="0" baseline="0" dirty="0" smtClean="0">
                <a:ln>
                  <a:noFill/>
                </a:ln>
                <a:solidFill>
                  <a:schemeClr val="bg2">
                    <a:lumMod val="10000"/>
                  </a:schemeClr>
                </a:solidFill>
                <a:effectLst/>
                <a:latin typeface="Times New Roman" pitchFamily="18" charset="0"/>
                <a:cs typeface="Times New Roman" pitchFamily="18" charset="0"/>
              </a:rPr>
              <a:t>Звенят торжественно медали,</a:t>
            </a:r>
            <a:endParaRPr kumimoji="0" lang="be-BY" altLang="ru-RU" sz="2000" b="1" i="0" u="none" strike="noStrike" cap="none" normalizeH="0" baseline="0" dirty="0" smtClean="0">
              <a:ln>
                <a:noFill/>
              </a:ln>
              <a:solidFill>
                <a:schemeClr val="bg2">
                  <a:lumMod val="10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be-BY" altLang="ru-RU" sz="2000" b="1" i="0" u="none" strike="noStrike" cap="none" normalizeH="0" baseline="0" dirty="0" smtClean="0">
                <a:ln>
                  <a:noFill/>
                </a:ln>
                <a:solidFill>
                  <a:schemeClr val="bg2">
                    <a:lumMod val="10000"/>
                  </a:schemeClr>
                </a:solidFill>
                <a:effectLst/>
                <a:latin typeface="Times New Roman" pitchFamily="18" charset="0"/>
                <a:cs typeface="Times New Roman" pitchFamily="18" charset="0"/>
              </a:rPr>
              <a:t>Гордится ими вся страна,</a:t>
            </a:r>
            <a:endParaRPr kumimoji="0" lang="be-BY" altLang="ru-RU" sz="2000" b="1" i="0" u="none" strike="noStrike" cap="none" normalizeH="0" baseline="0" dirty="0" smtClean="0">
              <a:ln>
                <a:noFill/>
              </a:ln>
              <a:solidFill>
                <a:schemeClr val="bg2">
                  <a:lumMod val="10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be-BY" altLang="ru-RU" sz="2000" b="1" i="0" u="none" strike="noStrike" cap="none" normalizeH="0" baseline="0" dirty="0" smtClean="0">
                <a:ln>
                  <a:noFill/>
                </a:ln>
                <a:solidFill>
                  <a:schemeClr val="bg2">
                    <a:lumMod val="10000"/>
                  </a:schemeClr>
                </a:solidFill>
                <a:effectLst/>
                <a:latin typeface="Times New Roman" pitchFamily="18" charset="0"/>
                <a:cs typeface="Times New Roman" pitchFamily="18" charset="0"/>
              </a:rPr>
              <a:t>Они свободу отстояли.</a:t>
            </a:r>
            <a:endParaRPr kumimoji="0" lang="be-BY" altLang="ru-RU" sz="2000" b="1" i="0" u="none" strike="noStrike" cap="none" normalizeH="0" baseline="0" dirty="0" smtClean="0">
              <a:ln>
                <a:noFill/>
              </a:ln>
              <a:solidFill>
                <a:schemeClr val="bg2">
                  <a:lumMod val="10000"/>
                </a:schemeClr>
              </a:solidFill>
              <a:effectLst/>
            </a:endParaRPr>
          </a:p>
        </p:txBody>
      </p:sp>
    </p:spTree>
    <p:extLst>
      <p:ext uri="{BB962C8B-B14F-4D97-AF65-F5344CB8AC3E}">
        <p14:creationId xmlns:p14="http://schemas.microsoft.com/office/powerpoint/2010/main" val="4229609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гордость_отчизны\Рисунок1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0" y="-9525"/>
            <a:ext cx="9753600" cy="687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090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uzelka\Desktop\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489"/>
            <a:ext cx="918683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2"/>
          <p:cNvSpPr txBox="1">
            <a:spLocks/>
          </p:cNvSpPr>
          <p:nvPr/>
        </p:nvSpPr>
        <p:spPr>
          <a:xfrm>
            <a:off x="722313" y="908720"/>
            <a:ext cx="7666111" cy="5112568"/>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ru-RU" sz="2400" b="1" dirty="0" smtClean="0">
                <a:solidFill>
                  <a:srgbClr val="0000FF"/>
                </a:solidFill>
                <a:latin typeface="Times New Roman" pitchFamily="18" charset="0"/>
                <a:cs typeface="Times New Roman" pitchFamily="18" charset="0"/>
              </a:rPr>
              <a:t> </a:t>
            </a:r>
            <a:r>
              <a:rPr lang="ru-RU" sz="2400" b="1" dirty="0" smtClean="0">
                <a:solidFill>
                  <a:srgbClr val="C00000"/>
                </a:solidFill>
                <a:latin typeface="Tahoma" pitchFamily="34" charset="0"/>
                <a:cs typeface="Tahoma" pitchFamily="34" charset="0"/>
              </a:rPr>
              <a:t>Актуальность темы:</a:t>
            </a:r>
            <a:r>
              <a:rPr lang="ru-RU" sz="2400" dirty="0" smtClean="0">
                <a:solidFill>
                  <a:srgbClr val="C00000"/>
                </a:solidFill>
                <a:latin typeface="Tahoma" pitchFamily="34" charset="0"/>
                <a:cs typeface="Tahoma" pitchFamily="34" charset="0"/>
              </a:rPr>
              <a:t> </a:t>
            </a:r>
            <a:r>
              <a:rPr lang="ru-RU" sz="2400" dirty="0" smtClean="0">
                <a:solidFill>
                  <a:srgbClr val="0000FF"/>
                </a:solidFill>
                <a:latin typeface="Tahoma" pitchFamily="34" charset="0"/>
                <a:cs typeface="Tahoma" pitchFamily="34" charset="0"/>
              </a:rPr>
              <a:t>тема Великой Отечественной войны в настоящее время имеет большую актуальность. С каждым годом ветеранов войны, становится всё меньше. Стоит признать, что когда-нибудь наши потомки придут 9 Мая к Вечному огню без ветеранов. Их Победа станет былинным, почти сказочным подвигом. Живые свидетели тех страшных лет уйдут. И некому будет рассказать правду о войне.</a:t>
            </a:r>
          </a:p>
          <a:p>
            <a:pPr algn="just"/>
            <a:r>
              <a:rPr lang="ru-RU" sz="2400" b="1" dirty="0" smtClean="0">
                <a:solidFill>
                  <a:srgbClr val="C00000"/>
                </a:solidFill>
                <a:latin typeface="Tahoma" pitchFamily="34" charset="0"/>
                <a:cs typeface="Tahoma" pitchFamily="34" charset="0"/>
              </a:rPr>
              <a:t>         Новизна</a:t>
            </a:r>
            <a:r>
              <a:rPr lang="ru-RU" sz="2400" dirty="0" smtClean="0">
                <a:solidFill>
                  <a:srgbClr val="C00000"/>
                </a:solidFill>
                <a:latin typeface="Tahoma" pitchFamily="34" charset="0"/>
                <a:cs typeface="Tahoma" pitchFamily="34" charset="0"/>
              </a:rPr>
              <a:t> </a:t>
            </a:r>
            <a:r>
              <a:rPr lang="ru-RU" sz="2400" b="1" dirty="0" smtClean="0">
                <a:solidFill>
                  <a:srgbClr val="C00000"/>
                </a:solidFill>
                <a:latin typeface="Tahoma" pitchFamily="34" charset="0"/>
                <a:cs typeface="Tahoma" pitchFamily="34" charset="0"/>
              </a:rPr>
              <a:t>исследовательской работы</a:t>
            </a:r>
            <a:r>
              <a:rPr lang="ru-RU" sz="2400" b="1" dirty="0" smtClean="0">
                <a:solidFill>
                  <a:srgbClr val="0000FF"/>
                </a:solidFill>
                <a:latin typeface="Tahoma" pitchFamily="34" charset="0"/>
                <a:cs typeface="Tahoma" pitchFamily="34" charset="0"/>
              </a:rPr>
              <a:t> </a:t>
            </a:r>
            <a:r>
              <a:rPr lang="ru-RU" sz="2400" dirty="0" smtClean="0">
                <a:solidFill>
                  <a:srgbClr val="0000FF"/>
                </a:solidFill>
                <a:latin typeface="Tahoma" pitchFamily="34" charset="0"/>
                <a:cs typeface="Tahoma" pitchFamily="34" charset="0"/>
              </a:rPr>
              <a:t>заключается в том,  что   данный материал даёт нам возможность увидеть судьбы наших односельчан на фоне исторически значимых событий Великой Отечественной войны.</a:t>
            </a:r>
          </a:p>
          <a:p>
            <a:pPr algn="just"/>
            <a:r>
              <a:rPr lang="ru-RU" sz="2400" b="1" dirty="0" smtClean="0">
                <a:solidFill>
                  <a:srgbClr val="C00000"/>
                </a:solidFill>
                <a:latin typeface="Tahoma" pitchFamily="34" charset="0"/>
                <a:cs typeface="Tahoma" pitchFamily="34" charset="0"/>
              </a:rPr>
              <a:t>         Место действия</a:t>
            </a:r>
            <a:r>
              <a:rPr lang="ru-RU" sz="2400" dirty="0" smtClean="0">
                <a:solidFill>
                  <a:srgbClr val="0000FF"/>
                </a:solidFill>
                <a:latin typeface="Tahoma" pitchFamily="34" charset="0"/>
                <a:cs typeface="Tahoma" pitchFamily="34" charset="0"/>
              </a:rPr>
              <a:t> - село </a:t>
            </a:r>
            <a:r>
              <a:rPr lang="ru-RU" sz="2400" dirty="0" err="1" smtClean="0">
                <a:solidFill>
                  <a:srgbClr val="0000FF"/>
                </a:solidFill>
                <a:latin typeface="Tahoma" pitchFamily="34" charset="0"/>
                <a:cs typeface="Tahoma" pitchFamily="34" charset="0"/>
              </a:rPr>
              <a:t>Байлянгар</a:t>
            </a:r>
            <a:r>
              <a:rPr lang="ru-RU" sz="2400" dirty="0" smtClean="0">
                <a:solidFill>
                  <a:srgbClr val="0000FF"/>
                </a:solidFill>
                <a:latin typeface="Tahoma" pitchFamily="34" charset="0"/>
                <a:cs typeface="Tahoma" pitchFamily="34" charset="0"/>
              </a:rPr>
              <a:t> </a:t>
            </a:r>
            <a:r>
              <a:rPr lang="ru-RU" sz="2400" dirty="0" err="1" smtClean="0">
                <a:solidFill>
                  <a:srgbClr val="0000FF"/>
                </a:solidFill>
                <a:latin typeface="Tahoma" pitchFamily="34" charset="0"/>
                <a:cs typeface="Tahoma" pitchFamily="34" charset="0"/>
              </a:rPr>
              <a:t>Кукморского</a:t>
            </a:r>
            <a:r>
              <a:rPr lang="ru-RU" sz="2400" dirty="0" smtClean="0">
                <a:solidFill>
                  <a:srgbClr val="0000FF"/>
                </a:solidFill>
                <a:latin typeface="Tahoma" pitchFamily="34" charset="0"/>
                <a:cs typeface="Tahoma" pitchFamily="34" charset="0"/>
              </a:rPr>
              <a:t> муниципального района РТ</a:t>
            </a:r>
          </a:p>
          <a:p>
            <a:pPr algn="just"/>
            <a:r>
              <a:rPr lang="ru-RU" sz="2400" b="1" dirty="0" smtClean="0">
                <a:solidFill>
                  <a:srgbClr val="0000FF"/>
                </a:solidFill>
                <a:latin typeface="Tahoma" pitchFamily="34" charset="0"/>
                <a:cs typeface="Tahoma" pitchFamily="34" charset="0"/>
              </a:rPr>
              <a:t>   </a:t>
            </a:r>
            <a:r>
              <a:rPr lang="ru-RU" sz="2400" b="1" dirty="0" smtClean="0">
                <a:solidFill>
                  <a:srgbClr val="C00000"/>
                </a:solidFill>
                <a:latin typeface="Tahoma" pitchFamily="34" charset="0"/>
                <a:cs typeface="Tahoma" pitchFamily="34" charset="0"/>
              </a:rPr>
              <a:t>      Объект</a:t>
            </a:r>
            <a:r>
              <a:rPr lang="ru-RU" sz="2400" dirty="0" smtClean="0">
                <a:solidFill>
                  <a:srgbClr val="C00000"/>
                </a:solidFill>
                <a:latin typeface="Tahoma" pitchFamily="34" charset="0"/>
                <a:cs typeface="Tahoma" pitchFamily="34" charset="0"/>
              </a:rPr>
              <a:t> </a:t>
            </a:r>
            <a:r>
              <a:rPr lang="ru-RU" sz="2400" b="1" dirty="0" smtClean="0">
                <a:solidFill>
                  <a:srgbClr val="C00000"/>
                </a:solidFill>
                <a:latin typeface="Tahoma" pitchFamily="34" charset="0"/>
                <a:cs typeface="Tahoma" pitchFamily="34" charset="0"/>
              </a:rPr>
              <a:t>исследования</a:t>
            </a:r>
            <a:r>
              <a:rPr lang="ru-RU" sz="2400" dirty="0" smtClean="0">
                <a:solidFill>
                  <a:srgbClr val="C00000"/>
                </a:solidFill>
                <a:latin typeface="Tahoma" pitchFamily="34" charset="0"/>
                <a:cs typeface="Tahoma" pitchFamily="34" charset="0"/>
              </a:rPr>
              <a:t> </a:t>
            </a:r>
            <a:r>
              <a:rPr lang="ru-RU" sz="2400" dirty="0" smtClean="0">
                <a:solidFill>
                  <a:srgbClr val="0000FF"/>
                </a:solidFill>
                <a:latin typeface="Tahoma" pitchFamily="34" charset="0"/>
                <a:cs typeface="Tahoma" pitchFamily="34" charset="0"/>
              </a:rPr>
              <a:t>-   события второй мировой войны </a:t>
            </a:r>
          </a:p>
          <a:p>
            <a:pPr algn="just"/>
            <a:r>
              <a:rPr lang="ru-RU" sz="2400" dirty="0" smtClean="0">
                <a:solidFill>
                  <a:srgbClr val="0000FF"/>
                </a:solidFill>
                <a:latin typeface="Tahoma" pitchFamily="34" charset="0"/>
                <a:cs typeface="Tahoma" pitchFamily="34" charset="0"/>
              </a:rPr>
              <a:t>         </a:t>
            </a:r>
            <a:r>
              <a:rPr lang="ru-RU" sz="2400" b="1" dirty="0" smtClean="0">
                <a:solidFill>
                  <a:srgbClr val="C00000"/>
                </a:solidFill>
                <a:latin typeface="Tahoma" pitchFamily="34" charset="0"/>
                <a:cs typeface="Tahoma" pitchFamily="34" charset="0"/>
              </a:rPr>
              <a:t>Предмет исследования</a:t>
            </a:r>
            <a:r>
              <a:rPr lang="ru-RU" sz="2400" dirty="0" smtClean="0">
                <a:solidFill>
                  <a:srgbClr val="0000FF"/>
                </a:solidFill>
                <a:latin typeface="Tahoma" pitchFamily="34" charset="0"/>
                <a:cs typeface="Tahoma" pitchFamily="34" charset="0"/>
              </a:rPr>
              <a:t> -  фронтовые письма за период 1941г.-1944г., судьбы наших односельчан</a:t>
            </a:r>
            <a:endParaRPr lang="ru-RU" dirty="0">
              <a:solidFill>
                <a:srgbClr val="0000FF"/>
              </a:solidFill>
            </a:endParaRPr>
          </a:p>
        </p:txBody>
      </p:sp>
    </p:spTree>
    <p:extLst>
      <p:ext uri="{BB962C8B-B14F-4D97-AF65-F5344CB8AC3E}">
        <p14:creationId xmlns:p14="http://schemas.microsoft.com/office/powerpoint/2010/main" val="1495703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Дом\Мои документы\КОНКУРСЫ 2014-2015\гордость отчизны\IMG_308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5404525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763000" cy="5632311"/>
          </a:xfrm>
          <a:prstGeom prst="rect">
            <a:avLst/>
          </a:prstGeom>
          <a:noFill/>
        </p:spPr>
        <p:txBody>
          <a:bodyPr wrap="square" rtlCol="0">
            <a:spAutoFit/>
          </a:bodyPr>
          <a:lstStyle/>
          <a:p>
            <a:r>
              <a:rPr lang="ru-RU" b="1" dirty="0" smtClean="0"/>
              <a:t>    Выводы.</a:t>
            </a:r>
            <a:endParaRPr lang="ru-RU" dirty="0" smtClean="0"/>
          </a:p>
          <a:p>
            <a:r>
              <a:rPr lang="ru-RU" dirty="0" smtClean="0"/>
              <a:t>    Наше правительство с уважением относится к тем людям, на чью долю выпала честь защищать свою Родину, свой дом и своих близких. В последние годы в нашей деревне 12 участникам ВОВ и вдовам были вручены сертификаты на жильё. В преддверии 70-летия Победы в нашей школе устраиваются различные мероприятия, помогающие подрастающему поколению узнать больше о Великой Отечественной войне и вырасти настоящими патриотами России. К примеру, в начале марта в школе проведено мероприятие, посвященное этой дате. В настоящее время жив лишь один участник войны и 32 ветерана тыла. Во время этой встречи им были вручены медали в честь 70-летия Победы. </a:t>
            </a:r>
          </a:p>
          <a:p>
            <a:r>
              <a:rPr lang="ru-RU" dirty="0" smtClean="0"/>
              <a:t>    Обобщив мои исследования, я пришла к выводу, что есть на свете люди, неравнодушные к ветеранам, что память о погибших всё еще жива. И сохранить эту память очень помогают солдатские письма. В результате изучения исторических источников, архивных материалов, беседуя с очевидцами событий, мне  удалось многое узнать об отличительных особенностях фронтовых писем. Теперь я с точностью могу сказать, что фронтовые «треугольники» можно считать символом веры и надежды на светлое будущее.</a:t>
            </a:r>
          </a:p>
          <a:p>
            <a:endParaRPr lang="ru-RU" dirty="0"/>
          </a:p>
        </p:txBody>
      </p:sp>
      <p:pic>
        <p:nvPicPr>
          <p:cNvPr id="3" name="Рисунок 2" descr="GeorgLentil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00200" y="4953000"/>
            <a:ext cx="7339599" cy="227990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85800"/>
            <a:ext cx="8382000" cy="2862322"/>
          </a:xfrm>
          <a:prstGeom prst="rect">
            <a:avLst/>
          </a:prstGeom>
          <a:noFill/>
        </p:spPr>
        <p:txBody>
          <a:bodyPr wrap="square" rtlCol="0">
            <a:spAutoFit/>
          </a:bodyPr>
          <a:lstStyle/>
          <a:p>
            <a:r>
              <a:rPr lang="ru-RU" b="1" dirty="0" smtClean="0"/>
              <a:t>Список использованной литературы. </a:t>
            </a:r>
            <a:endParaRPr lang="ru-RU" dirty="0" smtClean="0"/>
          </a:p>
          <a:p>
            <a:r>
              <a:rPr lang="ru-RU" dirty="0" smtClean="0"/>
              <a:t>1. Материалы краеведческого музея </a:t>
            </a:r>
            <a:r>
              <a:rPr lang="ru-RU" dirty="0" err="1" smtClean="0"/>
              <a:t>Кукморского</a:t>
            </a:r>
            <a:r>
              <a:rPr lang="ru-RU" dirty="0" smtClean="0"/>
              <a:t> района</a:t>
            </a:r>
          </a:p>
          <a:p>
            <a:r>
              <a:rPr lang="ru-RU" dirty="0" smtClean="0"/>
              <a:t>2. Материалы школьного музея МБОУ «СОШ им. </a:t>
            </a:r>
            <a:r>
              <a:rPr lang="ru-RU" dirty="0" err="1" smtClean="0"/>
              <a:t>Р.И.Зарипова</a:t>
            </a:r>
            <a:r>
              <a:rPr lang="ru-RU" dirty="0" smtClean="0"/>
              <a:t> села </a:t>
            </a:r>
            <a:r>
              <a:rPr lang="ru-RU" dirty="0" err="1" smtClean="0"/>
              <a:t>Байлянгар</a:t>
            </a:r>
            <a:r>
              <a:rPr lang="ru-RU" dirty="0" smtClean="0"/>
              <a:t>»</a:t>
            </a:r>
          </a:p>
          <a:p>
            <a:r>
              <a:rPr lang="ru-RU" dirty="0" smtClean="0"/>
              <a:t>3. Архивные материалы </a:t>
            </a:r>
          </a:p>
          <a:p>
            <a:r>
              <a:rPr lang="ru-RU" dirty="0" smtClean="0"/>
              <a:t>4. Воспоминания очевидцев</a:t>
            </a:r>
          </a:p>
          <a:p>
            <a:r>
              <a:rPr lang="ru-RU" dirty="0" smtClean="0"/>
              <a:t>5. Книга Памяти</a:t>
            </a:r>
          </a:p>
          <a:p>
            <a:r>
              <a:rPr lang="ru-RU" dirty="0" smtClean="0"/>
              <a:t>6. Статьи из газеты «Трудовая Слава», «Молодёжь Татарстана»</a:t>
            </a:r>
          </a:p>
          <a:p>
            <a:r>
              <a:rPr lang="ru-RU" dirty="0" smtClean="0"/>
              <a:t>7. Программа «</a:t>
            </a:r>
            <a:r>
              <a:rPr lang="ru-RU" dirty="0" err="1" smtClean="0"/>
              <a:t>Чын</a:t>
            </a:r>
            <a:r>
              <a:rPr lang="ru-RU" dirty="0" smtClean="0"/>
              <a:t> </a:t>
            </a:r>
            <a:r>
              <a:rPr lang="tt-RU" dirty="0" smtClean="0"/>
              <a:t>күңелдән</a:t>
            </a:r>
            <a:r>
              <a:rPr lang="ru-RU" dirty="0" smtClean="0"/>
              <a:t>» </a:t>
            </a:r>
            <a:r>
              <a:rPr lang="ru-RU" dirty="0" err="1" smtClean="0"/>
              <a:t>Мамадышского</a:t>
            </a:r>
            <a:r>
              <a:rPr lang="ru-RU" dirty="0" smtClean="0"/>
              <a:t> телевидения.</a:t>
            </a:r>
          </a:p>
          <a:p>
            <a:endParaRPr lang="ru-RU" dirty="0"/>
          </a:p>
        </p:txBody>
      </p:sp>
      <p:pic>
        <p:nvPicPr>
          <p:cNvPr id="25602" name="Picture 2" descr="C:\Documents and Settings\Дом\Мои документы\КОНКУРСЫ 2014-2015\гордость_отчизны\img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14400" y="3352800"/>
            <a:ext cx="7239000" cy="33337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7848600" cy="2800767"/>
          </a:xfrm>
          <a:prstGeom prst="rect">
            <a:avLst/>
          </a:prstGeom>
          <a:noFill/>
        </p:spPr>
        <p:txBody>
          <a:bodyPr wrap="square" rtlCol="0">
            <a:spAutoFit/>
          </a:bodyPr>
          <a:lstStyle/>
          <a:p>
            <a:r>
              <a:rPr lang="ru-RU" sz="8800" b="1" dirty="0" smtClean="0">
                <a:ln w="19050">
                  <a:solidFill>
                    <a:schemeClr val="tx2">
                      <a:tint val="1000"/>
                    </a:schemeClr>
                  </a:solidFill>
                  <a:prstDash val="solid"/>
                </a:ln>
                <a:solidFill>
                  <a:schemeClr val="tx2">
                    <a:lumMod val="20000"/>
                    <a:lumOff val="80000"/>
                  </a:schemeClr>
                </a:solidFill>
                <a:effectLst>
                  <a:outerShdw blurRad="50000" dist="50800" dir="7500000" algn="tl">
                    <a:srgbClr val="000000">
                      <a:shade val="5000"/>
                      <a:alpha val="35000"/>
                    </a:srgbClr>
                  </a:outerShdw>
                </a:effectLst>
              </a:rPr>
              <a:t>Спасибо за внимание!</a:t>
            </a:r>
            <a:endParaRPr lang="ru-RU" sz="8800" b="1" dirty="0">
              <a:ln w="19050">
                <a:solidFill>
                  <a:schemeClr val="tx2">
                    <a:tint val="1000"/>
                  </a:schemeClr>
                </a:solidFill>
                <a:prstDash val="solid"/>
              </a:ln>
              <a:solidFill>
                <a:schemeClr val="tx2">
                  <a:lumMod val="20000"/>
                  <a:lumOff val="8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400493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uzelka\Desktop\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489"/>
            <a:ext cx="918683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2"/>
          <p:cNvSpPr txBox="1">
            <a:spLocks/>
          </p:cNvSpPr>
          <p:nvPr/>
        </p:nvSpPr>
        <p:spPr>
          <a:xfrm>
            <a:off x="722313" y="908720"/>
            <a:ext cx="7666111" cy="5112568"/>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ru-RU" sz="2400" b="1" dirty="0">
                <a:solidFill>
                  <a:srgbClr val="C00000"/>
                </a:solidFill>
                <a:latin typeface="Tahoma" pitchFamily="34" charset="0"/>
                <a:cs typeface="Tahoma" pitchFamily="34" charset="0"/>
              </a:rPr>
              <a:t>Цель исследовательской работы</a:t>
            </a:r>
            <a:r>
              <a:rPr lang="ru-RU" sz="2400" dirty="0">
                <a:solidFill>
                  <a:srgbClr val="C00000"/>
                </a:solidFill>
                <a:latin typeface="Tahoma" pitchFamily="34" charset="0"/>
                <a:cs typeface="Tahoma" pitchFamily="34" charset="0"/>
              </a:rPr>
              <a:t>: </a:t>
            </a:r>
            <a:r>
              <a:rPr lang="ru-RU" sz="2400" dirty="0">
                <a:solidFill>
                  <a:srgbClr val="0000FF"/>
                </a:solidFill>
                <a:latin typeface="Tahoma" pitchFamily="34" charset="0"/>
                <a:cs typeface="Tahoma" pitchFamily="34" charset="0"/>
              </a:rPr>
              <a:t>  на основе фронтовых писем  узнать о личности, судьбе их автора, восстановить  события в жизни солдата и сопоставить  их с исторически значимыми датами Великой Отечественной войны, проанализировать значимость фронтовых писем для женщин и детей, ждущих своих мужей и отцов.</a:t>
            </a:r>
          </a:p>
          <a:p>
            <a:pPr marL="0" indent="0" algn="just">
              <a:buNone/>
            </a:pPr>
            <a:r>
              <a:rPr lang="ru-RU" sz="2400" dirty="0">
                <a:solidFill>
                  <a:srgbClr val="0000FF"/>
                </a:solidFill>
                <a:latin typeface="Tahoma" pitchFamily="34" charset="0"/>
                <a:cs typeface="Tahoma" pitchFamily="34" charset="0"/>
              </a:rPr>
              <a:t>         Для достижения поставленной цели в ходе исследования решаются следующие</a:t>
            </a:r>
          </a:p>
          <a:p>
            <a:pPr algn="just"/>
            <a:r>
              <a:rPr lang="ru-RU" sz="2400" dirty="0">
                <a:solidFill>
                  <a:srgbClr val="C00000"/>
                </a:solidFill>
                <a:latin typeface="Tahoma" pitchFamily="34" charset="0"/>
                <a:cs typeface="Tahoma" pitchFamily="34" charset="0"/>
              </a:rPr>
              <a:t> </a:t>
            </a:r>
            <a:r>
              <a:rPr lang="ru-RU" sz="2400" b="1" dirty="0">
                <a:solidFill>
                  <a:srgbClr val="C00000"/>
                </a:solidFill>
                <a:latin typeface="Tahoma" pitchFamily="34" charset="0"/>
                <a:cs typeface="Tahoma" pitchFamily="34" charset="0"/>
              </a:rPr>
              <a:t>задачи:</a:t>
            </a:r>
            <a:endParaRPr lang="ru-RU" sz="2400" dirty="0">
              <a:solidFill>
                <a:srgbClr val="C00000"/>
              </a:solidFill>
              <a:latin typeface="Tahoma" pitchFamily="34" charset="0"/>
              <a:cs typeface="Tahoma" pitchFamily="34" charset="0"/>
            </a:endParaRPr>
          </a:p>
          <a:p>
            <a:pPr marL="0" indent="0" algn="just">
              <a:buNone/>
            </a:pPr>
            <a:r>
              <a:rPr lang="ru-RU" sz="2400" dirty="0">
                <a:solidFill>
                  <a:srgbClr val="0000FF"/>
                </a:solidFill>
                <a:latin typeface="Tahoma" pitchFamily="34" charset="0"/>
                <a:cs typeface="Tahoma" pitchFamily="34" charset="0"/>
              </a:rPr>
              <a:t>         1) анализ фронтовых писем</a:t>
            </a:r>
          </a:p>
          <a:p>
            <a:pPr marL="0" indent="0" algn="just">
              <a:buNone/>
            </a:pPr>
            <a:r>
              <a:rPr lang="ru-RU" sz="2400" dirty="0">
                <a:solidFill>
                  <a:srgbClr val="0000FF"/>
                </a:solidFill>
                <a:latin typeface="Tahoma" pitchFamily="34" charset="0"/>
                <a:cs typeface="Tahoma" pitchFamily="34" charset="0"/>
              </a:rPr>
              <a:t>         2) анализ различных судеб жён и детей солдат</a:t>
            </a:r>
          </a:p>
          <a:p>
            <a:pPr marL="0" indent="0" algn="just">
              <a:buNone/>
            </a:pPr>
            <a:r>
              <a:rPr lang="ru-RU" sz="2400" dirty="0">
                <a:solidFill>
                  <a:srgbClr val="0000FF"/>
                </a:solidFill>
                <a:latin typeface="Tahoma" pitchFamily="34" charset="0"/>
                <a:cs typeface="Tahoma" pitchFamily="34" charset="0"/>
              </a:rPr>
              <a:t>         3) понимание значимости фронтовых писем, раскрытие этого образа как символ веры и надежды на светлое будущее.</a:t>
            </a:r>
          </a:p>
          <a:p>
            <a:pPr marL="0" indent="0" algn="just">
              <a:buNone/>
            </a:pPr>
            <a:r>
              <a:rPr lang="ru-RU" sz="2400" dirty="0">
                <a:solidFill>
                  <a:srgbClr val="0000FF"/>
                </a:solidFill>
                <a:latin typeface="Tahoma" pitchFamily="34" charset="0"/>
                <a:cs typeface="Tahoma" pitchFamily="34" charset="0"/>
              </a:rPr>
              <a:t>          Прослеживаются следующие </a:t>
            </a:r>
            <a:r>
              <a:rPr lang="ru-RU" sz="2400" b="1" dirty="0">
                <a:solidFill>
                  <a:srgbClr val="C00000"/>
                </a:solidFill>
                <a:latin typeface="Tahoma" pitchFamily="34" charset="0"/>
                <a:cs typeface="Tahoma" pitchFamily="34" charset="0"/>
              </a:rPr>
              <a:t>этапы исследовательской работы</a:t>
            </a:r>
            <a:r>
              <a:rPr lang="ru-RU" sz="2400" dirty="0">
                <a:solidFill>
                  <a:srgbClr val="C00000"/>
                </a:solidFill>
                <a:latin typeface="Tahoma" pitchFamily="34" charset="0"/>
                <a:cs typeface="Tahoma" pitchFamily="34" charset="0"/>
              </a:rPr>
              <a:t>:</a:t>
            </a:r>
          </a:p>
          <a:p>
            <a:pPr marL="0" lvl="0" indent="0" algn="just">
              <a:buNone/>
            </a:pPr>
            <a:r>
              <a:rPr lang="ru-RU" sz="2400" dirty="0">
                <a:solidFill>
                  <a:srgbClr val="0000FF"/>
                </a:solidFill>
                <a:latin typeface="Tahoma" pitchFamily="34" charset="0"/>
                <a:cs typeface="Tahoma" pitchFamily="34" charset="0"/>
              </a:rPr>
              <a:t>         1) изучение фронтовых писем</a:t>
            </a:r>
          </a:p>
          <a:p>
            <a:pPr marL="0" lvl="0" indent="0" algn="just">
              <a:buNone/>
            </a:pPr>
            <a:r>
              <a:rPr lang="ru-RU" sz="2400" dirty="0">
                <a:solidFill>
                  <a:srgbClr val="0000FF"/>
                </a:solidFill>
                <a:latin typeface="Tahoma" pitchFamily="34" charset="0"/>
                <a:cs typeface="Tahoma" pitchFamily="34" charset="0"/>
              </a:rPr>
              <a:t>         2) изучение материалов о Великой Отечественной войне;</a:t>
            </a:r>
          </a:p>
        </p:txBody>
      </p:sp>
    </p:spTree>
    <p:extLst>
      <p:ext uri="{BB962C8B-B14F-4D97-AF65-F5344CB8AC3E}">
        <p14:creationId xmlns:p14="http://schemas.microsoft.com/office/powerpoint/2010/main" val="3408810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762000"/>
            <a:ext cx="8153400" cy="58477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smtClean="0">
                <a:ln w="11430"/>
                <a:solidFill>
                  <a:schemeClr val="accent6">
                    <a:lumMod val="20000"/>
                    <a:lumOff val="80000"/>
                  </a:schemeClr>
                </a:solidFill>
                <a:effectLst>
                  <a:outerShdw blurRad="80000" dist="40000" dir="5040000" algn="tl">
                    <a:srgbClr val="000000">
                      <a:alpha val="30000"/>
                    </a:srgbClr>
                  </a:outerShdw>
                  <a:reflection blurRad="6350" stA="60000" endA="900" endPos="58000" dir="5400000" sy="-100000" algn="bl" rotWithShape="0"/>
                </a:effectLst>
                <a:latin typeface="Times New Roman" pitchFamily="18" charset="0"/>
                <a:cs typeface="Times New Roman" pitchFamily="18" charset="0"/>
              </a:rPr>
              <a:t>ЧТО ТАКОЕ ФРОНТОВЫЕ ПИСЬМА?</a:t>
            </a:r>
            <a:endParaRPr lang="ru-RU" sz="3200" b="1" dirty="0">
              <a:ln w="11430"/>
              <a:solidFill>
                <a:schemeClr val="accent6">
                  <a:lumMod val="20000"/>
                  <a:lumOff val="80000"/>
                </a:schemeClr>
              </a:solidFill>
              <a:effectLst>
                <a:outerShdw blurRad="80000" dist="40000" dir="5040000" algn="tl">
                  <a:srgbClr val="000000">
                    <a:alpha val="30000"/>
                  </a:srgbClr>
                </a:outerShdw>
                <a:reflection blurRad="6350" stA="60000" endA="900" endPos="58000" dir="5400000" sy="-100000" algn="bl" rotWithShape="0"/>
              </a:effectLst>
              <a:latin typeface="Times New Roman" pitchFamily="18" charset="0"/>
              <a:cs typeface="Times New Roman" pitchFamily="18" charset="0"/>
            </a:endParaRPr>
          </a:p>
        </p:txBody>
      </p:sp>
      <p:sp>
        <p:nvSpPr>
          <p:cNvPr id="4" name="TextBox 3"/>
          <p:cNvSpPr txBox="1"/>
          <p:nvPr/>
        </p:nvSpPr>
        <p:spPr>
          <a:xfrm>
            <a:off x="304800" y="1371600"/>
            <a:ext cx="8229600" cy="1200329"/>
          </a:xfrm>
          <a:prstGeom prst="rect">
            <a:avLst/>
          </a:prstGeom>
          <a:noFill/>
        </p:spPr>
        <p:txBody>
          <a:bodyPr wrap="square" rtlCol="0">
            <a:spAutoFit/>
          </a:bodyPr>
          <a:lstStyle/>
          <a:p>
            <a:r>
              <a:rPr lang="ru-RU" b="1" dirty="0" smtClean="0">
                <a:solidFill>
                  <a:schemeClr val="accent5">
                    <a:lumMod val="20000"/>
                    <a:lumOff val="80000"/>
                  </a:schemeClr>
                </a:solidFill>
                <a:latin typeface="Tahoma" pitchFamily="34" charset="0"/>
                <a:cs typeface="Tahoma" pitchFamily="34" charset="0"/>
              </a:rPr>
              <a:t>    ФРОНТОВЫЕ   ПИСЬМА </a:t>
            </a:r>
            <a:r>
              <a:rPr lang="ru-RU" dirty="0" smtClean="0">
                <a:solidFill>
                  <a:schemeClr val="accent5">
                    <a:lumMod val="20000"/>
                    <a:lumOff val="80000"/>
                  </a:schemeClr>
                </a:solidFill>
                <a:latin typeface="Tahoma" pitchFamily="34" charset="0"/>
                <a:cs typeface="Tahoma" pitchFamily="34" charset="0"/>
              </a:rPr>
              <a:t>– документы уникальные, особенные. Тот, кто писал их, наверняка, не думал, что эти письма увидят свет. Под свист пуль и осколков спешили солдаты рассказать о своих мыслях и чувствах, желаниях и мечтах. Каждая строка фронтового письма  искренна.</a:t>
            </a:r>
            <a:endParaRPr lang="ru-RU" dirty="0">
              <a:solidFill>
                <a:schemeClr val="accent5">
                  <a:lumMod val="20000"/>
                  <a:lumOff val="80000"/>
                </a:schemeClr>
              </a:solidFill>
              <a:latin typeface="Tahoma" pitchFamily="34" charset="0"/>
              <a:cs typeface="Tahoma" pitchFamily="34" charset="0"/>
            </a:endParaRPr>
          </a:p>
        </p:txBody>
      </p:sp>
      <p:sp>
        <p:nvSpPr>
          <p:cNvPr id="5" name="TextBox 4"/>
          <p:cNvSpPr txBox="1"/>
          <p:nvPr/>
        </p:nvSpPr>
        <p:spPr>
          <a:xfrm>
            <a:off x="228600" y="2667000"/>
            <a:ext cx="5135488" cy="4524315"/>
          </a:xfrm>
          <a:prstGeom prst="rect">
            <a:avLst/>
          </a:prstGeom>
          <a:noFill/>
        </p:spPr>
        <p:txBody>
          <a:bodyPr wrap="square" rtlCol="0">
            <a:spAutoFit/>
          </a:bodyPr>
          <a:lstStyle/>
          <a:p>
            <a:pPr algn="just"/>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ahoma" pitchFamily="34" charset="0"/>
                <a:cs typeface="Tahoma" pitchFamily="34" charset="0"/>
              </a:rPr>
              <a:t>Как появились письма – треугольники?</a:t>
            </a:r>
            <a:endPar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ahoma" pitchFamily="34" charset="0"/>
              <a:cs typeface="Tahoma" pitchFamily="34" charset="0"/>
            </a:endParaRPr>
          </a:p>
          <a:p>
            <a:pPr algn="just"/>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ahoma" pitchFamily="34" charset="0"/>
                <a:cs typeface="Tahoma" pitchFamily="34" charset="0"/>
              </a:rPr>
              <a:t>       С началом Великой Отечественной войны резко возрос поток писем, так как люди были разлучены между собой. При резко возросшем объеме переписки недоставало конвертов и открыток. Многочисленные издательства приступили к их выпуску, но на передовую в первую очередь доставляли боеприпасы, сухари, консервы, спирт, мешки с почтой. Конвертов не хватало. В такой-то обстановке и родился фронтовой "треугольник". Народ прозвал его солдатским.</a:t>
            </a:r>
          </a:p>
          <a:p>
            <a:pPr algn="just"/>
            <a:endParaRPr lang="ru-RU" dirty="0">
              <a:solidFill>
                <a:schemeClr val="accent1">
                  <a:lumMod val="50000"/>
                </a:schemeClr>
              </a:solidFill>
            </a:endParaRPr>
          </a:p>
        </p:txBody>
      </p:sp>
      <p:pic>
        <p:nvPicPr>
          <p:cNvPr id="1027" name="Picture 3" descr="Солдатские треугольники руками школьников"/>
          <p:cNvPicPr>
            <a:picLocks noChangeAspect="1" noChangeArrowheads="1"/>
          </p:cNvPicPr>
          <p:nvPr/>
        </p:nvPicPr>
        <p:blipFill>
          <a:blip r:embed="rId2"/>
          <a:srcRect/>
          <a:stretch>
            <a:fillRect/>
          </a:stretch>
        </p:blipFill>
        <p:spPr bwMode="auto">
          <a:xfrm>
            <a:off x="5631083" y="2729345"/>
            <a:ext cx="3055717" cy="1828800"/>
          </a:xfrm>
          <a:prstGeom prst="rect">
            <a:avLst/>
          </a:prstGeom>
          <a:noFill/>
          <a:ln w="9525">
            <a:noFill/>
            <a:miter lim="800000"/>
            <a:headEnd/>
            <a:tailEnd/>
          </a:ln>
        </p:spPr>
      </p:pic>
      <p:sp>
        <p:nvSpPr>
          <p:cNvPr id="7" name="5-конечная звезда 6"/>
          <p:cNvSpPr/>
          <p:nvPr/>
        </p:nvSpPr>
        <p:spPr>
          <a:xfrm>
            <a:off x="228600" y="838200"/>
            <a:ext cx="457200" cy="3810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5-конечная звезда 7"/>
          <p:cNvSpPr/>
          <p:nvPr/>
        </p:nvSpPr>
        <p:spPr>
          <a:xfrm>
            <a:off x="8153400" y="2209800"/>
            <a:ext cx="533400" cy="4572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descr="img131"/>
          <p:cNvPicPr/>
          <p:nvPr/>
        </p:nvPicPr>
        <p:blipFill rotWithShape="1">
          <a:blip r:embed="rId3">
            <a:extLst>
              <a:ext uri="{28A0092B-C50C-407E-A947-70E740481C1C}">
                <a14:useLocalDpi xmlns:a14="http://schemas.microsoft.com/office/drawing/2010/main"/>
              </a:ext>
            </a:extLst>
          </a:blip>
          <a:srcRect l="6001" t="-7879" b="7879"/>
          <a:stretch/>
        </p:blipFill>
        <p:spPr bwMode="auto">
          <a:xfrm>
            <a:off x="5631083" y="4468091"/>
            <a:ext cx="3055717" cy="2286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Users\Ученики\Downloads\6nEwZWOis1Y.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196492" y="27678"/>
            <a:ext cx="2947508" cy="3679545"/>
          </a:xfrm>
          <a:prstGeom prst="rect">
            <a:avLst/>
          </a:prstGeom>
          <a:noFill/>
          <a:ln>
            <a:noFill/>
          </a:ln>
        </p:spPr>
      </p:pic>
      <p:pic>
        <p:nvPicPr>
          <p:cNvPr id="4" name="Рисунок 3" descr="C:\Users\A567~1\AppData\Local\Temp\Rar$DI01.734\DZZZ4s1hHDE.jpg"/>
          <p:cNvPicPr/>
          <p:nvPr/>
        </p:nvPicPr>
        <p:blipFill rotWithShape="1">
          <a:blip r:embed="rId3" cstate="email">
            <a:extLst>
              <a:ext uri="{28A0092B-C50C-407E-A947-70E740481C1C}">
                <a14:useLocalDpi xmlns:a14="http://schemas.microsoft.com/office/drawing/2010/main"/>
              </a:ext>
            </a:extLst>
          </a:blip>
          <a:srcRect l="8572" t="33452" r="20676" b="3557"/>
          <a:stretch/>
        </p:blipFill>
        <p:spPr bwMode="auto">
          <a:xfrm>
            <a:off x="4957280" y="1956404"/>
            <a:ext cx="2134999" cy="2192676"/>
          </a:xfrm>
          <a:prstGeom prst="rect">
            <a:avLst/>
          </a:prstGeom>
          <a:noFill/>
          <a:ln>
            <a:noFill/>
          </a:ln>
        </p:spPr>
      </p:pic>
      <p:pic>
        <p:nvPicPr>
          <p:cNvPr id="5" name="Рисунок 4" descr="C:\Users\A567~1\AppData\Local\Temp\Rar$DI16.140\mDyhhBcL3Z0.jpg"/>
          <p:cNvPicPr/>
          <p:nvPr/>
        </p:nvPicPr>
        <p:blipFill rotWithShape="1">
          <a:blip r:embed="rId4" cstate="print">
            <a:extLst>
              <a:ext uri="{28A0092B-C50C-407E-A947-70E740481C1C}">
                <a14:useLocalDpi xmlns:a14="http://schemas.microsoft.com/office/drawing/2010/main"/>
              </a:ext>
            </a:extLst>
          </a:blip>
          <a:srcRect t="3247" r="13170"/>
          <a:stretch/>
        </p:blipFill>
        <p:spPr bwMode="auto">
          <a:xfrm>
            <a:off x="6196492" y="3304889"/>
            <a:ext cx="2918195" cy="3506478"/>
          </a:xfrm>
          <a:prstGeom prst="rect">
            <a:avLst/>
          </a:prstGeom>
          <a:noFill/>
          <a:ln>
            <a:noFill/>
          </a:ln>
        </p:spPr>
      </p:pic>
      <p:pic>
        <p:nvPicPr>
          <p:cNvPr id="1026" name="Picture 2" descr="H:\КАЗАНЬ конференции\ЗИЛЯ_СВИРЬ\фото\SKb6oYOrqbQ (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341" y="0"/>
            <a:ext cx="5132397" cy="688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616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714500"/>
            <a:ext cx="8343900" cy="3539430"/>
          </a:xfrm>
          <a:prstGeom prst="rect">
            <a:avLst/>
          </a:prstGeom>
          <a:noFill/>
        </p:spPr>
        <p:txBody>
          <a:bodyPr wrap="square" rtlCol="0">
            <a:spAutoFit/>
            <a:scene3d>
              <a:camera prst="perspectiveLeft"/>
              <a:lightRig rig="flat" dir="tl">
                <a:rot lat="0" lon="0" rev="6600000"/>
              </a:lightRig>
            </a:scene3d>
            <a:sp3d extrusionH="25400" contourW="8890">
              <a:bevelT w="38100" h="31750"/>
              <a:contourClr>
                <a:schemeClr val="accent2">
                  <a:shade val="75000"/>
                </a:schemeClr>
              </a:contourClr>
            </a:sp3d>
          </a:bodyPr>
          <a:lstStyle/>
          <a:p>
            <a:r>
              <a:rPr lang="ru-RU" sz="3200" b="1" dirty="0" smtClean="0">
                <a:ln w="11430"/>
                <a:solidFill>
                  <a:schemeClr val="accent6">
                    <a:lumMod val="20000"/>
                    <a:lumOff val="80000"/>
                  </a:schemeClr>
                </a:solidFill>
                <a:effectLst>
                  <a:outerShdw blurRad="50800" dist="39000" dir="5460000" algn="tl">
                    <a:srgbClr val="000000">
                      <a:alpha val="38000"/>
                    </a:srgbClr>
                  </a:outerShdw>
                </a:effectLst>
                <a:latin typeface="Times New Roman" pitchFamily="18" charset="0"/>
                <a:cs typeface="Times New Roman" pitchFamily="18" charset="0"/>
              </a:rPr>
              <a:t>Как ждали такие письма  в каждой семье! И как горько было получать красивые белые конверты с адресом, напечатанным на машинке, ведь в этом конверте лежала бумажка, на которой было написано: геройски погиб, пал смертью храбрых или пропал без вести…</a:t>
            </a:r>
            <a:endParaRPr lang="ru-RU" sz="3200" b="1" dirty="0">
              <a:ln w="11430"/>
              <a:solidFill>
                <a:schemeClr val="accent6">
                  <a:lumMod val="20000"/>
                  <a:lumOff val="80000"/>
                </a:schemeClr>
              </a:solidFill>
              <a:effectLst>
                <a:outerShdw blurRad="50800" dist="39000" dir="5460000" algn="tl">
                  <a:srgbClr val="000000">
                    <a:alpha val="38000"/>
                  </a:srgbClr>
                </a:outerShdw>
              </a:effectLst>
              <a:latin typeface="Times New Roman" pitchFamily="18" charset="0"/>
              <a:cs typeface="Times New Roman" pitchFamily="18" charset="0"/>
            </a:endParaRPr>
          </a:p>
        </p:txBody>
      </p:sp>
      <p:pic>
        <p:nvPicPr>
          <p:cNvPr id="2052" name="Picture 4" descr="http://www.playcast.ru/uploads/2014/02/22/7558830.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8600"/>
            <a:ext cx="4572000" cy="2303146"/>
          </a:xfrm>
          <a:prstGeom prst="rect">
            <a:avLst/>
          </a:prstGeom>
          <a:noFill/>
        </p:spPr>
      </p:pic>
      <p:sp>
        <p:nvSpPr>
          <p:cNvPr id="5" name="5-конечная звезда 4"/>
          <p:cNvSpPr/>
          <p:nvPr/>
        </p:nvSpPr>
        <p:spPr>
          <a:xfrm>
            <a:off x="8305800" y="6324600"/>
            <a:ext cx="381000" cy="3048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ndParaRPr>
          </a:p>
        </p:txBody>
      </p:sp>
      <p:sp>
        <p:nvSpPr>
          <p:cNvPr id="6" name="5-конечная звезда 5"/>
          <p:cNvSpPr/>
          <p:nvPr/>
        </p:nvSpPr>
        <p:spPr>
          <a:xfrm>
            <a:off x="304800" y="6400800"/>
            <a:ext cx="457200" cy="3048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5-конечная звезда 6"/>
          <p:cNvSpPr/>
          <p:nvPr/>
        </p:nvSpPr>
        <p:spPr>
          <a:xfrm>
            <a:off x="7848600" y="1447800"/>
            <a:ext cx="533400" cy="533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Picture 2" descr=" (600x322, 21K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0072" y="4743199"/>
            <a:ext cx="3944710" cy="2114802"/>
          </a:xfrm>
          <a:prstGeom prst="triangle">
            <a:avLst>
              <a:gd name="adj" fmla="val 50808"/>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500" y="1071265"/>
            <a:ext cx="6109692" cy="5909310"/>
          </a:xfrm>
          <a:prstGeom prst="rect">
            <a:avLst/>
          </a:prstGeom>
          <a:noFill/>
        </p:spPr>
        <p:txBody>
          <a:bodyPr wrap="square" rtlCol="0">
            <a:spAutoFit/>
          </a:bodyPr>
          <a:lstStyle/>
          <a:p>
            <a:pPr algn="just"/>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Вспоминая годы войны, старшее поколение никогда не обходит стороной историю, связанную с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Таскира</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апа</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Все, что связано с её именем, вроде исчезло, но память о ней старшее поколение до сих пор сохраняет. Чем же она заслужила всенародное уважение к ней?  А ведь история её жизни очень проста. Таких судеб в военные по стране были тысячи. Но несмотря на это судьба у каждого своя, неповторимая.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Галимова</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Таскира</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Ибатулловна</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жила в деревне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Байлянгар</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a:t>
            </a:r>
            <a:r>
              <a:rPr lang="ru-RU" sz="2000" b="1" dirty="0" err="1"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Кукморского</a:t>
            </a:r>
            <a:r>
              <a:rPr lang="ru-RU" sz="2000" b="1" dirty="0" smtClean="0">
                <a:ln w="1905"/>
                <a:solidFill>
                  <a:schemeClr val="tx2">
                    <a:lumMod val="50000"/>
                  </a:schemeClr>
                </a:solidFill>
                <a:effectLst>
                  <a:innerShdw blurRad="69850" dist="43180" dir="5400000">
                    <a:srgbClr val="000000">
                      <a:alpha val="65000"/>
                    </a:srgbClr>
                  </a:innerShdw>
                </a:effectLst>
                <a:latin typeface="Times New Roman" pitchFamily="18" charset="0"/>
                <a:cs typeface="Times New Roman" pitchFamily="18" charset="0"/>
              </a:rPr>
              <a:t> района. Начинается война. Молодая восемнадцатилетняя девушка провожает своего любимого  на войну в августе 1941 года. Они тогда даже представить не могли, сколько лет продлится эта страшная кровопролитная война. Война длилась целых 1814 дней… Перед разлукой девушка обещала ждать его возвращения. Потом они дали друг другу клятву, что после войны будут вместе. </a:t>
            </a:r>
          </a:p>
          <a:p>
            <a:pPr algn="just"/>
            <a:endParaRPr lang="ru-RU" dirty="0"/>
          </a:p>
        </p:txBody>
      </p:sp>
      <p:sp>
        <p:nvSpPr>
          <p:cNvPr id="2" name="TextBox 1"/>
          <p:cNvSpPr txBox="1"/>
          <p:nvPr/>
        </p:nvSpPr>
        <p:spPr>
          <a:xfrm>
            <a:off x="0" y="609600"/>
            <a:ext cx="9144000"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accent1">
                    <a:lumMod val="40000"/>
                    <a:lumOff val="60000"/>
                  </a:schemeClr>
                </a:solidFill>
                <a:effectLst>
                  <a:outerShdw blurRad="50800" dist="39000" dir="5460000" algn="tl">
                    <a:srgbClr val="000000">
                      <a:alpha val="38000"/>
                    </a:srgbClr>
                  </a:outerShdw>
                  <a:reflection blurRad="6350" stA="55000" endA="50" endPos="85000" dir="5400000" sy="-100000" algn="bl" rotWithShape="0"/>
                </a:effectLst>
                <a:latin typeface="Times New Roman" pitchFamily="18" charset="0"/>
                <a:cs typeface="Times New Roman" pitchFamily="18" charset="0"/>
              </a:rPr>
              <a:t>1.Судьба девушки, проводившей на войну любимого парня.</a:t>
            </a:r>
            <a:endParaRPr lang="ru-RU" sz="2400" b="1" dirty="0">
              <a:ln w="11430"/>
              <a:solidFill>
                <a:schemeClr val="accent1">
                  <a:lumMod val="40000"/>
                  <a:lumOff val="60000"/>
                </a:schemeClr>
              </a:solidFill>
              <a:effectLst>
                <a:outerShdw blurRad="50800" dist="39000" dir="5460000" algn="tl">
                  <a:srgbClr val="000000">
                    <a:alpha val="38000"/>
                  </a:srgbClr>
                </a:outerShdw>
                <a:reflection blurRad="6350" stA="55000" endA="50" endPos="85000" dir="5400000" sy="-100000" algn="bl" rotWithShape="0"/>
              </a:effectLst>
              <a:latin typeface="Times New Roman" pitchFamily="18" charset="0"/>
              <a:cs typeface="Times New Roman" pitchFamily="18" charset="0"/>
            </a:endParaRPr>
          </a:p>
        </p:txBody>
      </p:sp>
      <p:sp>
        <p:nvSpPr>
          <p:cNvPr id="8" name="5-конечная звезда 7"/>
          <p:cNvSpPr/>
          <p:nvPr/>
        </p:nvSpPr>
        <p:spPr>
          <a:xfrm>
            <a:off x="0" y="6553200"/>
            <a:ext cx="381000" cy="3048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5-конечная звезда 8"/>
          <p:cNvSpPr/>
          <p:nvPr/>
        </p:nvSpPr>
        <p:spPr>
          <a:xfrm>
            <a:off x="457200" y="6629400"/>
            <a:ext cx="228600" cy="2286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5-конечная звезда 9"/>
          <p:cNvSpPr/>
          <p:nvPr/>
        </p:nvSpPr>
        <p:spPr>
          <a:xfrm>
            <a:off x="838200" y="6629400"/>
            <a:ext cx="228600" cy="2286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5-конечная звезда 10"/>
          <p:cNvSpPr/>
          <p:nvPr/>
        </p:nvSpPr>
        <p:spPr>
          <a:xfrm>
            <a:off x="1143000" y="6553200"/>
            <a:ext cx="304800" cy="3048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5-конечная звезда 11"/>
          <p:cNvSpPr/>
          <p:nvPr/>
        </p:nvSpPr>
        <p:spPr>
          <a:xfrm>
            <a:off x="1600200" y="6629400"/>
            <a:ext cx="228600" cy="2286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Рисунок 12" descr="МАТЬ"/>
          <p:cNvPicPr/>
          <p:nvPr/>
        </p:nvPicPr>
        <p:blipFill>
          <a:blip r:embed="rId2" cstate="email">
            <a:extLst>
              <a:ext uri="{28A0092B-C50C-407E-A947-70E740481C1C}">
                <a14:useLocalDpi xmlns:a14="http://schemas.microsoft.com/office/drawing/2010/main"/>
              </a:ext>
            </a:extLst>
          </a:blip>
          <a:srcRect/>
          <a:stretch>
            <a:fillRect/>
          </a:stretch>
        </p:blipFill>
        <p:spPr bwMode="auto">
          <a:xfrm>
            <a:off x="6516216" y="1327301"/>
            <a:ext cx="2232248" cy="299769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6" name="Рисунок 15" descr="U8pmoFeT02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9034" y="4641730"/>
            <a:ext cx="2666611" cy="19114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60880" y="4365104"/>
            <a:ext cx="4475616" cy="184665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ru-RU" sz="1900" b="1" i="1" dirty="0">
                <a:solidFill>
                  <a:srgbClr val="0000B4"/>
                </a:solidFill>
                <a:latin typeface="Times New Roman" panose="02020603050405020304" pitchFamily="18" charset="0"/>
                <a:cs typeface="Times New Roman" panose="02020603050405020304" pitchFamily="18" charset="0"/>
              </a:rPr>
              <a:t>Людская память вечно помнит милых</a:t>
            </a:r>
          </a:p>
          <a:p>
            <a:pPr algn="just"/>
            <a:r>
              <a:rPr lang="ru-RU" sz="1900" b="1" i="1" dirty="0">
                <a:solidFill>
                  <a:srgbClr val="0000B4"/>
                </a:solidFill>
                <a:latin typeface="Times New Roman" panose="02020603050405020304" pitchFamily="18" charset="0"/>
                <a:cs typeface="Times New Roman" panose="02020603050405020304" pitchFamily="18" charset="0"/>
              </a:rPr>
              <a:t>Отцов, мужей, любимых, сыновей,</a:t>
            </a:r>
          </a:p>
          <a:p>
            <a:pPr algn="just"/>
            <a:r>
              <a:rPr lang="ru-RU" sz="1900" b="1" i="1" dirty="0">
                <a:solidFill>
                  <a:srgbClr val="0000B4"/>
                </a:solidFill>
                <a:latin typeface="Times New Roman" panose="02020603050405020304" pitchFamily="18" charset="0"/>
                <a:cs typeface="Times New Roman" panose="02020603050405020304" pitchFamily="18" charset="0"/>
              </a:rPr>
              <a:t>Забыть она солдат войны не в силах,</a:t>
            </a:r>
          </a:p>
          <a:p>
            <a:pPr algn="just"/>
            <a:r>
              <a:rPr lang="ru-RU" sz="1900" b="1" i="1" dirty="0">
                <a:solidFill>
                  <a:srgbClr val="0000B4"/>
                </a:solidFill>
                <a:latin typeface="Times New Roman" panose="02020603050405020304" pitchFamily="18" charset="0"/>
                <a:cs typeface="Times New Roman" panose="02020603050405020304" pitchFamily="18" charset="0"/>
              </a:rPr>
              <a:t>Что жизнь отдали Родине своей.</a:t>
            </a:r>
          </a:p>
          <a:p>
            <a:pPr algn="just"/>
            <a:r>
              <a:rPr lang="ru-RU" sz="1900" b="1" i="1" dirty="0" smtClean="0">
                <a:solidFill>
                  <a:srgbClr val="0000B4"/>
                </a:solidFill>
                <a:latin typeface="Times New Roman" panose="02020603050405020304" pitchFamily="18" charset="0"/>
                <a:cs typeface="Times New Roman" panose="02020603050405020304" pitchFamily="18" charset="0"/>
              </a:rPr>
              <a:t>                                                               </a:t>
            </a:r>
            <a:r>
              <a:rPr lang="en-US" sz="1900" b="1" i="1" dirty="0" smtClean="0">
                <a:solidFill>
                  <a:srgbClr val="0000B4"/>
                </a:solidFill>
                <a:latin typeface="Times New Roman" panose="02020603050405020304" pitchFamily="18" charset="0"/>
                <a:cs typeface="Times New Roman" panose="02020603050405020304" pitchFamily="18" charset="0"/>
              </a:rPr>
              <a:t>                     </a:t>
            </a:r>
          </a:p>
          <a:p>
            <a:pPr algn="just"/>
            <a:r>
              <a:rPr lang="en-US" sz="1900" b="1" i="1" dirty="0">
                <a:solidFill>
                  <a:srgbClr val="0000B4"/>
                </a:solidFill>
                <a:latin typeface="Times New Roman" panose="02020603050405020304" pitchFamily="18" charset="0"/>
                <a:cs typeface="Times New Roman" panose="02020603050405020304" pitchFamily="18" charset="0"/>
              </a:rPr>
              <a:t> </a:t>
            </a:r>
            <a:r>
              <a:rPr lang="en-US" sz="1900" b="1" i="1" dirty="0" smtClean="0">
                <a:solidFill>
                  <a:srgbClr val="0000B4"/>
                </a:solidFill>
                <a:latin typeface="Times New Roman" panose="02020603050405020304" pitchFamily="18" charset="0"/>
                <a:cs typeface="Times New Roman" panose="02020603050405020304" pitchFamily="18" charset="0"/>
              </a:rPr>
              <a:t>                             (</a:t>
            </a:r>
            <a:r>
              <a:rPr lang="ru-RU" sz="1900" b="1" i="1" dirty="0" smtClean="0">
                <a:solidFill>
                  <a:srgbClr val="0000B4"/>
                </a:solidFill>
                <a:latin typeface="Times New Roman" panose="02020603050405020304" pitchFamily="18" charset="0"/>
                <a:cs typeface="Times New Roman" panose="02020603050405020304" pitchFamily="18" charset="0"/>
              </a:rPr>
              <a:t>Анатолий</a:t>
            </a:r>
            <a:r>
              <a:rPr lang="ru-RU" sz="1900" b="1" i="1" dirty="0">
                <a:solidFill>
                  <a:srgbClr val="0000B4"/>
                </a:solidFill>
                <a:latin typeface="Times New Roman" panose="02020603050405020304" pitchFamily="18" charset="0"/>
                <a:cs typeface="Times New Roman" panose="02020603050405020304" pitchFamily="18" charset="0"/>
              </a:rPr>
              <a:t> </a:t>
            </a:r>
            <a:r>
              <a:rPr lang="ru-RU" sz="1900" b="1" i="1" dirty="0" err="1" smtClean="0">
                <a:solidFill>
                  <a:srgbClr val="0000B4"/>
                </a:solidFill>
                <a:latin typeface="Times New Roman" panose="02020603050405020304" pitchFamily="18" charset="0"/>
                <a:cs typeface="Times New Roman" panose="02020603050405020304" pitchFamily="18" charset="0"/>
              </a:rPr>
              <a:t>Болутенко</a:t>
            </a:r>
            <a:r>
              <a:rPr lang="en-US" sz="1900" b="1" i="1" dirty="0" smtClean="0">
                <a:solidFill>
                  <a:srgbClr val="0000B4"/>
                </a:solidFill>
                <a:latin typeface="Times New Roman" panose="02020603050405020304" pitchFamily="18" charset="0"/>
                <a:cs typeface="Times New Roman" panose="02020603050405020304" pitchFamily="18" charset="0"/>
              </a:rPr>
              <a:t>)</a:t>
            </a:r>
            <a:endParaRPr lang="ru-RU" sz="1900" b="1" i="1" dirty="0">
              <a:solidFill>
                <a:srgbClr val="0000B4"/>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4560880" y="836712"/>
            <a:ext cx="4475616" cy="332398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400" b="1" dirty="0" smtClean="0">
                <a:ln w="10541" cmpd="sng">
                  <a:solidFill>
                    <a:schemeClr val="accent1">
                      <a:shade val="88000"/>
                      <a:satMod val="110000"/>
                    </a:schemeClr>
                  </a:solidFill>
                  <a:prstDash val="solid"/>
                </a:ln>
                <a:solidFill>
                  <a:srgbClr val="0000B4"/>
                </a:solidFill>
                <a:latin typeface="Times New Roman" pitchFamily="18" charset="0"/>
                <a:cs typeface="Times New Roman" pitchFamily="18" charset="0"/>
              </a:rPr>
              <a:t>  </a:t>
            </a:r>
            <a:r>
              <a:rPr lang="ru-RU" sz="2400" b="1" dirty="0" smtClean="0">
                <a:ln w="10541" cmpd="sng">
                  <a:solidFill>
                    <a:schemeClr val="accent1">
                      <a:shade val="88000"/>
                      <a:satMod val="110000"/>
                    </a:schemeClr>
                  </a:solidFill>
                  <a:prstDash val="solid"/>
                </a:ln>
                <a:solidFill>
                  <a:srgbClr val="0000B4"/>
                </a:solidFill>
                <a:latin typeface="Times New Roman" pitchFamily="18" charset="0"/>
                <a:cs typeface="Times New Roman" pitchFamily="18" charset="0"/>
              </a:rPr>
              <a:t>Выжить в нечеловеческих условиях помогали письма,  треугольные письма с фронта. Сперва с фронта письма приходили редко. Они  помогали людям сохранить веру в то, что вот-вот война закончится, настанет мир. </a:t>
            </a:r>
          </a:p>
          <a:p>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50" name="Picture 2" descr="H:\КАЗАНЬ конференции\ЗИЛЯ_СВИРЬ\фото\QUWJ2PEWRpQ.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5481" t="2208" r="7117" b="92"/>
          <a:stretch/>
        </p:blipFill>
        <p:spPr bwMode="auto">
          <a:xfrm>
            <a:off x="146773" y="292098"/>
            <a:ext cx="4257840" cy="6381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487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61894"/>
            <a:ext cx="8610600"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2">
                    <a:lumMod val="20000"/>
                    <a:lumOff val="80000"/>
                  </a:schemeClr>
                </a:solidFill>
                <a:effectLst>
                  <a:outerShdw blurRad="50800" dist="39000" dir="5460000" algn="tl">
                    <a:srgbClr val="000000">
                      <a:alpha val="38000"/>
                    </a:srgbClr>
                  </a:outerShdw>
                  <a:reflection blurRad="6350" stA="55000" endA="50" endPos="85000" dist="60007" dir="5400000" sy="-100000" algn="bl" rotWithShape="0"/>
                </a:effectLst>
                <a:latin typeface="Times New Roman" pitchFamily="18" charset="0"/>
                <a:cs typeface="Times New Roman" pitchFamily="18" charset="0"/>
              </a:rPr>
              <a:t>2.Судьба ребенка, осиротившего  в годы войны. </a:t>
            </a:r>
            <a:endParaRPr lang="ru-RU" sz="2400" b="1" dirty="0">
              <a:ln w="11430"/>
              <a:solidFill>
                <a:schemeClr val="tx2">
                  <a:lumMod val="20000"/>
                  <a:lumOff val="80000"/>
                </a:schemeClr>
              </a:solidFill>
              <a:effectLst>
                <a:outerShdw blurRad="50800" dist="39000" dir="5460000" algn="tl">
                  <a:srgbClr val="000000">
                    <a:alpha val="38000"/>
                  </a:srgbClr>
                </a:outerShdw>
                <a:reflection blurRad="6350" stA="55000" endA="50" endPos="85000" dist="60007" dir="5400000" sy="-100000" algn="bl" rotWithShape="0"/>
              </a:effectLst>
              <a:latin typeface="Times New Roman" pitchFamily="18" charset="0"/>
              <a:cs typeface="Times New Roman" pitchFamily="18" charset="0"/>
            </a:endParaRPr>
          </a:p>
        </p:txBody>
      </p:sp>
      <p:sp>
        <p:nvSpPr>
          <p:cNvPr id="3" name="TextBox 2"/>
          <p:cNvSpPr txBox="1"/>
          <p:nvPr/>
        </p:nvSpPr>
        <p:spPr>
          <a:xfrm>
            <a:off x="228600" y="5085184"/>
            <a:ext cx="8686800" cy="163121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en-US" sz="2000" b="1" dirty="0"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   </a:t>
            </a:r>
            <a:r>
              <a:rPr lang="ru-RU" sz="2000" b="1" dirty="0"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Тяжелая история нашей страны оставляет большой след в жизни людей и в судьбах семей. Несмотря на такие трудности и испытания, люди оставались добрыми, жизнелюбивыми Таким примером является жизнь </a:t>
            </a:r>
            <a:r>
              <a:rPr lang="ru-RU" sz="2000" b="1" dirty="0" err="1"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Ахметзяновой</a:t>
            </a:r>
            <a:r>
              <a:rPr lang="ru-RU" sz="2000" b="1" dirty="0"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 Салимы </a:t>
            </a:r>
            <a:r>
              <a:rPr lang="ru-RU" sz="2000" b="1" dirty="0" err="1"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Шамсутдиновны</a:t>
            </a:r>
            <a:r>
              <a:rPr lang="ru-RU" sz="2000" b="1" dirty="0" smtClean="0">
                <a:ln w="11430"/>
                <a:solidFill>
                  <a:srgbClr val="0000FF"/>
                </a:solidFill>
                <a:effectLst>
                  <a:outerShdw blurRad="50800" dist="39000" dir="5460000" algn="tl">
                    <a:srgbClr val="000000">
                      <a:alpha val="38000"/>
                    </a:srgbClr>
                  </a:outerShdw>
                </a:effectLst>
                <a:latin typeface="Times New Roman" pitchFamily="18" charset="0"/>
                <a:cs typeface="Times New Roman" pitchFamily="18" charset="0"/>
              </a:rPr>
              <a:t>. Вспоминая те дни,  невольно льются слёзы по её морщинистой щеке. </a:t>
            </a:r>
          </a:p>
        </p:txBody>
      </p:sp>
      <p:pic>
        <p:nvPicPr>
          <p:cNvPr id="4" name="Рисунок 3" descr="YCDsN7EJwX8.jpg"/>
          <p:cNvPicPr>
            <a:picLocks noChangeAspect="1"/>
          </p:cNvPicPr>
          <p:nvPr/>
        </p:nvPicPr>
        <p:blipFill>
          <a:blip r:embed="rId2" cstate="email">
            <a:extLst>
              <a:ext uri="{28A0092B-C50C-407E-A947-70E740481C1C}">
                <a14:useLocalDpi xmlns:a14="http://schemas.microsoft.com/office/drawing/2010/main"/>
              </a:ext>
            </a:extLst>
          </a:blip>
          <a:srcRect l="15000" r="13750"/>
          <a:stretch>
            <a:fillRect/>
          </a:stretch>
        </p:blipFill>
        <p:spPr>
          <a:xfrm>
            <a:off x="224377" y="1222214"/>
            <a:ext cx="2503527" cy="185488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7-конечная звезда 4"/>
          <p:cNvSpPr/>
          <p:nvPr/>
        </p:nvSpPr>
        <p:spPr>
          <a:xfrm>
            <a:off x="8458200" y="685800"/>
            <a:ext cx="533400" cy="457200"/>
          </a:xfrm>
          <a:prstGeom prst="star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4-конечная звезда 5"/>
          <p:cNvSpPr/>
          <p:nvPr/>
        </p:nvSpPr>
        <p:spPr>
          <a:xfrm>
            <a:off x="228600" y="609600"/>
            <a:ext cx="457200" cy="457200"/>
          </a:xfrm>
          <a:prstGeom prst="star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descr="H:\ГУЛЬШАТ\творческие работы учащихся\20150315_124105.jpg"/>
          <p:cNvPicPr/>
          <p:nvPr/>
        </p:nvPicPr>
        <p:blipFill rotWithShape="1">
          <a:blip r:embed="rId3" cstate="print">
            <a:extLst>
              <a:ext uri="{28A0092B-C50C-407E-A947-70E740481C1C}">
                <a14:useLocalDpi xmlns:a14="http://schemas.microsoft.com/office/drawing/2010/main"/>
              </a:ext>
            </a:extLst>
          </a:blip>
          <a:srcRect l="6792"/>
          <a:stretch/>
        </p:blipFill>
        <p:spPr bwMode="auto">
          <a:xfrm>
            <a:off x="2915816" y="1236247"/>
            <a:ext cx="4608512" cy="3721933"/>
          </a:xfrm>
          <a:prstGeom prst="rect">
            <a:avLst/>
          </a:prstGeom>
          <a:noFill/>
          <a:ln>
            <a:noFill/>
          </a:ln>
        </p:spPr>
      </p:pic>
      <p:pic>
        <p:nvPicPr>
          <p:cNvPr id="8" name="Рисунок 7" descr="QXKw9OjPL70.jpg"/>
          <p:cNvPicPr>
            <a:picLocks noChangeAspect="1"/>
          </p:cNvPicPr>
          <p:nvPr/>
        </p:nvPicPr>
        <p:blipFill rotWithShape="1">
          <a:blip r:embed="rId4" cstate="email">
            <a:extLst>
              <a:ext uri="{28A0092B-C50C-407E-A947-70E740481C1C}">
                <a14:useLocalDpi xmlns:a14="http://schemas.microsoft.com/office/drawing/2010/main"/>
              </a:ext>
            </a:extLst>
          </a:blip>
          <a:srcRect t="8217" r="5634"/>
          <a:stretch/>
        </p:blipFill>
        <p:spPr>
          <a:xfrm>
            <a:off x="356756" y="3460149"/>
            <a:ext cx="2400300" cy="1498031"/>
          </a:xfrm>
          <a:prstGeom prst="rect">
            <a:avLst/>
          </a:prstGeom>
        </p:spPr>
      </p:pic>
      <p:pic>
        <p:nvPicPr>
          <p:cNvPr id="9" name="Picture 2" descr="E:\гордость_отчизны\Рисунок1111.jpg"/>
          <p:cNvPicPr>
            <a:picLocks noChangeAspect="1" noChangeArrowheads="1"/>
          </p:cNvPicPr>
          <p:nvPr/>
        </p:nvPicPr>
        <p:blipFill rotWithShape="1">
          <a:blip r:embed="rId5">
            <a:extLst>
              <a:ext uri="{28A0092B-C50C-407E-A947-70E740481C1C}">
                <a14:useLocalDpi xmlns:a14="http://schemas.microsoft.com/office/drawing/2010/main"/>
              </a:ext>
            </a:extLst>
          </a:blip>
          <a:srcRect l="51520" t="25000" r="39844" b="50000"/>
          <a:stretch/>
        </p:blipFill>
        <p:spPr bwMode="auto">
          <a:xfrm>
            <a:off x="7664365" y="1556792"/>
            <a:ext cx="1251035" cy="240421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544216" y="4209164"/>
            <a:ext cx="1429012"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1200" dirty="0" err="1" smtClean="0">
                <a:solidFill>
                  <a:srgbClr val="0000FF"/>
                </a:solidFill>
              </a:rPr>
              <a:t>Хурамшин</a:t>
            </a:r>
            <a:r>
              <a:rPr lang="ru-RU" sz="1200" dirty="0" smtClean="0">
                <a:solidFill>
                  <a:srgbClr val="0000FF"/>
                </a:solidFill>
              </a:rPr>
              <a:t> </a:t>
            </a:r>
            <a:r>
              <a:rPr lang="ru-RU" sz="1200" dirty="0" err="1" smtClean="0">
                <a:solidFill>
                  <a:srgbClr val="0000FF"/>
                </a:solidFill>
              </a:rPr>
              <a:t>Шамсемухаммат</a:t>
            </a:r>
            <a:r>
              <a:rPr lang="ru-RU" sz="1200" dirty="0" smtClean="0">
                <a:solidFill>
                  <a:srgbClr val="0000FF"/>
                </a:solidFill>
              </a:rPr>
              <a:t> после войны</a:t>
            </a:r>
            <a:endParaRPr lang="ru-RU" sz="1200" dirty="0">
              <a:solidFill>
                <a:srgbClr val="0000FF"/>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Другая 18">
      <a:dk1>
        <a:sysClr val="windowText" lastClr="000000"/>
      </a:dk1>
      <a:lt1>
        <a:srgbClr val="C00000"/>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743</TotalTime>
  <Words>1299</Words>
  <Application>Microsoft Office PowerPoint</Application>
  <PresentationFormat>Экран (4:3)</PresentationFormat>
  <Paragraphs>71</Paragraphs>
  <Slides>23</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23</vt:i4>
      </vt:variant>
    </vt:vector>
  </HeadingPairs>
  <TitlesOfParts>
    <vt:vector size="26" baseType="lpstr">
      <vt:lpstr>Городская</vt:lpstr>
      <vt:lpstr>Тема Office</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Guzelka</cp:lastModifiedBy>
  <cp:revision>35</cp:revision>
  <dcterms:modified xsi:type="dcterms:W3CDTF">2017-01-10T20:17:20Z</dcterms:modified>
</cp:coreProperties>
</file>