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9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2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B9FA5-14C4-4607-B516-4E60E8D8EE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CBE7A-52F6-49F6-9D84-EB65724DA5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59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CBE7A-52F6-49F6-9D84-EB65724DA5E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72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ACAB7-05CF-4201-B159-68317D3B77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46D6E-A052-40F2-B6E6-10EA0E4E9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://unienc.ru/w/ru/761305-8-iyulya.html" TargetMode="External"/><Relationship Id="rId7" Type="http://schemas.openxmlformats.org/officeDocument/2006/relationships/hyperlink" Target="http://unienc.ru/w/ru/1177946-zasluzhenny-rabotnik-kultury-rf.html" TargetMode="External"/><Relationship Id="rId2" Type="http://schemas.openxmlformats.org/officeDocument/2006/relationships/hyperlink" Target="http://unienc.ru/w/ru/897453-12-aprely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nienc.ru/w/ru/749277-yakutskoye-khoreograficheskoye-uchilishche.html" TargetMode="External"/><Relationship Id="rId5" Type="http://schemas.openxmlformats.org/officeDocument/2006/relationships/hyperlink" Target="http://unienc.ru/w/ru/783513-khoreograf.html" TargetMode="External"/><Relationship Id="rId4" Type="http://schemas.openxmlformats.org/officeDocument/2006/relationships/hyperlink" Target="http://unienc.ru/w/ru/1057344-balerina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nienc.ru/w/ru/1050530-akademiya-russkogo-baleta-imeni-a-ya-vaganovoy.html" TargetMode="External"/><Relationship Id="rId2" Type="http://schemas.openxmlformats.org/officeDocument/2006/relationships/hyperlink" Target="http://unienc.ru/w/ru/692982-novosibirsky-gosudarstvenny-khoreografichesky-kolledzh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nienc.ru/w/ru/442472-oyunsky-platon-alekseyevich.html" TargetMode="External"/><Relationship Id="rId2" Type="http://schemas.openxmlformats.org/officeDocument/2006/relationships/hyperlink" Target="http://unienc.ru/w/ru/1177946-zasluzhenny-rabotnik-kultury-rf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nienc.ru/w/ru/1131458-.html" TargetMode="External"/><Relationship Id="rId4" Type="http://schemas.openxmlformats.org/officeDocument/2006/relationships/hyperlink" Target="http://unienc.ru/w/ru/228462-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nienc.ru/w/ru/833156-borisov-yegor-afanasyevich.html" TargetMode="External"/><Relationship Id="rId2" Type="http://schemas.openxmlformats.org/officeDocument/2006/relationships/hyperlink" Target="http://unienc.ru/w/ru/461441-prezident-respubliki-sakh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unienc.ru/w/ru/431178-poselskaya-natalya-semenovna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s://vk.com/supton" TargetMode="External"/><Relationship Id="rId7" Type="http://schemas.openxmlformats.org/officeDocument/2006/relationships/hyperlink" Target="https://vk.com/anndonskay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4.jpeg"/><Relationship Id="rId5" Type="http://schemas.openxmlformats.org/officeDocument/2006/relationships/hyperlink" Target="https://vk.com/id132080668" TargetMode="External"/><Relationship Id="rId10" Type="http://schemas.openxmlformats.org/officeDocument/2006/relationships/hyperlink" Target="https://vk.com/mua_47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1484784"/>
            <a:ext cx="3670176" cy="2232248"/>
          </a:xfrm>
        </p:spPr>
        <p:txBody>
          <a:bodyPr>
            <a:normAutofit/>
          </a:bodyPr>
          <a:lstStyle/>
          <a:p>
            <a:r>
              <a:rPr lang="ru-RU" dirty="0" smtClean="0"/>
              <a:t>«Учитель славен  учениками»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229200"/>
            <a:ext cx="7560840" cy="12485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Классный час: «Наталья Семёновна </a:t>
            </a:r>
            <a:r>
              <a:rPr lang="ru-RU" dirty="0" err="1" smtClean="0"/>
              <a:t>Посельская</a:t>
            </a:r>
            <a:r>
              <a:rPr lang="ru-RU" dirty="0" smtClean="0"/>
              <a:t>,  глазами своих выпускников.»</a:t>
            </a:r>
            <a:endParaRPr lang="ru-RU" dirty="0"/>
          </a:p>
        </p:txBody>
      </p:sp>
      <p:pic>
        <p:nvPicPr>
          <p:cNvPr id="18438" name="Picture 6" descr="http://www.1sn.ru/files/13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3312368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gazetayakutia.ru/media/k2/items/cache/0b4ebf51f9366476db61c0c0ebb072c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068960"/>
            <a:ext cx="4392487" cy="3618312"/>
          </a:xfrm>
          <a:prstGeom prst="rect">
            <a:avLst/>
          </a:prstGeom>
          <a:noFill/>
        </p:spPr>
      </p:pic>
      <p:pic>
        <p:nvPicPr>
          <p:cNvPr id="24580" name="Picture 4" descr="http://yakutsk.bezformata.ru/content/image1177538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4762500" cy="3571875"/>
          </a:xfrm>
          <a:prstGeom prst="rect">
            <a:avLst/>
          </a:prstGeom>
          <a:noFill/>
        </p:spPr>
      </p:pic>
      <p:pic>
        <p:nvPicPr>
          <p:cNvPr id="24584" name="Picture 8" descr="http://yakutia.info/sites/default/files/inline/2015/12/eOPF9Xk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933056"/>
            <a:ext cx="3844610" cy="2564904"/>
          </a:xfrm>
          <a:prstGeom prst="rect">
            <a:avLst/>
          </a:prstGeom>
          <a:noFill/>
        </p:spPr>
      </p:pic>
      <p:pic>
        <p:nvPicPr>
          <p:cNvPr id="24586" name="Picture 10" descr="http://yakutsk.bezformata.ru/content/image649699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88640"/>
            <a:ext cx="3836996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Звёздные выпускники Натальи Семёновны</a:t>
            </a:r>
            <a:endParaRPr lang="ru-RU" dirty="0"/>
          </a:p>
        </p:txBody>
      </p:sp>
      <p:pic>
        <p:nvPicPr>
          <p:cNvPr id="25602" name="Picture 2" descr="http://yakutsk.bezformata.ru/content/image60393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1872208" cy="2825975"/>
          </a:xfrm>
          <a:prstGeom prst="rect">
            <a:avLst/>
          </a:prstGeom>
          <a:noFill/>
        </p:spPr>
      </p:pic>
      <p:pic>
        <p:nvPicPr>
          <p:cNvPr id="25606" name="Picture 6" descr="http://sakhalife.ru/wp-content/uploads/2015/05/adazhio-iz-baleta-bayaderka.-isp.-z.a.-rs-ya-yuliya-myarina-i-laur.-mezhd.-konk.-saryial-afanas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456384" cy="4835160"/>
          </a:xfrm>
          <a:prstGeom prst="rect">
            <a:avLst/>
          </a:prstGeom>
          <a:noFill/>
        </p:spPr>
      </p:pic>
      <p:pic>
        <p:nvPicPr>
          <p:cNvPr id="25608" name="Picture 8" descr="http://img-news.vl.ru/i/news/add_files/big118975dsc_43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77072"/>
            <a:ext cx="3816424" cy="2480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Выпуски колледжа за 1995-2016 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1999 -  13 выпускников</a:t>
            </a:r>
          </a:p>
          <a:p>
            <a:pPr algn="ctr"/>
            <a:r>
              <a:rPr lang="ru-RU" dirty="0" smtClean="0"/>
              <a:t>2000 – 10 выпускников</a:t>
            </a:r>
          </a:p>
          <a:p>
            <a:pPr algn="ctr"/>
            <a:r>
              <a:rPr lang="ru-RU" dirty="0" smtClean="0"/>
              <a:t>2002 </a:t>
            </a:r>
            <a:r>
              <a:rPr lang="ru-RU" dirty="0"/>
              <a:t>- 13 </a:t>
            </a:r>
            <a:r>
              <a:rPr lang="ru-RU" dirty="0" smtClean="0"/>
              <a:t>выпускников</a:t>
            </a:r>
          </a:p>
          <a:p>
            <a:pPr algn="ctr"/>
            <a:r>
              <a:rPr lang="ru-RU" dirty="0" smtClean="0"/>
              <a:t>2003 – 15 выпускников</a:t>
            </a:r>
          </a:p>
          <a:p>
            <a:pPr algn="ctr"/>
            <a:r>
              <a:rPr lang="ru-RU" dirty="0" smtClean="0"/>
              <a:t>2004 - </a:t>
            </a:r>
            <a:r>
              <a:rPr lang="ru-RU" dirty="0"/>
              <a:t>13 </a:t>
            </a:r>
            <a:r>
              <a:rPr lang="ru-RU" dirty="0" smtClean="0"/>
              <a:t>выпускников</a:t>
            </a:r>
          </a:p>
          <a:p>
            <a:pPr algn="ctr"/>
            <a:r>
              <a:rPr lang="ru-RU" dirty="0" smtClean="0"/>
              <a:t>2006 – 17 выпускников</a:t>
            </a:r>
          </a:p>
          <a:p>
            <a:pPr algn="ctr"/>
            <a:r>
              <a:rPr lang="ru-RU" dirty="0" smtClean="0"/>
              <a:t>2007 – 11 выпускников</a:t>
            </a:r>
          </a:p>
          <a:p>
            <a:pPr algn="ctr"/>
            <a:r>
              <a:rPr lang="ru-RU" dirty="0" smtClean="0"/>
              <a:t>2008 – 15 выпускников</a:t>
            </a:r>
          </a:p>
          <a:p>
            <a:pPr algn="ctr"/>
            <a:r>
              <a:rPr lang="ru-RU" dirty="0" smtClean="0"/>
              <a:t>2010 – 14 выпускников</a:t>
            </a:r>
          </a:p>
          <a:p>
            <a:pPr algn="ctr"/>
            <a:r>
              <a:rPr lang="ru-RU" dirty="0" smtClean="0"/>
              <a:t>2011 – 12 выпускников</a:t>
            </a:r>
          </a:p>
          <a:p>
            <a:pPr algn="ctr"/>
            <a:r>
              <a:rPr lang="ru-RU" dirty="0" smtClean="0"/>
              <a:t>2012 – 14 выпускников</a:t>
            </a:r>
          </a:p>
          <a:p>
            <a:pPr algn="ctr"/>
            <a:r>
              <a:rPr lang="ru-RU" dirty="0" smtClean="0"/>
              <a:t>2015 – 16 выпускников</a:t>
            </a:r>
          </a:p>
          <a:p>
            <a:pPr algn="ctr"/>
            <a:r>
              <a:rPr lang="ru-RU" dirty="0" smtClean="0"/>
              <a:t>Всего: </a:t>
            </a:r>
            <a:r>
              <a:rPr lang="ru-RU" smtClean="0"/>
              <a:t>163 выпускника  </a:t>
            </a:r>
            <a:r>
              <a:rPr lang="ru-RU" dirty="0" smtClean="0"/>
              <a:t>за </a:t>
            </a:r>
            <a:r>
              <a:rPr lang="ru-RU" smtClean="0"/>
              <a:t>12 выпусков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404664"/>
            <a:ext cx="4690864" cy="5721499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/>
              <a:t>Ната́лья</a:t>
            </a:r>
            <a:r>
              <a:rPr lang="ru-RU" b="1" dirty="0"/>
              <a:t> Семёновна </a:t>
            </a:r>
            <a:r>
              <a:rPr lang="ru-RU" b="1" dirty="0" err="1"/>
              <a:t>Посе́льская</a:t>
            </a:r>
            <a:r>
              <a:rPr lang="ru-RU" dirty="0"/>
              <a:t> (</a:t>
            </a:r>
            <a:r>
              <a:rPr lang="ru-RU" dirty="0">
                <a:hlinkClick r:id="rId2"/>
              </a:rPr>
              <a:t>12 апреля</a:t>
            </a:r>
            <a:r>
              <a:rPr lang="ru-RU" dirty="0"/>
              <a:t> </a:t>
            </a:r>
            <a:r>
              <a:rPr lang="ru-RU" dirty="0">
                <a:hlinkClick r:id="rId2"/>
              </a:rPr>
              <a:t>1946</a:t>
            </a:r>
            <a:r>
              <a:rPr lang="ru-RU" dirty="0"/>
              <a:t>, </a:t>
            </a:r>
            <a:r>
              <a:rPr lang="ru-RU" dirty="0">
                <a:hlinkClick r:id="rId2"/>
              </a:rPr>
              <a:t>Москва</a:t>
            </a:r>
            <a:r>
              <a:rPr lang="ru-RU" dirty="0"/>
              <a:t> — </a:t>
            </a:r>
            <a:r>
              <a:rPr lang="ru-RU" dirty="0">
                <a:hlinkClick r:id="rId3"/>
              </a:rPr>
              <a:t>8 июля</a:t>
            </a:r>
            <a:r>
              <a:rPr lang="ru-RU" dirty="0"/>
              <a:t> </a:t>
            </a:r>
            <a:r>
              <a:rPr lang="ru-RU" dirty="0">
                <a:hlinkClick r:id="rId3"/>
              </a:rPr>
              <a:t>2011</a:t>
            </a:r>
            <a:r>
              <a:rPr lang="ru-RU" dirty="0"/>
              <a:t>, </a:t>
            </a:r>
            <a:r>
              <a:rPr lang="ru-RU" dirty="0">
                <a:hlinkClick r:id="rId3"/>
              </a:rPr>
              <a:t>Якутск</a:t>
            </a:r>
            <a:r>
              <a:rPr lang="ru-RU" dirty="0"/>
              <a:t>) — якутская </a:t>
            </a:r>
            <a:r>
              <a:rPr lang="ru-RU" dirty="0">
                <a:hlinkClick r:id="rId4"/>
              </a:rPr>
              <a:t>балерина</a:t>
            </a:r>
            <a:r>
              <a:rPr lang="ru-RU" dirty="0"/>
              <a:t>, балетный </a:t>
            </a:r>
            <a:r>
              <a:rPr lang="ru-RU" dirty="0">
                <a:hlinkClick r:id="rId4"/>
              </a:rPr>
              <a:t>педагог</a:t>
            </a:r>
            <a:r>
              <a:rPr lang="ru-RU" dirty="0"/>
              <a:t>, </a:t>
            </a:r>
            <a:r>
              <a:rPr lang="ru-RU" dirty="0">
                <a:hlinkClick r:id="rId5"/>
              </a:rPr>
              <a:t>хореограф</a:t>
            </a:r>
            <a:r>
              <a:rPr lang="ru-RU" dirty="0"/>
              <a:t>. Основатель, директор и художественный руководитель </a:t>
            </a:r>
            <a:r>
              <a:rPr lang="ru-RU" dirty="0">
                <a:hlinkClick r:id="rId6"/>
              </a:rPr>
              <a:t>Якутского хореографического училища</a:t>
            </a:r>
            <a:r>
              <a:rPr lang="ru-RU" dirty="0"/>
              <a:t>. </a:t>
            </a:r>
            <a:r>
              <a:rPr lang="ru-RU" dirty="0">
                <a:hlinkClick r:id="rId7"/>
              </a:rPr>
              <a:t>Заслуженный работник культуры Российской Федерации</a:t>
            </a:r>
            <a:r>
              <a:rPr lang="ru-RU" dirty="0"/>
              <a:t> и </a:t>
            </a:r>
            <a:r>
              <a:rPr lang="ru-RU" dirty="0">
                <a:hlinkClick r:id="rId7"/>
              </a:rPr>
              <a:t>Республики Саха (Якутия)</a:t>
            </a:r>
            <a:r>
              <a:rPr lang="ru-RU" dirty="0"/>
              <a:t>, кандидат педагогических наук.</a:t>
            </a:r>
          </a:p>
        </p:txBody>
      </p:sp>
      <p:pic>
        <p:nvPicPr>
          <p:cNvPr id="3074" name="Picture 2" descr="http://sakhaballet.ru/d/1093118/d/1411402393__img__996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908720"/>
            <a:ext cx="3498765" cy="4663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РЕПЕРТУАР В ЯКУТСКОМ ТЕАТРЕ ОПЕРЫ И БАЛЕТА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781128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«Барышня и хулиган» — Дива</a:t>
            </a:r>
          </a:p>
          <a:p>
            <a:r>
              <a:rPr lang="ru-RU" dirty="0"/>
              <a:t>«Сияние Севера» — Мать</a:t>
            </a:r>
          </a:p>
          <a:p>
            <a:r>
              <a:rPr lang="ru-RU" dirty="0"/>
              <a:t>«Золушка» — Злюка, Мачеха</a:t>
            </a:r>
          </a:p>
          <a:p>
            <a:r>
              <a:rPr lang="ru-RU" dirty="0"/>
              <a:t>«Голубой Дунай» — Франциска</a:t>
            </a:r>
          </a:p>
          <a:p>
            <a:r>
              <a:rPr lang="ru-RU" dirty="0"/>
              <a:t>«Кун </a:t>
            </a:r>
            <a:r>
              <a:rPr lang="ru-RU" dirty="0" err="1"/>
              <a:t>Куо</a:t>
            </a:r>
            <a:r>
              <a:rPr lang="ru-RU" dirty="0"/>
              <a:t>» — Дочь Солнца</a:t>
            </a:r>
          </a:p>
          <a:p>
            <a:r>
              <a:rPr lang="ru-RU" dirty="0"/>
              <a:t>«Жизель» — Мирта</a:t>
            </a:r>
          </a:p>
          <a:p>
            <a:r>
              <a:rPr lang="ru-RU" dirty="0"/>
              <a:t>«Сотворение мира» — Чертовка</a:t>
            </a:r>
          </a:p>
          <a:p>
            <a:r>
              <a:rPr lang="ru-RU" dirty="0"/>
              <a:t>«Баядерка» — Индусский танец, па де </a:t>
            </a:r>
            <a:r>
              <a:rPr lang="ru-RU" dirty="0" err="1"/>
              <a:t>аксьон</a:t>
            </a:r>
            <a:endParaRPr lang="ru-RU" dirty="0"/>
          </a:p>
          <a:p>
            <a:r>
              <a:rPr lang="ru-RU" dirty="0"/>
              <a:t>«Камень счастья» — Хозяйка Земли</a:t>
            </a:r>
          </a:p>
          <a:p>
            <a:r>
              <a:rPr lang="ru-RU" dirty="0"/>
              <a:t>«Орлы летят на Север» — Мать-орлица</a:t>
            </a:r>
          </a:p>
          <a:p>
            <a:r>
              <a:rPr lang="ru-RU" dirty="0"/>
              <a:t>«Священный Ильмень» — Мать</a:t>
            </a:r>
          </a:p>
          <a:p>
            <a:r>
              <a:rPr lang="ru-RU" dirty="0"/>
              <a:t>«</a:t>
            </a:r>
            <a:r>
              <a:rPr lang="ru-RU" dirty="0" err="1"/>
              <a:t>Чурумчуку</a:t>
            </a:r>
            <a:r>
              <a:rPr lang="ru-RU" dirty="0"/>
              <a:t>» — </a:t>
            </a:r>
            <a:r>
              <a:rPr lang="ru-RU" dirty="0" err="1"/>
              <a:t>Нюргуяна</a:t>
            </a:r>
            <a:endParaRPr lang="ru-RU" dirty="0"/>
          </a:p>
          <a:p>
            <a:r>
              <a:rPr lang="ru-RU" dirty="0"/>
              <a:t>«Половецкие пляски» — Главная красавица</a:t>
            </a:r>
          </a:p>
          <a:p>
            <a:r>
              <a:rPr lang="ru-RU" dirty="0"/>
              <a:t>«Собор Парижской богоматери» — </a:t>
            </a:r>
            <a:r>
              <a:rPr lang="ru-RU" dirty="0" err="1"/>
              <a:t>Гудула</a:t>
            </a:r>
            <a:endParaRPr lang="ru-RU" dirty="0"/>
          </a:p>
        </p:txBody>
      </p:sp>
      <p:pic>
        <p:nvPicPr>
          <p:cNvPr id="2050" name="Picture 2" descr="https://im3-tub-ru.yandex.net/i?id=7b7b4277f144e466e4ad1777117e67df&amp;n=33&amp;h=215&amp;w=1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197" y="1628800"/>
            <a:ext cx="3775885" cy="4890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692696"/>
            <a:ext cx="4932040" cy="554461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Дочь первой якутской балерины </a:t>
            </a:r>
            <a:r>
              <a:rPr lang="ru-RU" dirty="0" err="1"/>
              <a:t>Аксении</a:t>
            </a:r>
            <a:r>
              <a:rPr lang="ru-RU" dirty="0"/>
              <a:t> Васильевны </a:t>
            </a:r>
            <a:r>
              <a:rPr lang="ru-RU" dirty="0" err="1"/>
              <a:t>Посельской</a:t>
            </a:r>
            <a:r>
              <a:rPr lang="ru-RU" dirty="0"/>
              <a:t> и наркома просвещения, министра образования ЯАССР Семёна Семёновича </a:t>
            </a:r>
            <a:r>
              <a:rPr lang="ru-RU" dirty="0" err="1"/>
              <a:t>Сюльского</a:t>
            </a:r>
            <a:r>
              <a:rPr lang="ru-RU" dirty="0"/>
              <a:t>. Окончила </a:t>
            </a:r>
            <a:r>
              <a:rPr lang="ru-RU" dirty="0">
                <a:hlinkClick r:id="rId2"/>
              </a:rPr>
              <a:t>Новосибирское хореографическое </a:t>
            </a:r>
            <a:r>
              <a:rPr lang="ru-RU" dirty="0" err="1">
                <a:hlinkClick r:id="rId2"/>
              </a:rPr>
              <a:t>училище</a:t>
            </a:r>
            <a:r>
              <a:rPr lang="ru-RU" dirty="0" err="1"/>
              <a:t>в</a:t>
            </a:r>
            <a:r>
              <a:rPr lang="ru-RU" dirty="0"/>
              <a:t> 1965 году и отправилась в Якутск, где стала солисткой балета Якутского музыкально-драматического театра (с 1971 года — музыкальный, с 1991 — театр оперы и балета). Танцевала ведущие и главные партии в спектаклях классического и национального репертуара. В 1976—1978 году стажировалась в </a:t>
            </a:r>
            <a:r>
              <a:rPr lang="ru-RU" dirty="0">
                <a:hlinkClick r:id="rId3"/>
              </a:rPr>
              <a:t>Ленинградском академическом хореографическом училище имени А. Я. Вагановой</a:t>
            </a:r>
            <a:r>
              <a:rPr lang="ru-RU" dirty="0"/>
              <a:t>. </a:t>
            </a:r>
          </a:p>
        </p:txBody>
      </p:sp>
      <p:pic>
        <p:nvPicPr>
          <p:cNvPr id="7170" name="Picture 2" descr="https://im3-tub-ru.yandex.net/i?id=b8167313bdb84869f44b07397e66b370&amp;n=33&amp;h=215&amp;w=1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1854206" cy="2282100"/>
          </a:xfrm>
          <a:prstGeom prst="rect">
            <a:avLst/>
          </a:prstGeom>
          <a:noFill/>
        </p:spPr>
      </p:pic>
      <p:pic>
        <p:nvPicPr>
          <p:cNvPr id="7172" name="Picture 4" descr="http://yakutsk.bezformata.ru/content/image66535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5" y="2415348"/>
            <a:ext cx="1728192" cy="2392882"/>
          </a:xfrm>
          <a:prstGeom prst="rect">
            <a:avLst/>
          </a:prstGeom>
          <a:noFill/>
        </p:spPr>
      </p:pic>
      <p:pic>
        <p:nvPicPr>
          <p:cNvPr id="7174" name="Picture 6" descr="http://plie.ru/i/informer/poselskay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60727" y="4509120"/>
            <a:ext cx="1763201" cy="2127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581128"/>
            <a:ext cx="8435280" cy="208823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В 1992 году по инициативе Натальи </a:t>
            </a:r>
            <a:r>
              <a:rPr lang="ru-RU" dirty="0" err="1"/>
              <a:t>Посельской</a:t>
            </a:r>
            <a:r>
              <a:rPr lang="ru-RU" dirty="0"/>
              <a:t> и при её непосредственном участии при Якутском музыкальном училище имени  М.  </a:t>
            </a:r>
            <a:r>
              <a:rPr lang="ru-RU" dirty="0" err="1"/>
              <a:t>Жиркова</a:t>
            </a:r>
            <a:r>
              <a:rPr lang="ru-RU" dirty="0"/>
              <a:t> открылось хореографическое отделение, которое весной 1995 года было преобразовано в профессиональное образовательное учреждение «Республиканское хореографическое училище». Наталья Семёновна </a:t>
            </a:r>
            <a:r>
              <a:rPr lang="ru-RU" dirty="0" err="1"/>
              <a:t>Посельская</a:t>
            </a:r>
            <a:r>
              <a:rPr lang="ru-RU" dirty="0"/>
              <a:t> была бессменным директором, художественным руководителем и педагогом классического танца Якутского хореографического училища, получившего в 2004 году имя её матери — </a:t>
            </a:r>
            <a:r>
              <a:rPr lang="ru-RU" dirty="0" err="1"/>
              <a:t>Аксении</a:t>
            </a:r>
            <a:r>
              <a:rPr lang="ru-RU" dirty="0"/>
              <a:t> </a:t>
            </a:r>
            <a:r>
              <a:rPr lang="ru-RU" dirty="0" err="1"/>
              <a:t>Посельской</a:t>
            </a:r>
            <a:r>
              <a:rPr lang="ru-RU" dirty="0"/>
              <a:t>, со дня основания и до своих последних дней. Она воспитала не одно поколение артистов якутского балета.</a:t>
            </a:r>
          </a:p>
        </p:txBody>
      </p:sp>
      <p:pic>
        <p:nvPicPr>
          <p:cNvPr id="6146" name="Picture 2" descr="http://sakhaballet.ru/d/1093118/d/1411402438__31888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5715000" cy="4286250"/>
          </a:xfrm>
          <a:prstGeom prst="rect">
            <a:avLst/>
          </a:prstGeom>
          <a:noFill/>
        </p:spPr>
      </p:pic>
      <p:pic>
        <p:nvPicPr>
          <p:cNvPr id="6148" name="Picture 4" descr="https://im2-tub-ru.yandex.net/i?id=09b80410c82c0a21334438c712665de8&amp;n=33&amp;h=215&amp;w=2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1805186" cy="1552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Звания и награды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hlinkClick r:id="rId2"/>
              </a:rPr>
              <a:t>Заслуженный работник культуры Российской Федерации</a:t>
            </a:r>
            <a:endParaRPr lang="ru-RU" dirty="0"/>
          </a:p>
          <a:p>
            <a:r>
              <a:rPr lang="ru-RU" dirty="0"/>
              <a:t>Заслуженный работник культуры </a:t>
            </a:r>
            <a:r>
              <a:rPr lang="ru-RU" dirty="0">
                <a:hlinkClick r:id="rId2"/>
              </a:rPr>
              <a:t>Республики Саха (Якутия)</a:t>
            </a:r>
            <a:endParaRPr lang="ru-RU" dirty="0"/>
          </a:p>
          <a:p>
            <a:r>
              <a:rPr lang="ru-RU" dirty="0"/>
              <a:t>Государственная премия </a:t>
            </a:r>
            <a:r>
              <a:rPr lang="ru-RU" dirty="0">
                <a:hlinkClick r:id="rId2"/>
              </a:rPr>
              <a:t>Республики Саха (Якутия)</a:t>
            </a:r>
            <a:r>
              <a:rPr lang="ru-RU" dirty="0"/>
              <a:t> имени </a:t>
            </a:r>
            <a:r>
              <a:rPr lang="ru-RU" dirty="0">
                <a:hlinkClick r:id="rId3"/>
              </a:rPr>
              <a:t>Платона Алексеевича </a:t>
            </a:r>
            <a:r>
              <a:rPr lang="ru-RU" dirty="0" err="1">
                <a:hlinkClick r:id="rId3"/>
              </a:rPr>
              <a:t>Ойунского</a:t>
            </a:r>
            <a:endParaRPr lang="ru-RU" dirty="0"/>
          </a:p>
          <a:p>
            <a:r>
              <a:rPr lang="ru-RU" dirty="0"/>
              <a:t>Лауреат Национального Фонда возрождения «</a:t>
            </a:r>
            <a:r>
              <a:rPr lang="ru-RU" dirty="0" err="1"/>
              <a:t>Баргарыы</a:t>
            </a:r>
            <a:r>
              <a:rPr lang="ru-RU" dirty="0"/>
              <a:t>» при Президенте Республики Саха (Якутия)</a:t>
            </a:r>
          </a:p>
          <a:p>
            <a:r>
              <a:rPr lang="ru-RU" dirty="0">
                <a:hlinkClick r:id="rId4"/>
              </a:rPr>
              <a:t>Медаль «За доблестный труд»</a:t>
            </a:r>
            <a:endParaRPr lang="ru-RU" dirty="0"/>
          </a:p>
          <a:p>
            <a:r>
              <a:rPr lang="ru-RU" dirty="0">
                <a:hlinkClick r:id="rId5"/>
              </a:rPr>
              <a:t>Медаль «Ветеран труда»</a:t>
            </a:r>
            <a:endParaRPr lang="ru-RU" dirty="0"/>
          </a:p>
          <a:p>
            <a:r>
              <a:rPr lang="ru-RU" dirty="0"/>
              <a:t>2003 — Приз журнала «Балет» «Душа танца» в номинации «Учитель»</a:t>
            </a:r>
          </a:p>
          <a:p>
            <a:r>
              <a:rPr lang="ru-RU" dirty="0"/>
              <a:t>2010 — Лауреат республиканской премии «Маэстро»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/>
              <a:t>Память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085184"/>
            <a:ext cx="8219256" cy="15121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9 сентября 2011 года Указом № 900 </a:t>
            </a:r>
            <a:r>
              <a:rPr lang="ru-RU" dirty="0">
                <a:hlinkClick r:id="rId2"/>
              </a:rPr>
              <a:t>Президента Республики Саха (Якутия)</a:t>
            </a:r>
            <a:r>
              <a:rPr lang="ru-RU" dirty="0"/>
              <a:t> </a:t>
            </a:r>
            <a:r>
              <a:rPr lang="ru-RU" dirty="0">
                <a:hlinkClick r:id="rId3"/>
              </a:rPr>
              <a:t>Е. А. Борисова</a:t>
            </a:r>
            <a:r>
              <a:rPr lang="ru-RU" dirty="0"/>
              <a:t> «Якутское хореографическое училище имени А. В. </a:t>
            </a:r>
            <a:r>
              <a:rPr lang="ru-RU" dirty="0" err="1"/>
              <a:t>Посельской</a:t>
            </a:r>
            <a:r>
              <a:rPr lang="ru-RU" dirty="0"/>
              <a:t>» было переименовано в «Якутское хореографическое училище имени </a:t>
            </a:r>
            <a:r>
              <a:rPr lang="ru-RU" dirty="0" err="1"/>
              <a:t>Аксении</a:t>
            </a:r>
            <a:r>
              <a:rPr lang="ru-RU" dirty="0"/>
              <a:t> и Натальи </a:t>
            </a:r>
            <a:r>
              <a:rPr lang="ru-RU" dirty="0" err="1"/>
              <a:t>Посельских</a:t>
            </a:r>
            <a:r>
              <a:rPr lang="ru-RU" dirty="0"/>
              <a:t>»</a:t>
            </a:r>
            <a:r>
              <a:rPr lang="ru-RU" baseline="30000" dirty="0">
                <a:hlinkClick r:id="rId4"/>
              </a:rPr>
              <a:t>[3]</a:t>
            </a:r>
            <a:r>
              <a:rPr lang="ru-RU" dirty="0"/>
              <a:t>.</a:t>
            </a:r>
          </a:p>
        </p:txBody>
      </p:sp>
      <p:pic>
        <p:nvPicPr>
          <p:cNvPr id="4098" name="Picture 2" descr="https://im1-tub-ru.yandex.net/i?id=c627f011f8a12d57a40f3a79e567e72c&amp;n=33&amp;h=215&amp;w=3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36693" y="1124744"/>
            <a:ext cx="5139563" cy="3738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147248" cy="172819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/>
              <a:t>СМЕРТЬ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8 июня на 65 году жизни после продолжительной, тяжелой болезни скончалась выдающийся деятель балетного искусства, педагог-балетмейстер Наталья Семеновна </a:t>
            </a:r>
            <a:r>
              <a:rPr lang="ru-RU" dirty="0" err="1"/>
              <a:t>Посельская</a:t>
            </a:r>
            <a:r>
              <a:rPr lang="ru-RU" dirty="0"/>
              <a:t>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2492896"/>
          <a:ext cx="3888431" cy="548640"/>
        </p:xfrm>
        <a:graphic>
          <a:graphicData uri="http://schemas.openxmlformats.org/drawingml/2006/table">
            <a:tbl>
              <a:tblPr/>
              <a:tblGrid>
                <a:gridCol w="423364"/>
                <a:gridCol w="3465067"/>
              </a:tblGrid>
              <a:tr h="504056">
                <a:tc>
                  <a:txBody>
                    <a:bodyPr/>
                    <a:lstStyle/>
                    <a:p>
                      <a:pPr fontAlgn="t"/>
                      <a:endParaRPr lang="ru-RU" dirty="0"/>
                    </a:p>
                  </a:txBody>
                  <a:tcPr marL="0" marR="0" marT="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 u="none" strike="noStrike" dirty="0">
                          <a:solidFill>
                            <a:srgbClr val="45688E"/>
                          </a:solidFill>
                          <a:hlinkClick r:id="rId3"/>
                        </a:rPr>
                        <a:t>Венера Федотова</a:t>
                      </a:r>
                      <a:endParaRPr lang="ru-RU" dirty="0"/>
                    </a:p>
                    <a:p>
                      <a:pPr fontAlgn="t"/>
                      <a:r>
                        <a:rPr lang="ru-RU" dirty="0"/>
                        <a:t>Спасибо большое за всё!!!....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https://pp.vk.me/c633119/v633119594/43b4/J5qii61tTW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420888"/>
            <a:ext cx="576064" cy="576064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15616" y="3068960"/>
          <a:ext cx="3240360" cy="548640"/>
        </p:xfrm>
        <a:graphic>
          <a:graphicData uri="http://schemas.openxmlformats.org/drawingml/2006/table">
            <a:tbl>
              <a:tblPr/>
              <a:tblGrid>
                <a:gridCol w="352803"/>
                <a:gridCol w="2887557"/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ru-RU" dirty="0"/>
                    </a:p>
                  </a:txBody>
                  <a:tcPr marL="0" marR="0" marT="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 u="none" strike="noStrike" dirty="0" err="1">
                          <a:solidFill>
                            <a:srgbClr val="45688E"/>
                          </a:solidFill>
                          <a:hlinkClick r:id="rId5"/>
                        </a:rPr>
                        <a:t>Тупсуна</a:t>
                      </a:r>
                      <a:r>
                        <a:rPr lang="ru-RU" b="1" u="none" strike="noStrike" dirty="0">
                          <a:solidFill>
                            <a:srgbClr val="45688E"/>
                          </a:solidFill>
                          <a:hlinkClick r:id="rId5"/>
                        </a:rPr>
                        <a:t> Татаринова</a:t>
                      </a:r>
                      <a:endParaRPr lang="ru-RU" dirty="0"/>
                    </a:p>
                    <a:p>
                      <a:pPr fontAlgn="t"/>
                      <a:r>
                        <a:rPr lang="ru-RU" dirty="0"/>
                        <a:t>мы все так благодарны вам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https://pp.vk.me/c319826/v319826668/74ac/4pTJYRuZ9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068960"/>
            <a:ext cx="576064" cy="576064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43608" y="3717032"/>
          <a:ext cx="3816423" cy="548640"/>
        </p:xfrm>
        <a:graphic>
          <a:graphicData uri="http://schemas.openxmlformats.org/drawingml/2006/table">
            <a:tbl>
              <a:tblPr/>
              <a:tblGrid>
                <a:gridCol w="415523"/>
                <a:gridCol w="3400900"/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ru-RU" dirty="0"/>
                    </a:p>
                  </a:txBody>
                  <a:tcPr marL="0" marR="0" marT="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 u="none" strike="noStrike" dirty="0">
                          <a:solidFill>
                            <a:srgbClr val="45688E"/>
                          </a:solidFill>
                          <a:hlinkClick r:id="rId7"/>
                        </a:rPr>
                        <a:t>Анна Донская</a:t>
                      </a:r>
                      <a:endParaRPr lang="ru-RU" dirty="0"/>
                    </a:p>
                    <a:p>
                      <a:pPr fontAlgn="t"/>
                      <a:r>
                        <a:rPr lang="ru-RU" dirty="0"/>
                        <a:t>вы всегда будете в наших сердцах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8" name="Picture 4" descr="https://pp.vk.me/c627229/v627229403/39661/-wMG85BJnD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3717032"/>
            <a:ext cx="648072" cy="648072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971600" y="4365104"/>
          <a:ext cx="4536505" cy="1097280"/>
        </p:xfrm>
        <a:graphic>
          <a:graphicData uri="http://schemas.openxmlformats.org/drawingml/2006/table">
            <a:tbl>
              <a:tblPr/>
              <a:tblGrid>
                <a:gridCol w="493925"/>
                <a:gridCol w="4042580"/>
              </a:tblGrid>
              <a:tr h="1025272">
                <a:tc>
                  <a:txBody>
                    <a:bodyPr/>
                    <a:lstStyle/>
                    <a:p>
                      <a:pPr fontAlgn="t"/>
                      <a:endParaRPr lang="ru-RU" dirty="0"/>
                    </a:p>
                  </a:txBody>
                  <a:tcPr marL="0" marR="0" marT="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 u="none" strike="noStrike" dirty="0">
                          <a:solidFill>
                            <a:srgbClr val="45688E"/>
                          </a:solidFill>
                        </a:rPr>
                        <a:t>Иван </a:t>
                      </a:r>
                      <a:r>
                        <a:rPr lang="ru-RU" b="1" u="none" strike="noStrike" dirty="0" smtClean="0">
                          <a:solidFill>
                            <a:srgbClr val="45688E"/>
                          </a:solidFill>
                        </a:rPr>
                        <a:t>Дьяконов</a:t>
                      </a:r>
                      <a:endParaRPr lang="ru-RU" dirty="0"/>
                    </a:p>
                    <a:p>
                      <a:pPr fontAlgn="t"/>
                      <a:r>
                        <a:rPr lang="ru-RU" dirty="0"/>
                        <a:t>уже 1 год и снами легендарного учителя нет! Наталья Семеновна </a:t>
                      </a:r>
                      <a:r>
                        <a:rPr lang="ru-RU" dirty="0" err="1"/>
                        <a:t>Посельская</a:t>
                      </a:r>
                      <a:r>
                        <a:rPr lang="ru-RU" dirty="0"/>
                        <a:t> мы помним и гордимся тобой!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9" name="Picture 5" descr="https://pp.vk.me/c629124/v629124106/1d682/BeE_FtdLzpw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4581128"/>
            <a:ext cx="576064" cy="576064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115616" y="5517232"/>
          <a:ext cx="3168352" cy="548640"/>
        </p:xfrm>
        <a:graphic>
          <a:graphicData uri="http://schemas.openxmlformats.org/drawingml/2006/table">
            <a:tbl>
              <a:tblPr/>
              <a:tblGrid>
                <a:gridCol w="344964"/>
                <a:gridCol w="2823388"/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ru-RU" dirty="0"/>
                    </a:p>
                  </a:txBody>
                  <a:tcPr marL="0" marR="0" marT="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 u="sng" dirty="0" err="1">
                          <a:solidFill>
                            <a:srgbClr val="45688E"/>
                          </a:solidFill>
                          <a:hlinkClick r:id="rId10"/>
                        </a:rPr>
                        <a:t>Уйгууна</a:t>
                      </a:r>
                      <a:r>
                        <a:rPr lang="ru-RU" b="1" u="sng" dirty="0">
                          <a:solidFill>
                            <a:srgbClr val="45688E"/>
                          </a:solidFill>
                          <a:hlinkClick r:id="rId10"/>
                        </a:rPr>
                        <a:t> Михайлова</a:t>
                      </a:r>
                      <a:endParaRPr lang="ru-RU" dirty="0"/>
                    </a:p>
                    <a:p>
                      <a:pPr fontAlgn="t"/>
                      <a:r>
                        <a:rPr lang="ru-RU" dirty="0"/>
                        <a:t>буду помнить вас всегда ...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30" name="Picture 6" descr="https://pp.vk.me/c625417/v625417996/5a3ad/qTuJlstMoI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5445224"/>
            <a:ext cx="589156" cy="720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Будни ГБПОУ РС (Я) «ЯХК им. </a:t>
            </a:r>
            <a:r>
              <a:rPr lang="ru-RU" dirty="0" err="1" smtClean="0"/>
              <a:t>Аксеньи</a:t>
            </a:r>
            <a:r>
              <a:rPr lang="ru-RU" dirty="0" smtClean="0"/>
              <a:t> и Натальи </a:t>
            </a:r>
            <a:r>
              <a:rPr lang="ru-RU" dirty="0" err="1" smtClean="0"/>
              <a:t>Посельских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 descr="http://maleballet.spb.ru/wp-content/uploads/2015/05/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2916322" cy="1944215"/>
          </a:xfrm>
          <a:prstGeom prst="rect">
            <a:avLst/>
          </a:prstGeom>
          <a:noFill/>
        </p:spPr>
      </p:pic>
      <p:pic>
        <p:nvPicPr>
          <p:cNvPr id="1028" name="Picture 4" descr="http://cs6110.vk.me/v6110008/4564/NPMU2tjvTV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3953892" cy="2232248"/>
          </a:xfrm>
          <a:prstGeom prst="rect">
            <a:avLst/>
          </a:prstGeom>
          <a:noFill/>
        </p:spPr>
      </p:pic>
      <p:pic>
        <p:nvPicPr>
          <p:cNvPr id="1030" name="Picture 6" descr="http://sakhalife.ru/wp-content/uploads/2015/09/img_2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789040"/>
            <a:ext cx="3778575" cy="2520280"/>
          </a:xfrm>
          <a:prstGeom prst="rect">
            <a:avLst/>
          </a:prstGeom>
          <a:noFill/>
        </p:spPr>
      </p:pic>
      <p:pic>
        <p:nvPicPr>
          <p:cNvPr id="1032" name="Picture 8" descr="http://yakutsk.bezformata.ru/content/image1002948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077072"/>
            <a:ext cx="4371913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306</Words>
  <Application>Microsoft Office PowerPoint</Application>
  <PresentationFormat>Экран (4:3)</PresentationFormat>
  <Paragraphs>59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Corbel</vt:lpstr>
      <vt:lpstr>Тема Office</vt:lpstr>
      <vt:lpstr>«Учитель славен  учениками»</vt:lpstr>
      <vt:lpstr>Презентация PowerPoint</vt:lpstr>
      <vt:lpstr>РЕПЕРТУАР В ЯКУТСКОМ ТЕАТРЕ ОПЕРЫ И БАЛЕТА </vt:lpstr>
      <vt:lpstr>Презентация PowerPoint</vt:lpstr>
      <vt:lpstr>Презентация PowerPoint</vt:lpstr>
      <vt:lpstr>Звания и награды</vt:lpstr>
      <vt:lpstr>Память</vt:lpstr>
      <vt:lpstr>Презентация PowerPoint</vt:lpstr>
      <vt:lpstr>Будни ГБПОУ РС (Я) «ЯХК им. Аксеньи и Натальи Посельских»</vt:lpstr>
      <vt:lpstr>Презентация PowerPoint</vt:lpstr>
      <vt:lpstr>Звёздные выпускники Натальи Семёновны</vt:lpstr>
      <vt:lpstr>Выпуски колледжа за 1995-2016 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«Учитель славен своими учениками»</dc:title>
  <dc:creator>User4</dc:creator>
  <cp:lastModifiedBy>Admin</cp:lastModifiedBy>
  <cp:revision>33</cp:revision>
  <dcterms:created xsi:type="dcterms:W3CDTF">2016-02-17T09:32:13Z</dcterms:created>
  <dcterms:modified xsi:type="dcterms:W3CDTF">2017-01-10T06:56:22Z</dcterms:modified>
</cp:coreProperties>
</file>