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66"/>
              </a:solidFill>
              <a:ln w="76200"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FF0066"/>
              </a:solidFill>
              <a:ln w="76200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0066"/>
              </a:solidFill>
              <a:ln w="76200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FF0066"/>
              </a:solidFill>
              <a:ln w="76200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rgbClr val="FF0066"/>
              </a:solidFill>
              <a:ln w="76200"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chemeClr val="bg1"/>
              </a:solidFill>
              <a:ln w="76200">
                <a:solidFill>
                  <a:schemeClr val="tx1"/>
                </a:solidFill>
              </a:ln>
            </c:spPr>
          </c:dPt>
          <c:cat>
            <c:strRef>
              <c:f>Лист1!$A$2:$A$7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16.7</c:v>
                </c:pt>
                <c:pt idx="1">
                  <c:v>16.7</c:v>
                </c:pt>
                <c:pt idx="2">
                  <c:v>16.7</c:v>
                </c:pt>
                <c:pt idx="3">
                  <c:v>16.7</c:v>
                </c:pt>
                <c:pt idx="4">
                  <c:v>16.7</c:v>
                </c:pt>
                <c:pt idx="5">
                  <c:v>16.7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ПОНЯТИЕ О ДОЛЯХ И ДРОБЯХ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600" dirty="0" smtClean="0"/>
              <a:t>Если яблоко разрезать на две равные части, то каждая из образовавшихся долей яблока составляет его </a:t>
            </a:r>
            <a:r>
              <a:rPr lang="ru-RU" sz="3600" b="1" i="1" dirty="0" smtClean="0">
                <a:solidFill>
                  <a:srgbClr val="FF0000"/>
                </a:solidFill>
              </a:rPr>
              <a:t>половину</a:t>
            </a:r>
            <a:r>
              <a:rPr lang="ru-RU" sz="3600" dirty="0" smtClean="0"/>
              <a:t> или </a:t>
            </a:r>
            <a:r>
              <a:rPr lang="ru-RU" sz="3600" b="1" i="1" dirty="0" smtClean="0">
                <a:solidFill>
                  <a:srgbClr val="FF0000"/>
                </a:solidFill>
              </a:rPr>
              <a:t>одну вторую часть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pic>
        <p:nvPicPr>
          <p:cNvPr id="1026" name="Picture 2" descr="http://st.depositphotos.com/1791480/1696/i/950/depositphotos_16960701-stock-photo-red-apple-cut-in-hal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11101"/>
            <a:ext cx="5832648" cy="387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600" dirty="0" smtClean="0"/>
              <a:t>Если яблоко разрезать на </a:t>
            </a:r>
            <a:r>
              <a:rPr lang="ru-RU" sz="3600" u="sng" dirty="0" smtClean="0">
                <a:solidFill>
                  <a:srgbClr val="FF0000"/>
                </a:solidFill>
              </a:rPr>
              <a:t>три равные части</a:t>
            </a:r>
            <a:r>
              <a:rPr lang="ru-RU" sz="3600" dirty="0" smtClean="0"/>
              <a:t>, </a:t>
            </a:r>
            <a:r>
              <a:rPr lang="ru-RU" sz="3600" u="sng" dirty="0" smtClean="0">
                <a:solidFill>
                  <a:srgbClr val="003300"/>
                </a:solidFill>
              </a:rPr>
              <a:t>на четыре </a:t>
            </a:r>
            <a:r>
              <a:rPr lang="ru-RU" sz="3600" dirty="0" smtClean="0"/>
              <a:t>или </a:t>
            </a:r>
            <a:r>
              <a:rPr lang="ru-RU" sz="3600" u="sng" dirty="0" smtClean="0">
                <a:solidFill>
                  <a:srgbClr val="7030A0"/>
                </a:solidFill>
              </a:rPr>
              <a:t>на пять равных частей</a:t>
            </a:r>
            <a:r>
              <a:rPr lang="ru-RU" sz="3600" dirty="0" smtClean="0"/>
              <a:t>, то получатся доли, которые называют: </a:t>
            </a:r>
            <a:r>
              <a:rPr lang="ru-RU" sz="3600" b="1" i="1" dirty="0" smtClean="0">
                <a:solidFill>
                  <a:srgbClr val="FF0000"/>
                </a:solidFill>
              </a:rPr>
              <a:t>одна треть</a:t>
            </a:r>
            <a:r>
              <a:rPr lang="ru-RU" sz="3600" dirty="0" smtClean="0"/>
              <a:t>, </a:t>
            </a:r>
            <a:r>
              <a:rPr lang="ru-RU" sz="3600" b="1" i="1" dirty="0" smtClean="0">
                <a:solidFill>
                  <a:srgbClr val="003300"/>
                </a:solidFill>
              </a:rPr>
              <a:t>одна четверть</a:t>
            </a:r>
            <a:r>
              <a:rPr lang="ru-RU" sz="3600" dirty="0" smtClean="0"/>
              <a:t>, </a:t>
            </a:r>
            <a:r>
              <a:rPr lang="ru-RU" sz="3600" b="1" i="1" dirty="0" smtClean="0">
                <a:solidFill>
                  <a:srgbClr val="002060"/>
                </a:solidFill>
              </a:rPr>
              <a:t>одна пятая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2050" name="Picture 2" descr="https://www.vitek.ru/netcat_files/1096/1438/IMG_4081_thumb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5696" y="3050962"/>
            <a:ext cx="5256584" cy="35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30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600" dirty="0"/>
              <a:t> </a:t>
            </a:r>
            <a:r>
              <a:rPr lang="ru-RU" sz="4800" b="1" dirty="0" smtClean="0"/>
              <a:t>Чем больше число частей, тем меньше получаемые дроби:</a:t>
            </a:r>
            <a:endParaRPr lang="ru-RU" sz="4800" b="1" dirty="0"/>
          </a:p>
        </p:txBody>
      </p:sp>
      <p:pic>
        <p:nvPicPr>
          <p:cNvPr id="3074" name="Picture 2" descr="https://im2-tub-ru.yandex.net/i?id=65d25860cdf8e403092ba222d6e7d8b9&amp;n=33&amp;h=215&amp;w=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20478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.depositphotos.com/1791480/1696/i/950/depositphotos_16960701-stock-photo-red-apple-cut-in-hal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42047"/>
            <a:ext cx="3528392" cy="234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www.vitek.ru/netcat_files/1096/1438/IMG_4081_thumb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2492896"/>
            <a:ext cx="291632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.povar.ru/uploads/56/70/ed/d0/zapechennie_yabloki_s_koricei-1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84130"/>
            <a:ext cx="6570730" cy="215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68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68660"/>
            <a:ext cx="1656184" cy="1512168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68660"/>
            <a:ext cx="1656184" cy="1512168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68660"/>
            <a:ext cx="1656184" cy="151216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64088" y="116632"/>
            <a:ext cx="3779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800" dirty="0" smtClean="0"/>
              <a:t>Прямоугольник разделён на три равные части, </a:t>
            </a:r>
            <a:r>
              <a:rPr lang="ru-RU" sz="2800" dirty="0"/>
              <a:t>и </a:t>
            </a:r>
            <a:r>
              <a:rPr lang="ru-RU" sz="2800" b="1" u="sng" dirty="0">
                <a:solidFill>
                  <a:srgbClr val="FF0000"/>
                </a:solidFill>
              </a:rPr>
              <a:t>две третьих</a:t>
            </a:r>
            <a:r>
              <a:rPr lang="ru-RU" sz="2800" dirty="0"/>
              <a:t> этого прямоугольника закрашено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060848"/>
            <a:ext cx="55801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обозначения такой части используют специальную запись: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31840" y="3514595"/>
                <a:ext cx="1656184" cy="2867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9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9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sz="96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3514595"/>
                <a:ext cx="1656184" cy="28677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0" y="4225207"/>
            <a:ext cx="35033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/>
              <a:t>дробь</a:t>
            </a:r>
            <a:endParaRPr lang="ru-RU" sz="8800" b="1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535996" y="3717032"/>
            <a:ext cx="1044116" cy="792088"/>
          </a:xfrm>
          <a:prstGeom prst="line">
            <a:avLst/>
          </a:prstGeom>
          <a:ln w="762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6136" y="3160652"/>
            <a:ext cx="3240360" cy="7078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3300"/>
                </a:solidFill>
              </a:rPr>
              <a:t>числитель</a:t>
            </a:r>
            <a:endParaRPr lang="ru-RU" sz="4000" b="1" i="1" dirty="0">
              <a:solidFill>
                <a:srgbClr val="0033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432176" y="5459925"/>
            <a:ext cx="1251756" cy="423664"/>
          </a:xfrm>
          <a:prstGeom prst="line">
            <a:avLst/>
          </a:prstGeom>
          <a:ln w="762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61350" y="5669335"/>
            <a:ext cx="3382649" cy="7078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3300"/>
                </a:solidFill>
              </a:rPr>
              <a:t>знаменатель</a:t>
            </a:r>
            <a:endParaRPr lang="ru-RU" sz="4000" b="1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6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720" y="0"/>
            <a:ext cx="90364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40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Знаменатель показывает на сколько частей предмет разделили, а числитель сколько таких частей взяли.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179249165"/>
              </p:ext>
            </p:extLst>
          </p:nvPr>
        </p:nvGraphicFramePr>
        <p:xfrm>
          <a:off x="-180528" y="2369880"/>
          <a:ext cx="324036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43808" y="1988840"/>
                <a:ext cx="6186968" cy="4864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4000" dirty="0" smtClean="0"/>
                  <a:t> </a:t>
                </a:r>
                <a:r>
                  <a:rPr lang="ru-RU" sz="36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Круг разделили на шесть равных частей. </a:t>
                </a:r>
              </a:p>
              <a:p>
                <a:pPr marL="285750" indent="-285750">
                  <a:buBlip>
                    <a:blip r:embed="rId2"/>
                  </a:buBlip>
                </a:pPr>
                <a:r>
                  <a:rPr lang="ru-RU" sz="3600" dirty="0" smtClean="0">
                    <a:solidFill>
                      <a:srgbClr val="00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Каждая из этих частей составляет одну шестую круга.</a:t>
                </a:r>
              </a:p>
              <a:p>
                <a:pPr marL="285750" indent="-285750">
                  <a:buBlip>
                    <a:blip r:embed="rId2"/>
                  </a:buBlip>
                </a:pPr>
                <a:r>
                  <a:rPr lang="ru-RU" sz="3600" b="1" dirty="0"/>
                  <a:t> </a:t>
                </a:r>
                <a:r>
                  <a:rPr lang="ru-RU" sz="3600" b="1" dirty="0" smtClean="0">
                    <a:solidFill>
                      <a:srgbClr val="660066"/>
                    </a:solidFill>
                  </a:rPr>
                  <a:t>Пять частей из шести закрашены. Значит, закрашено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1988840"/>
                <a:ext cx="6186968" cy="4864345"/>
              </a:xfrm>
              <a:prstGeom prst="rect">
                <a:avLst/>
              </a:prstGeom>
              <a:blipFill rotWithShape="1">
                <a:blip r:embed="rId4"/>
                <a:stretch>
                  <a:fillRect t="-1003" r="-3846" b="-10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34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00040" y="0"/>
                <a:ext cx="8712968" cy="3095463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Дробь, числитель которой меньше знаменателя называют </a:t>
                </a:r>
                <a:r>
                  <a:rPr lang="ru-RU" sz="4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правильной</a:t>
                </a:r>
                <a:r>
                  <a:rPr lang="ru-RU" sz="4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ru-RU" sz="4000" b="1" i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, </m:t>
                      </m:r>
                      <m:f>
                        <m:fPr>
                          <m:ctrlPr>
                            <a:rPr lang="ru-RU" sz="4000" b="1" i="1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𝟐𝟎</m:t>
                          </m:r>
                        </m:den>
                      </m:f>
                      <m:r>
                        <a:rPr lang="ru-RU" sz="4000" b="1" i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, </m:t>
                      </m:r>
                      <m:f>
                        <m:fPr>
                          <m:ctrlPr>
                            <a:rPr lang="ru-RU" sz="4000" b="1" i="1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𝟑𝟐</m:t>
                          </m:r>
                        </m:den>
                      </m:f>
                    </m:oMath>
                  </m:oMathPara>
                </a14:m>
                <a:endParaRPr lang="ru-RU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40" y="0"/>
                <a:ext cx="8712968" cy="3095463"/>
              </a:xfrm>
              <a:prstGeom prst="rect">
                <a:avLst/>
              </a:prstGeom>
              <a:blipFill rotWithShape="1">
                <a:blip r:embed="rId2"/>
                <a:stretch>
                  <a:fillRect l="-2295" t="-2901"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0040" y="3356992"/>
                <a:ext cx="8712968" cy="3148554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Дробь, числитель которой больше знаменателя или равен ему называют </a:t>
                </a:r>
                <a:r>
                  <a:rPr lang="ru-RU" sz="4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неправильной</a:t>
                </a:r>
                <a:r>
                  <a:rPr lang="ru-RU" sz="4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ru-RU" sz="4000" b="1" i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, </m:t>
                      </m:r>
                      <m:f>
                        <m:fPr>
                          <m:ctrlPr>
                            <a:rPr lang="ru-RU" sz="4000" b="1" i="1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𝟏𝟔</m:t>
                          </m:r>
                        </m:den>
                      </m:f>
                      <m:r>
                        <a:rPr lang="ru-RU" sz="4000" b="1" i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, </m:t>
                      </m:r>
                      <m:f>
                        <m:fPr>
                          <m:ctrlPr>
                            <a:rPr lang="ru-RU" sz="4000" b="1" i="1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ru-RU" sz="4000" b="1" i="0" smtClean="0">
                              <a:solidFill>
                                <a:srgbClr val="FF0066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ru-RU" sz="4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40" y="3356992"/>
                <a:ext cx="8712968" cy="3148554"/>
              </a:xfrm>
              <a:prstGeom prst="rect">
                <a:avLst/>
              </a:prstGeom>
              <a:blipFill rotWithShape="1">
                <a:blip r:embed="rId3"/>
                <a:stretch>
                  <a:fillRect l="-2295" t="-3048"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69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60"/>
            <a:ext cx="89432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Blip>
                <a:blip r:embed="rId2"/>
              </a:buBlip>
            </a:pPr>
            <a:r>
              <a:rPr lang="ru-RU" sz="3600" dirty="0" smtClean="0"/>
              <a:t>Дроби можно изображать точками на координатной прямой.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0" y="1124744"/>
                <a:ext cx="8943249" cy="2821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Blip>
                    <a:blip r:embed="rId2"/>
                  </a:buBlip>
                </a:pPr>
                <a:r>
                  <a:rPr lang="ru-RU" sz="3600" dirty="0" smtClean="0"/>
                  <a:t>Чтобы изобразить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8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dirty="0" smtClean="0"/>
                  <a:t>, нужно разделить единичный отрезок на пять равных частей и отсчитать три такие части.</a:t>
                </a:r>
                <a:endParaRPr lang="ru-RU" sz="36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24744"/>
                <a:ext cx="8943249" cy="2821222"/>
              </a:xfrm>
              <a:prstGeom prst="rect">
                <a:avLst/>
              </a:prstGeom>
              <a:blipFill rotWithShape="1">
                <a:blip r:embed="rId3"/>
                <a:stretch>
                  <a:fillRect b="-73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/>
          <p:nvPr/>
        </p:nvCxnSpPr>
        <p:spPr>
          <a:xfrm>
            <a:off x="179512" y="5373216"/>
            <a:ext cx="864096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9512" y="5121188"/>
            <a:ext cx="0" cy="5040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771800" y="5152252"/>
            <a:ext cx="0" cy="5040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80112" y="5121188"/>
            <a:ext cx="0" cy="5040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33419" y="5517232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0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83568" y="522426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19772" y="5529467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28084" y="5529467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2</a:t>
            </a:r>
            <a:endParaRPr lang="ru-RU" sz="4800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87624" y="519664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691680" y="5193196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267744" y="522426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004048" y="519664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347864" y="519664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851920" y="519664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429037" y="5196640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1583668" y="5295626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1439652" y="5609197"/>
                <a:ext cx="504056" cy="1248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5609197"/>
                <a:ext cx="504056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Овал 30"/>
          <p:cNvSpPr/>
          <p:nvPr/>
        </p:nvSpPr>
        <p:spPr>
          <a:xfrm>
            <a:off x="3743908" y="5265204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599892" y="5497281"/>
                <a:ext cx="504056" cy="1244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892" y="5497281"/>
                <a:ext cx="504056" cy="12447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31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7" grpId="0"/>
      <p:bldP spid="18" grpId="0"/>
      <p:bldP spid="29" grpId="0" animBg="1"/>
      <p:bldP spid="30" grpId="0"/>
      <p:bldP spid="31" grpId="0" animBg="1"/>
      <p:bldP spid="3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162</TotalTime>
  <Words>242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ПОНЯТИЕ О ДОЛЯХ И ДРОБЯХ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ДОЛЯХ И ДРОБЯХ</dc:title>
  <dc:creator>владимир</dc:creator>
  <cp:lastModifiedBy>владимир</cp:lastModifiedBy>
  <cp:revision>21</cp:revision>
  <dcterms:created xsi:type="dcterms:W3CDTF">2017-01-09T18:56:41Z</dcterms:created>
  <dcterms:modified xsi:type="dcterms:W3CDTF">2017-01-10T19:16:53Z</dcterms:modified>
</cp:coreProperties>
</file>