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FF99"/>
    <a:srgbClr val="CCFFFF"/>
    <a:srgbClr val="CCFFCC"/>
    <a:srgbClr val="99CCFF"/>
    <a:srgbClr val="FFCCFF"/>
    <a:srgbClr val="FFD8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FBDA8-9E1B-4F97-8C75-1AC2C17E5B62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0A345-9E7E-4A24-A525-C3045FF81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B0A345-9E7E-4A24-A525-C3045FF81ED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600976" cy="5072098"/>
          </a:xfrm>
          <a:solidFill>
            <a:schemeClr val="accent6"/>
          </a:solidFill>
          <a:ln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Интеллектуальные карты как способ работы с информацией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57892"/>
            <a:ext cx="6400800" cy="4286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Костина А.М., преподаватель</a:t>
            </a:r>
            <a:endParaRPr lang="ru-RU" dirty="0"/>
          </a:p>
        </p:txBody>
      </p:sp>
      <p:pic>
        <p:nvPicPr>
          <p:cNvPr id="4" name="Picture 4" descr="j03010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928802"/>
            <a:ext cx="23399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85722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11.05.16 выступление на конф\DSC025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32000" contrast="26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11.05.16 выступление на конф\DSC025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30000" contrast="24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/>
              <a:t>Метод интеллект-карт позволяет: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- глубоко изучать личность обучающихся и обнаруживать причины их когнитивных </a:t>
            </a:r>
            <a:r>
              <a:rPr lang="ru-RU" i="1" dirty="0" smtClean="0"/>
              <a:t>(познавательных</a:t>
            </a:r>
            <a:r>
              <a:rPr lang="ru-RU" dirty="0" smtClean="0"/>
              <a:t>) и эмоциональных затруднений;</a:t>
            </a:r>
          </a:p>
          <a:p>
            <a:pPr>
              <a:buNone/>
            </a:pPr>
            <a:r>
              <a:rPr lang="ru-RU" dirty="0" smtClean="0"/>
              <a:t>- развивать креативность обучающихся;</a:t>
            </a:r>
          </a:p>
          <a:p>
            <a:pPr>
              <a:buNone/>
            </a:pPr>
            <a:r>
              <a:rPr lang="ru-RU" dirty="0" smtClean="0"/>
              <a:t>- формировать коммуникативную компетентность в процессе групповой деятельности по составлению интеллект-карт;</a:t>
            </a:r>
          </a:p>
          <a:p>
            <a:pPr>
              <a:buNone/>
            </a:pPr>
            <a:r>
              <a:rPr lang="ru-RU" dirty="0" smtClean="0"/>
              <a:t>- формировать умения, связанные с восприятием, переработкой и обменом информацией (конспектирование; аннотирование; участие в дискуссиях; подготовка докладов; написание рефератов; статей; аналитических обзоров и т. д.);</a:t>
            </a:r>
          </a:p>
          <a:p>
            <a:pPr>
              <a:buNone/>
            </a:pPr>
            <a:r>
              <a:rPr lang="ru-RU" dirty="0" smtClean="0"/>
              <a:t>- улучшать все виды памяти (кратковременную, долговременную, семантическую, образную и т. д.) обучающихся;</a:t>
            </a:r>
          </a:p>
          <a:p>
            <a:pPr>
              <a:buNone/>
            </a:pPr>
            <a:r>
              <a:rPr lang="ru-RU" dirty="0" smtClean="0"/>
              <a:t>- ускорять процесс обучения;</a:t>
            </a:r>
          </a:p>
          <a:p>
            <a:pPr>
              <a:buNone/>
            </a:pPr>
            <a:r>
              <a:rPr lang="ru-RU" dirty="0" smtClean="0"/>
              <a:t>- формировать организационно-деятельностные умения;</a:t>
            </a:r>
          </a:p>
          <a:p>
            <a:pPr>
              <a:buNone/>
            </a:pPr>
            <a:r>
              <a:rPr lang="ru-RU" dirty="0" smtClean="0"/>
              <a:t>- учить решать проблемы.</a:t>
            </a:r>
            <a:endParaRPr lang="ru-RU" dirty="0"/>
          </a:p>
        </p:txBody>
      </p:sp>
      <p:pic>
        <p:nvPicPr>
          <p:cNvPr id="4" name="Picture 4" descr="4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357826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24" y="1643050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5715016"/>
            <a:ext cx="9493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solidFill>
            <a:srgbClr val="FFD8D7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Психологические основания метода интеллект-карт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CCFF"/>
          </a:solidFill>
          <a:ln>
            <a:solidFill>
              <a:srgbClr val="FF99FF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Американский учёный и бизнесмен Т. </a:t>
            </a:r>
            <a:r>
              <a:rPr lang="ru-RU" dirty="0" err="1" smtClean="0"/>
              <a:t>Бьюзен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mind</a:t>
            </a:r>
            <a:r>
              <a:rPr lang="ru-RU" dirty="0" smtClean="0"/>
              <a:t> </a:t>
            </a:r>
            <a:r>
              <a:rPr lang="ru-RU" dirty="0" err="1" smtClean="0"/>
              <a:t>maps</a:t>
            </a:r>
            <a:r>
              <a:rPr lang="ru-RU" dirty="0" smtClean="0"/>
              <a:t>» - «карты ума»;</a:t>
            </a:r>
          </a:p>
          <a:p>
            <a:r>
              <a:rPr lang="ru-RU" dirty="0" smtClean="0"/>
              <a:t>В основе метода лежит теория радиантного мышления (в центре сфера, от нее отходят линии - ассоциации);</a:t>
            </a:r>
          </a:p>
          <a:p>
            <a:r>
              <a:rPr lang="ru-RU" dirty="0" smtClean="0"/>
              <a:t>Ассоциативные зоны в КГМ (связываю сенсорную информацию с той, что была ранее)</a:t>
            </a:r>
            <a:endParaRPr lang="ru-RU" dirty="0"/>
          </a:p>
        </p:txBody>
      </p:sp>
      <p:pic>
        <p:nvPicPr>
          <p:cNvPr id="1027" name="Picture 3" descr="C:\Users\Администратор\Desktop\trenirovka_mozga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1084471"/>
            <a:ext cx="1357322" cy="1773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FFFF"/>
          </a:solidFill>
          <a:ln>
            <a:solidFill>
              <a:schemeClr val="accent3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Разделение труда между полушариями ГМ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CCFF99"/>
          </a:solidFill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Левое полушарие - операции с последовательностями, перечнями и числами, линейные представления, анализ, логика и речь;</a:t>
            </a:r>
          </a:p>
          <a:p>
            <a:r>
              <a:rPr lang="ru-RU" dirty="0" smtClean="0"/>
              <a:t>Правое полушарие - пространственная ориентация и трёхмерное восприятие, воображение, целостное восприятие, мечты, ритм и цвет. </a:t>
            </a:r>
            <a:endParaRPr lang="ru-RU" dirty="0"/>
          </a:p>
        </p:txBody>
      </p:sp>
      <p:pic>
        <p:nvPicPr>
          <p:cNvPr id="2050" name="Picture 2" descr="C:\Users\Администратор\Desktop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5143488"/>
            <a:ext cx="1647276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Законы построения интеллект-карт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9084"/>
          <a:stretch>
            <a:fillRect/>
          </a:stretch>
        </p:blipFill>
        <p:spPr bwMode="auto">
          <a:xfrm>
            <a:off x="368192" y="1214422"/>
            <a:ext cx="8418649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14480" y="257174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Альбомная ориентация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всегда используйте центральный образ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28860" y="1428736"/>
            <a:ext cx="3429024" cy="3143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Груша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Груша (фрукт) </a:t>
            </a:r>
          </a:p>
          <a:p>
            <a:r>
              <a:rPr lang="ru-RU" dirty="0" smtClean="0"/>
              <a:t>Груша (топинамбур)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Груша (снаряд) </a:t>
            </a:r>
          </a:p>
          <a:p>
            <a:endParaRPr lang="ru-RU" dirty="0" smtClean="0"/>
          </a:p>
          <a:p>
            <a:r>
              <a:rPr lang="ru-RU" dirty="0" smtClean="0"/>
              <a:t>Груша (гирька)</a:t>
            </a:r>
          </a:p>
          <a:p>
            <a:endParaRPr lang="ru-RU" dirty="0" smtClean="0"/>
          </a:p>
          <a:p>
            <a:r>
              <a:rPr lang="ru-RU" dirty="0" smtClean="0"/>
              <a:t>Груша (грани ценных камней)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Груша (клизма)</a:t>
            </a:r>
            <a:endParaRPr lang="ru-RU" dirty="0"/>
          </a:p>
        </p:txBody>
      </p:sp>
      <p:pic>
        <p:nvPicPr>
          <p:cNvPr id="1026" name="Picture 2" descr="C:\Users\Администратор\Desktop\dushes-grysha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0"/>
            <a:ext cx="1071570" cy="1029445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04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785794"/>
            <a:ext cx="1064794" cy="785818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1341828467904_bullet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857364"/>
            <a:ext cx="1071155" cy="1071570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Грушаспринцов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929198"/>
            <a:ext cx="1357322" cy="1214446"/>
          </a:xfrm>
          <a:prstGeom prst="rect">
            <a:avLst/>
          </a:prstGeom>
          <a:noFill/>
        </p:spPr>
      </p:pic>
      <p:pic>
        <p:nvPicPr>
          <p:cNvPr id="1030" name="Picture 6" descr="C:\Users\Администратор\Desktop\raznov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286124"/>
            <a:ext cx="1214446" cy="928694"/>
          </a:xfrm>
          <a:prstGeom prst="rect">
            <a:avLst/>
          </a:prstGeom>
          <a:noFill/>
        </p:spPr>
      </p:pic>
      <p:pic>
        <p:nvPicPr>
          <p:cNvPr id="1031" name="Picture 7" descr="C:\Users\Администратор\Desktop\3503_b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286256"/>
            <a:ext cx="1143008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40" y="2500306"/>
            <a:ext cx="2143140" cy="221457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Груша 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 flipV="1">
            <a:off x="4500562" y="2000240"/>
            <a:ext cx="1857388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 flipV="1">
            <a:off x="5357818" y="3357562"/>
            <a:ext cx="1785950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>
            <a:off x="4857752" y="4786322"/>
            <a:ext cx="2214578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 rot="10800000">
            <a:off x="1571604" y="2143116"/>
            <a:ext cx="1928826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 rot="10800000">
            <a:off x="1285852" y="2928934"/>
            <a:ext cx="1714512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/>
          <p:nvPr/>
        </p:nvCxnSpPr>
        <p:spPr>
          <a:xfrm rot="10800000">
            <a:off x="1214414" y="3857628"/>
            <a:ext cx="1857388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 rot="10800000" flipV="1">
            <a:off x="2571736" y="4786322"/>
            <a:ext cx="1571636" cy="1143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14942" y="157161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сладкая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357950" y="292893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вкусная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215074" y="485776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сочная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785918" y="164305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большая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357290" y="250030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желтая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285852" y="342900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спелая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285984" y="55007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дерево</a:t>
            </a:r>
            <a:endParaRPr lang="ru-RU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rot="16200000" flipH="1">
            <a:off x="5607851" y="2393149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5715008" y="4143380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28" idx="2"/>
          </p:cNvCxnSpPr>
          <p:nvPr/>
        </p:nvCxnSpPr>
        <p:spPr>
          <a:xfrm rot="10800000" flipV="1">
            <a:off x="1750200" y="1857364"/>
            <a:ext cx="3536181" cy="1940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1285852" y="328612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1643042" y="3929066"/>
            <a:ext cx="442915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6200000" flipH="1">
            <a:off x="714348" y="3857628"/>
            <a:ext cx="335758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&amp;Ucy; &amp;dcy;&amp;iecy;&amp;rcy;&amp;ie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429264"/>
            <a:ext cx="857256" cy="785818"/>
          </a:xfrm>
          <a:prstGeom prst="rect">
            <a:avLst/>
          </a:prstGeom>
          <a:noFill/>
        </p:spPr>
      </p:pic>
      <p:pic>
        <p:nvPicPr>
          <p:cNvPr id="2052" name="Picture 4" descr="http://content.foto.mail.ru/mail/maj-10/_answers/i-4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85992"/>
            <a:ext cx="1000132" cy="785818"/>
          </a:xfrm>
          <a:prstGeom prst="rect">
            <a:avLst/>
          </a:prstGeom>
          <a:noFill/>
        </p:spPr>
      </p:pic>
      <p:pic>
        <p:nvPicPr>
          <p:cNvPr id="2054" name="Picture 6" descr="http://4kids-shop.ru/wp-content/uploads/2014/09/kids__000sm-0707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357562"/>
            <a:ext cx="714380" cy="1000132"/>
          </a:xfrm>
          <a:prstGeom prst="rect">
            <a:avLst/>
          </a:prstGeom>
          <a:noFill/>
        </p:spPr>
      </p:pic>
      <p:pic>
        <p:nvPicPr>
          <p:cNvPr id="2056" name="Picture 8" descr="https://t2.ftcdn.net/jpg/00/38/52/65/240_F_38526523_5zcRhq4FKYXHawEeqSnpCyzUZCz66ae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714480" cy="1928802"/>
          </a:xfrm>
          <a:prstGeom prst="rect">
            <a:avLst/>
          </a:prstGeom>
          <a:noFill/>
        </p:spPr>
      </p:pic>
      <p:pic>
        <p:nvPicPr>
          <p:cNvPr id="2058" name="Picture 10" descr="http://go3.imgsmail.ru/imgpreview?key=6653aadbddb5da89&amp;mb=imgdb_preview_116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928670"/>
            <a:ext cx="1143008" cy="847720"/>
          </a:xfrm>
          <a:prstGeom prst="rect">
            <a:avLst/>
          </a:prstGeom>
          <a:noFill/>
        </p:spPr>
      </p:pic>
      <p:pic>
        <p:nvPicPr>
          <p:cNvPr id="2060" name="Picture 12" descr="http://statica2.detstvo.ru/foto/original/2008/10/15/3fa97308fa3861f712b9fda89f1e89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2571744"/>
            <a:ext cx="1179286" cy="1214446"/>
          </a:xfrm>
          <a:prstGeom prst="rect">
            <a:avLst/>
          </a:prstGeom>
          <a:noFill/>
        </p:spPr>
      </p:pic>
      <p:pic>
        <p:nvPicPr>
          <p:cNvPr id="2062" name="Picture 14" descr="http://infosmi.net/images/cache/85a07aa628938603a59b8e712e9340fe_w560_h350_cp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44" y="4572008"/>
            <a:ext cx="1285884" cy="1214446"/>
          </a:xfrm>
          <a:prstGeom prst="rect">
            <a:avLst/>
          </a:prstGeom>
          <a:noFill/>
        </p:spPr>
      </p:pic>
      <p:pic>
        <p:nvPicPr>
          <p:cNvPr id="2064" name="Picture 16" descr="http://net-kalorijnosti.ru/wp-content/uploads/2013-01-29/kalorijnost-grushi_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7620" y="3929066"/>
            <a:ext cx="928694" cy="571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11.05.16 выступление на конф\DSC025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2000" contrast="7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263</Words>
  <PresentationFormat>Экран (4:3)</PresentationFormat>
  <Paragraphs>42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Интеллектуальные карты как способ работы с информацией     </vt:lpstr>
      <vt:lpstr>Метод интеллект-карт позволяет:</vt:lpstr>
      <vt:lpstr> Психологические основания метода интеллект-карт </vt:lpstr>
      <vt:lpstr>Разделение труда между полушариями ГМ</vt:lpstr>
      <vt:lpstr>Законы построения интеллект-карт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Интеллектуальные карты как способ работы с информацией </dc:title>
  <dc:creator>Администратор</dc:creator>
  <cp:lastModifiedBy>админ</cp:lastModifiedBy>
  <cp:revision>17</cp:revision>
  <dcterms:created xsi:type="dcterms:W3CDTF">2016-05-11T05:45:08Z</dcterms:created>
  <dcterms:modified xsi:type="dcterms:W3CDTF">2017-01-11T06:29:47Z</dcterms:modified>
</cp:coreProperties>
</file>