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58" r:id="rId6"/>
    <p:sldId id="264" r:id="rId7"/>
    <p:sldId id="265" r:id="rId8"/>
    <p:sldId id="259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CC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3740" autoAdjust="0"/>
  </p:normalViewPr>
  <p:slideViewPr>
    <p:cSldViewPr>
      <p:cViewPr varScale="1">
        <p:scale>
          <a:sx n="51" d="100"/>
          <a:sy n="51" d="100"/>
        </p:scale>
        <p:origin x="7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2328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87F8A59-120F-4515-81B0-BB2784D29690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0C2D62B-38D9-422C-A4FA-70C8C457B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5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4E2B2-10B1-4182-A1DF-5F47D20B23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974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C0A8F-1CBA-4657-9235-25506FDD90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10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E080F-180F-4D33-A857-3FBF3C8C5C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6261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839A2-B365-496C-996A-1E1B05B70B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624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4357C-3311-4D7F-827D-91460A43AD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574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C2F0F-0222-425A-9874-30F7F0F792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7455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5DB59-3FB5-4191-921F-F471989321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692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E415-26D9-420C-A254-65EDB1B795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125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F65A-36E4-4986-8BFF-9B879C4A42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779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EAAC8-12E1-427A-BB24-24A15F32F8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093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1FB3C-173E-43BC-A27B-229A4A56B9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8243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1550-D0D7-4D58-8EEF-83E6BFEA9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808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ED9E96A-E8CD-4B3A-BF47-A05BE98E9D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eb.redline.ru/ivan/pechat_ivan3_3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eb.redline.ru/ivan/pechat_ivan3_3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356100" y="449263"/>
            <a:ext cx="4608513" cy="481965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CC66"/>
                </a:solidFill>
              </a:rPr>
              <a:t>Классный час:</a:t>
            </a:r>
            <a:br>
              <a:rPr lang="ru-RU" altLang="ru-RU" b="1" smtClean="0">
                <a:solidFill>
                  <a:srgbClr val="00CC66"/>
                </a:solidFill>
              </a:rPr>
            </a:br>
            <a:r>
              <a:rPr lang="ru-RU" altLang="ru-RU" b="1" smtClean="0">
                <a:solidFill>
                  <a:srgbClr val="00CC66"/>
                </a:solidFill>
              </a:rPr>
              <a:t>История Российского герба</a:t>
            </a:r>
          </a:p>
        </p:txBody>
      </p:sp>
      <p:pic>
        <p:nvPicPr>
          <p:cNvPr id="3075" name="Picture 6" descr="Государственный герб Российской Федераци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570" y="980728"/>
            <a:ext cx="3169047" cy="37205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Прямоугольник 1"/>
          <p:cNvSpPr>
            <a:spLocks noChangeArrowheads="1"/>
          </p:cNvSpPr>
          <p:nvPr/>
        </p:nvSpPr>
        <p:spPr bwMode="auto">
          <a:xfrm>
            <a:off x="692150" y="5811838"/>
            <a:ext cx="732631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66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Роденко Е.В. </a:t>
            </a:r>
            <a:endParaRPr lang="ru-RU" altLang="ru-RU" sz="1800">
              <a:solidFill>
                <a:srgbClr val="66FF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0922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CC66"/>
                </a:solidFill>
              </a:rPr>
              <a:t>Герб при Петре </a:t>
            </a:r>
            <a:r>
              <a:rPr lang="en-US" altLang="ru-RU" smtClean="0">
                <a:solidFill>
                  <a:srgbClr val="00CC66"/>
                </a:solidFill>
              </a:rPr>
              <a:t>I</a:t>
            </a:r>
            <a:r>
              <a:rPr lang="ru-RU" altLang="ru-RU" smtClean="0">
                <a:solidFill>
                  <a:srgbClr val="00CC66"/>
                </a:solidFill>
              </a:rPr>
              <a:t>.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765175"/>
            <a:ext cx="9144000" cy="1584325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66FF66"/>
                </a:solidFill>
              </a:rPr>
              <a:t>Императорские короны соединяла синяя лента</a:t>
            </a:r>
          </a:p>
          <a:p>
            <a:pPr eaLnBrk="1" hangingPunct="1"/>
            <a:r>
              <a:rPr lang="ru-RU" altLang="ru-RU" sz="2800" smtClean="0">
                <a:solidFill>
                  <a:srgbClr val="66FF66"/>
                </a:solidFill>
              </a:rPr>
              <a:t>Цепь с ордена Андрея Первозванного</a:t>
            </a:r>
          </a:p>
          <a:p>
            <a:pPr eaLnBrk="1" hangingPunct="1"/>
            <a:r>
              <a:rPr lang="ru-RU" altLang="ru-RU" sz="2800" smtClean="0">
                <a:solidFill>
                  <a:srgbClr val="66FF66"/>
                </a:solidFill>
              </a:rPr>
              <a:t>Орёл чёрного цвета.</a:t>
            </a:r>
          </a:p>
        </p:txBody>
      </p:sp>
      <p:pic>
        <p:nvPicPr>
          <p:cNvPr id="12292" name="Picture 7" descr="Герб при Петре 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2349500"/>
            <a:ext cx="3538538" cy="4411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865313"/>
            <a:ext cx="3738562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1787526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FF66"/>
                </a:solidFill>
              </a:rPr>
              <a:t>Указом Екатерины </a:t>
            </a:r>
            <a:r>
              <a:rPr lang="en-US" altLang="ru-RU" smtClean="0">
                <a:solidFill>
                  <a:srgbClr val="66FF66"/>
                </a:solidFill>
              </a:rPr>
              <a:t>I </a:t>
            </a:r>
            <a:r>
              <a:rPr lang="ru-RU" altLang="ru-RU" smtClean="0">
                <a:solidFill>
                  <a:srgbClr val="66FF66"/>
                </a:solidFill>
              </a:rPr>
              <a:t>в 1726году</a:t>
            </a:r>
            <a:br>
              <a:rPr lang="ru-RU" altLang="ru-RU" smtClean="0">
                <a:solidFill>
                  <a:srgbClr val="66FF66"/>
                </a:solidFill>
              </a:rPr>
            </a:br>
            <a:r>
              <a:rPr lang="ru-RU" altLang="ru-RU" sz="3200" smtClean="0">
                <a:solidFill>
                  <a:srgbClr val="66FF66"/>
                </a:solidFill>
              </a:rPr>
              <a:t>орёл чёрный с распростёртыми крыльями</a:t>
            </a:r>
          </a:p>
        </p:txBody>
      </p:sp>
      <p:pic>
        <p:nvPicPr>
          <p:cNvPr id="4099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773238"/>
            <a:ext cx="3797300" cy="4525962"/>
          </a:xfrm>
        </p:spPr>
      </p:pic>
      <p:sp>
        <p:nvSpPr>
          <p:cNvPr id="4100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01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0180" y="1600200"/>
            <a:ext cx="3682752" cy="448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2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CC66"/>
                </a:solidFill>
              </a:rPr>
              <a:t>Государственная печать</a:t>
            </a:r>
            <a:br>
              <a:rPr lang="ru-RU" altLang="ru-RU" sz="4000" smtClean="0">
                <a:solidFill>
                  <a:srgbClr val="00CC66"/>
                </a:solidFill>
              </a:rPr>
            </a:br>
            <a:r>
              <a:rPr lang="ru-RU" altLang="ru-RU" sz="4000" smtClean="0">
                <a:solidFill>
                  <a:srgbClr val="00CC66"/>
                </a:solidFill>
              </a:rPr>
              <a:t>при Иване </a:t>
            </a:r>
            <a:r>
              <a:rPr lang="en-US" altLang="ru-RU" sz="4000" smtClean="0">
                <a:solidFill>
                  <a:srgbClr val="00CC66"/>
                </a:solidFill>
              </a:rPr>
              <a:t>III</a:t>
            </a:r>
            <a:r>
              <a:rPr lang="ru-RU" altLang="ru-RU" sz="4000" smtClean="0">
                <a:solidFill>
                  <a:srgbClr val="00CC66"/>
                </a:solidFill>
              </a:rPr>
              <a:t>.</a:t>
            </a:r>
            <a:r>
              <a:rPr lang="ru-RU" altLang="ru-RU" sz="4000" smtClean="0"/>
              <a:t> </a:t>
            </a:r>
          </a:p>
        </p:txBody>
      </p:sp>
      <p:pic>
        <p:nvPicPr>
          <p:cNvPr id="4099" name="Picture 5" descr="Печать Ивана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85344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CC66"/>
                </a:solidFill>
              </a:rPr>
              <a:t>Всадник -символ борьбы добра со злом.</a:t>
            </a:r>
          </a:p>
        </p:txBody>
      </p:sp>
      <p:pic>
        <p:nvPicPr>
          <p:cNvPr id="5123" name="Picture 7" descr="Печать Ивана III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946"/>
          <a:stretch>
            <a:fillRect/>
          </a:stretch>
        </p:blipFill>
        <p:spPr>
          <a:xfrm>
            <a:off x="2124075" y="1700213"/>
            <a:ext cx="4706938" cy="3754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CC66"/>
                </a:solidFill>
              </a:rPr>
              <a:t>Двуглавый орёл – символ власти.</a:t>
            </a:r>
          </a:p>
        </p:txBody>
      </p:sp>
      <p:pic>
        <p:nvPicPr>
          <p:cNvPr id="6147" name="Picture 7" descr="Печать Ивана III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228"/>
          <a:stretch>
            <a:fillRect/>
          </a:stretch>
        </p:blipFill>
        <p:spPr>
          <a:xfrm>
            <a:off x="1692275" y="1844675"/>
            <a:ext cx="5305425" cy="4327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  <a:r>
              <a:rPr lang="ru-RU" altLang="ru-RU" smtClean="0">
                <a:solidFill>
                  <a:srgbClr val="00CC66"/>
                </a:solidFill>
              </a:rPr>
              <a:t>Герб при Иване </a:t>
            </a:r>
            <a:r>
              <a:rPr lang="en-US" altLang="ru-RU" smtClean="0">
                <a:solidFill>
                  <a:srgbClr val="00CC66"/>
                </a:solidFill>
              </a:rPr>
              <a:t>III</a:t>
            </a:r>
            <a:r>
              <a:rPr lang="ru-RU" altLang="ru-RU" smtClean="0">
                <a:solidFill>
                  <a:srgbClr val="00CC66"/>
                </a:solidFill>
              </a:rPr>
              <a:t> в 1497году</a:t>
            </a:r>
          </a:p>
        </p:txBody>
      </p:sp>
      <p:pic>
        <p:nvPicPr>
          <p:cNvPr id="7171" name="Picture 7" descr="Герб при Иване III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1916113"/>
            <a:ext cx="3429000" cy="381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3240038" cy="426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3284538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00CC66"/>
                </a:solidFill>
              </a:rPr>
              <a:t>Василий </a:t>
            </a:r>
            <a:r>
              <a:rPr lang="en-US" altLang="ru-RU" sz="4800" smtClean="0">
                <a:solidFill>
                  <a:srgbClr val="00CC66"/>
                </a:solidFill>
              </a:rPr>
              <a:t>III </a:t>
            </a:r>
            <a:r>
              <a:rPr lang="en-US" altLang="ru-RU" smtClean="0">
                <a:solidFill>
                  <a:srgbClr val="00CC66"/>
                </a:solidFill>
              </a:rPr>
              <a:t>( 1505 -1533)</a:t>
            </a:r>
            <a:r>
              <a:rPr lang="ru-RU" altLang="ru-RU" smtClean="0">
                <a:solidFill>
                  <a:srgbClr val="00CC66"/>
                </a:solidFill>
              </a:rPr>
              <a:t/>
            </a:r>
            <a:br>
              <a:rPr lang="ru-RU" altLang="ru-RU" smtClean="0">
                <a:solidFill>
                  <a:srgbClr val="00CC66"/>
                </a:solidFill>
              </a:rPr>
            </a:br>
            <a:r>
              <a:rPr lang="ru-RU" altLang="ru-RU" sz="4000" smtClean="0">
                <a:solidFill>
                  <a:srgbClr val="00CC66"/>
                </a:solidFill>
              </a:rPr>
              <a:t>Высунутые язычки  у орла –символ сильного государства.</a:t>
            </a:r>
            <a:r>
              <a:rPr lang="ru-RU" altLang="ru-RU" sz="4800" smtClean="0">
                <a:solidFill>
                  <a:srgbClr val="00CC66"/>
                </a:solidFill>
              </a:rPr>
              <a:t/>
            </a:r>
            <a:br>
              <a:rPr lang="ru-RU" altLang="ru-RU" sz="4800" smtClean="0">
                <a:solidFill>
                  <a:srgbClr val="00CC66"/>
                </a:solidFill>
              </a:rPr>
            </a:br>
            <a:endParaRPr lang="ru-RU" altLang="ru-RU" sz="4800" smtClean="0">
              <a:solidFill>
                <a:srgbClr val="00CC66"/>
              </a:solidFill>
            </a:endParaRPr>
          </a:p>
        </p:txBody>
      </p:sp>
      <p:pic>
        <p:nvPicPr>
          <p:cNvPr id="8195" name="Picture 7" descr="Герб при Василии III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636838"/>
            <a:ext cx="3822700" cy="3956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6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574925"/>
            <a:ext cx="2849563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13652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CC66"/>
                </a:solidFill>
              </a:rPr>
              <a:t>Герб при Иване Грозном 1577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63513" y="765175"/>
            <a:ext cx="8964612" cy="1439863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00CC66"/>
                </a:solidFill>
              </a:rPr>
              <a:t>Царская корона с крестом.</a:t>
            </a:r>
          </a:p>
          <a:p>
            <a:pPr eaLnBrk="1" hangingPunct="1"/>
            <a:r>
              <a:rPr lang="ru-RU" altLang="ru-RU" sz="2800" smtClean="0">
                <a:solidFill>
                  <a:srgbClr val="00CC66"/>
                </a:solidFill>
              </a:rPr>
              <a:t>Знак Московских князей: герой, побеждающий дракона</a:t>
            </a:r>
          </a:p>
          <a:p>
            <a:pPr eaLnBrk="1" hangingPunct="1"/>
            <a:endParaRPr lang="ru-RU" altLang="ru-RU" sz="2800" smtClean="0">
              <a:solidFill>
                <a:srgbClr val="00CC66"/>
              </a:solidFill>
            </a:endParaRPr>
          </a:p>
        </p:txBody>
      </p:sp>
      <p:pic>
        <p:nvPicPr>
          <p:cNvPr id="9220" name="Picture 7" descr="Герб при Иоанне IV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900" y="2205038"/>
            <a:ext cx="3475038" cy="4511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1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075" y="1762125"/>
            <a:ext cx="3754438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2"/>
          <p:cNvSpPr>
            <a:spLocks noGrp="1" noChangeArrowheads="1"/>
          </p:cNvSpPr>
          <p:nvPr>
            <p:ph type="title"/>
          </p:nvPr>
        </p:nvSpPr>
        <p:spPr>
          <a:xfrm>
            <a:off x="12700" y="-171450"/>
            <a:ext cx="9172575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CC66"/>
                </a:solidFill>
              </a:rPr>
              <a:t>Герб   при Михаиле Романове</a:t>
            </a:r>
          </a:p>
        </p:txBody>
      </p:sp>
      <p:pic>
        <p:nvPicPr>
          <p:cNvPr id="10243" name="Picture 9" descr="Герб при Михаиле Романов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844675"/>
            <a:ext cx="3790950" cy="4659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Rectangle 20"/>
          <p:cNvSpPr>
            <a:spLocks noGrp="1" noChangeArrowheads="1"/>
          </p:cNvSpPr>
          <p:nvPr>
            <p:ph type="body" sz="half" idx="2"/>
          </p:nvPr>
        </p:nvSpPr>
        <p:spPr>
          <a:xfrm>
            <a:off x="227013" y="606425"/>
            <a:ext cx="9144000" cy="1238250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66FF66"/>
                </a:solidFill>
              </a:rPr>
              <a:t>Орёл распустил крылья</a:t>
            </a:r>
          </a:p>
          <a:p>
            <a:pPr eaLnBrk="1" hangingPunct="1"/>
            <a:r>
              <a:rPr lang="ru-RU" altLang="ru-RU" sz="2800" smtClean="0">
                <a:solidFill>
                  <a:srgbClr val="66FF66"/>
                </a:solidFill>
              </a:rPr>
              <a:t>Всадник повернулся на Запад- Польша, Рим.</a:t>
            </a:r>
          </a:p>
          <a:p>
            <a:pPr eaLnBrk="1" hangingPunct="1">
              <a:buFontTx/>
              <a:buNone/>
            </a:pPr>
            <a:endParaRPr lang="ru-RU" altLang="ru-RU" sz="2800" smtClean="0">
              <a:solidFill>
                <a:srgbClr val="66FF66"/>
              </a:solidFill>
            </a:endParaRPr>
          </a:p>
        </p:txBody>
      </p:sp>
      <p:pic>
        <p:nvPicPr>
          <p:cNvPr id="1024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463" y="1836738"/>
            <a:ext cx="3490912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8" y="-109538"/>
            <a:ext cx="9123362" cy="1143001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CC66"/>
                </a:solidFill>
              </a:rPr>
              <a:t>Герб при Алексее Романове 1668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07950" y="620713"/>
            <a:ext cx="9288463" cy="1728787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FF66"/>
                </a:solidFill>
              </a:rPr>
              <a:t>Скипетр, жезл – знак закона.</a:t>
            </a:r>
          </a:p>
          <a:p>
            <a:pPr eaLnBrk="1" hangingPunct="1"/>
            <a:r>
              <a:rPr lang="ru-RU" altLang="ru-RU" smtClean="0">
                <a:solidFill>
                  <a:srgbClr val="66FF66"/>
                </a:solidFill>
              </a:rPr>
              <a:t>Держава – символ власти и порядка.</a:t>
            </a:r>
          </a:p>
          <a:p>
            <a:pPr eaLnBrk="1" hangingPunct="1"/>
            <a:r>
              <a:rPr lang="ru-RU" altLang="ru-RU" smtClean="0">
                <a:solidFill>
                  <a:srgbClr val="66FF66"/>
                </a:solidFill>
              </a:rPr>
              <a:t>Появились 3 короны- символ святой Троицы.</a:t>
            </a:r>
          </a:p>
          <a:p>
            <a:pPr eaLnBrk="1" hangingPunct="1"/>
            <a:endParaRPr lang="ru-RU" altLang="ru-RU" sz="2800" smtClean="0">
              <a:solidFill>
                <a:srgbClr val="00CC66"/>
              </a:solidFill>
            </a:endParaRPr>
          </a:p>
        </p:txBody>
      </p:sp>
      <p:pic>
        <p:nvPicPr>
          <p:cNvPr id="11268" name="Picture 7" descr="Герб при Алексее Михайловиче Романов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175" y="2349500"/>
            <a:ext cx="3649663" cy="437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2508250"/>
            <a:ext cx="2919413" cy="404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122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Оформление по умолчанию</vt:lpstr>
      <vt:lpstr>Классный час: История Российского герба</vt:lpstr>
      <vt:lpstr>Государственная печать при Иване III. </vt:lpstr>
      <vt:lpstr>Всадник -символ борьбы добра со злом.</vt:lpstr>
      <vt:lpstr>Двуглавый орёл – символ власти.</vt:lpstr>
      <vt:lpstr> Герб при Иване III в 1497году</vt:lpstr>
      <vt:lpstr>Василий III ( 1505 -1533) Высунутые язычки  у орла –символ сильного государства. </vt:lpstr>
      <vt:lpstr>Герб при Иване Грозном 1577</vt:lpstr>
      <vt:lpstr>Герб   при Михаиле Романове</vt:lpstr>
      <vt:lpstr>Герб при Алексее Романове 1668</vt:lpstr>
      <vt:lpstr>Герб при Петре I.</vt:lpstr>
      <vt:lpstr>Указом Екатерины I в 1726году орёл чёрный с распростёртыми крыльями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Слава</dc:creator>
  <cp:lastModifiedBy>Алёна</cp:lastModifiedBy>
  <cp:revision>16</cp:revision>
  <dcterms:created xsi:type="dcterms:W3CDTF">2010-01-29T11:12:42Z</dcterms:created>
  <dcterms:modified xsi:type="dcterms:W3CDTF">2017-01-11T20:16:11Z</dcterms:modified>
</cp:coreProperties>
</file>