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79" r:id="rId5"/>
    <p:sldId id="284" r:id="rId6"/>
    <p:sldId id="256" r:id="rId7"/>
    <p:sldId id="280" r:id="rId8"/>
    <p:sldId id="281" r:id="rId9"/>
    <p:sldId id="259" r:id="rId10"/>
    <p:sldId id="269" r:id="rId11"/>
    <p:sldId id="271" r:id="rId12"/>
    <p:sldId id="286" r:id="rId13"/>
    <p:sldId id="261" r:id="rId14"/>
    <p:sldId id="262" r:id="rId15"/>
    <p:sldId id="270" r:id="rId16"/>
    <p:sldId id="272" r:id="rId17"/>
    <p:sldId id="273" r:id="rId18"/>
    <p:sldId id="282" r:id="rId19"/>
    <p:sldId id="283" r:id="rId20"/>
    <p:sldId id="285" r:id="rId21"/>
    <p:sldId id="274" r:id="rId22"/>
    <p:sldId id="275" r:id="rId23"/>
    <p:sldId id="26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584" autoAdjust="0"/>
  </p:normalViewPr>
  <p:slideViewPr>
    <p:cSldViewPr>
      <p:cViewPr>
        <p:scale>
          <a:sx n="60" d="100"/>
          <a:sy n="60" d="100"/>
        </p:scale>
        <p:origin x="-164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E9B34-0490-4E31-A77A-7A721FAAD061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FF2FE-69D6-4A3E-BC9B-4E992EB9E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A9DA5-28E9-4F02-AF87-099ED592B46C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B288-41A4-402B-9A35-86300FCBC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EBD8-6513-40F9-AB07-9AB59C82B98A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FEFD4-9B19-4605-AED5-538AD4B0A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84BE9-266E-4736-928F-F6A4746B2773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C0F5A-A114-4CBB-AFC9-4CC6C3C8B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3F9CD-4D65-4D12-843F-ADEEB7991E30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0AA0D-82DA-4376-BC9A-852AFAC62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A313-60A5-40C9-8AF6-30B3D9F069E6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3FAA4-3CB8-43F0-A448-9B6B7786A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217B2-ECF8-49B8-BD2A-22A76EA34F36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59DAF-2623-4677-B467-33619FFA8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BFBCC-2538-49A2-B4E7-C72DB1F27961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4DC3D-E115-4758-B594-B957C8EDC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6C3B-85B6-41D3-92EC-BDB7B15D329A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075BC-EB40-4114-8654-3A0A459F7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2C7E6-C405-43F2-834F-6C030FE9B793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FD9E3-A323-433B-951A-A3310C31F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CCDD0-2221-44C3-9DF6-98A6DD65D75B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63026-37B8-4470-8E30-36BAC2318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597B0D-AABE-47EA-9907-78FCFAACE4D9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33200D-9339-41CA-A948-BAAC7DDA2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>
          <a:xfrm>
            <a:off x="914400" y="5013325"/>
            <a:ext cx="8229600" cy="11430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</a:rPr>
              <a:t>МДОУ «Детский сад комбинированного вида №158»</a:t>
            </a:r>
            <a:r>
              <a:rPr lang="en-US" sz="2400" smtClean="0">
                <a:latin typeface="Times New Roman" pitchFamily="18" charset="0"/>
              </a:rPr>
              <a:t/>
            </a:r>
            <a:br>
              <a:rPr lang="en-US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Подготовила: Цветкова С.Н.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		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250825" y="476250"/>
            <a:ext cx="8589963" cy="4525963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800" b="1" i="1" smtClean="0">
                <a:latin typeface="Times New Roman" pitchFamily="18" charset="0"/>
              </a:rPr>
              <a:t>Нестандартное физкультурное оборудование для двигательной активности и в самостоятельной деятельности дошкольников</a:t>
            </a:r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4"/>
          <p:cNvSpPr txBox="1">
            <a:spLocks noChangeArrowheads="1"/>
          </p:cNvSpPr>
          <p:nvPr/>
        </p:nvSpPr>
        <p:spPr bwMode="auto">
          <a:xfrm>
            <a:off x="2411413" y="4581525"/>
            <a:ext cx="429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«ГУСЕНИЧКА»</a:t>
            </a:r>
          </a:p>
        </p:txBody>
      </p:sp>
      <p:pic>
        <p:nvPicPr>
          <p:cNvPr id="22530" name="Picture 6" descr="20161116_2044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5350" y="260350"/>
            <a:ext cx="31861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1619250" y="5373688"/>
            <a:ext cx="6481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координацию движений</a:t>
            </a:r>
          </a:p>
        </p:txBody>
      </p:sp>
      <p:pic>
        <p:nvPicPr>
          <p:cNvPr id="22532" name="Picture 7" descr="20161207_1538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60350"/>
            <a:ext cx="3119438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4"/>
          <p:cNvSpPr>
            <a:spLocks noChangeArrowheads="1"/>
          </p:cNvSpPr>
          <p:nvPr/>
        </p:nvSpPr>
        <p:spPr bwMode="auto">
          <a:xfrm>
            <a:off x="395288" y="5300663"/>
            <a:ext cx="4032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endParaRPr lang="ru-RU" sz="3200"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611188" y="4941888"/>
            <a:ext cx="7943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/>
              <a:t>«Разные дорожки»</a:t>
            </a:r>
          </a:p>
        </p:txBody>
      </p:sp>
      <p:pic>
        <p:nvPicPr>
          <p:cNvPr id="23555" name="Picture 6" descr="20161207_1543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575" y="476250"/>
            <a:ext cx="32956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20161207_154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7338" y="476250"/>
            <a:ext cx="32956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координацию движений, предотвращает плоскостопие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20161214_074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549275"/>
            <a:ext cx="3117850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5" descr="20161214_0743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76250"/>
            <a:ext cx="321945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611188" y="4941888"/>
            <a:ext cx="7943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/>
              <a:t>«Разные дорожки»</a:t>
            </a: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координацию движений, предотвращает плоскостопие</a:t>
            </a:r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4"/>
          <p:cNvSpPr>
            <a:spLocks noChangeArrowheads="1"/>
          </p:cNvSpPr>
          <p:nvPr/>
        </p:nvSpPr>
        <p:spPr bwMode="auto">
          <a:xfrm>
            <a:off x="3419475" y="4797425"/>
            <a:ext cx="257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«МАСКИ»</a:t>
            </a:r>
          </a:p>
        </p:txBody>
      </p:sp>
      <p:pic>
        <p:nvPicPr>
          <p:cNvPr id="25602" name="Picture 7" descr="20161124_1551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60350"/>
            <a:ext cx="33496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 descr="20161207_1546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60350"/>
            <a:ext cx="32924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827088" y="5516563"/>
            <a:ext cx="698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</a:t>
            </a:r>
            <a:r>
              <a:rPr lang="ru-RU" b="1">
                <a:solidFill>
                  <a:schemeClr val="hlink"/>
                </a:solidFill>
              </a:rPr>
              <a:t> развивает способность к согласованным коллективным действиям в определенных условиях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4"/>
          <p:cNvSpPr>
            <a:spLocks noChangeArrowheads="1"/>
          </p:cNvSpPr>
          <p:nvPr/>
        </p:nvSpPr>
        <p:spPr bwMode="auto">
          <a:xfrm>
            <a:off x="611188" y="4941888"/>
            <a:ext cx="4032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«Бильбоке»</a:t>
            </a:r>
            <a:r>
              <a:rPr lang="ru-RU" sz="3200" b="1" i="1">
                <a:solidFill>
                  <a:srgbClr val="953735"/>
                </a:solidFill>
                <a:latin typeface="Calibri" pitchFamily="34" charset="0"/>
              </a:rPr>
              <a:t> </a:t>
            </a:r>
            <a:endParaRPr lang="ru-RU" sz="3200"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26626" name="TextBox 5"/>
          <p:cNvSpPr txBox="1">
            <a:spLocks noChangeArrowheads="1"/>
          </p:cNvSpPr>
          <p:nvPr/>
        </p:nvSpPr>
        <p:spPr bwMode="auto">
          <a:xfrm>
            <a:off x="4932363" y="5084763"/>
            <a:ext cx="3767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Calibri" pitchFamily="34" charset="0"/>
              </a:rPr>
              <a:t>«ГАНТЕЛИ»</a:t>
            </a:r>
          </a:p>
        </p:txBody>
      </p:sp>
      <p:pic>
        <p:nvPicPr>
          <p:cNvPr id="26627" name="Picture 6" descr="20161207_1531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1538" y="333375"/>
            <a:ext cx="36115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 descr="20161207_1526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3375"/>
            <a:ext cx="3419475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координацию движений, </a:t>
            </a:r>
            <a:r>
              <a:rPr lang="ru-RU" b="1">
                <a:solidFill>
                  <a:schemeClr val="hlink"/>
                </a:solidFill>
              </a:rPr>
              <a:t> ловкость, глазомер</a:t>
            </a:r>
            <a:r>
              <a:rPr lang="en-US" b="1">
                <a:solidFill>
                  <a:schemeClr val="hlink"/>
                </a:solidFill>
              </a:rPr>
              <a:t>;</a:t>
            </a:r>
            <a:r>
              <a:rPr lang="ru-RU" b="1">
                <a:solidFill>
                  <a:schemeClr val="hlink"/>
                </a:solidFill>
              </a:rPr>
              <a:t>  силу, выносливость.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4"/>
          <p:cNvSpPr>
            <a:spLocks noChangeArrowheads="1"/>
          </p:cNvSpPr>
          <p:nvPr/>
        </p:nvSpPr>
        <p:spPr bwMode="auto">
          <a:xfrm>
            <a:off x="395288" y="5300663"/>
            <a:ext cx="4032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endParaRPr lang="ru-RU" sz="3200"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755650" y="5013325"/>
            <a:ext cx="794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«ВЕРТЕЛОЧКИ»</a:t>
            </a:r>
          </a:p>
        </p:txBody>
      </p:sp>
      <p:pic>
        <p:nvPicPr>
          <p:cNvPr id="27651" name="Picture 4" descr="20161207_1535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60350"/>
            <a:ext cx="36195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20161207_154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60350"/>
            <a:ext cx="36195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</a:t>
            </a:r>
            <a:r>
              <a:rPr lang="ru-RU" b="1">
                <a:solidFill>
                  <a:schemeClr val="hlink"/>
                </a:solidFill>
              </a:rPr>
              <a:t> развивает мелкую моторику пальцев рук, умение действовать обеими руками согласованно.</a:t>
            </a:r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</a:t>
            </a:r>
            <a:r>
              <a:rPr lang="ru-RU" b="1">
                <a:solidFill>
                  <a:schemeClr val="hlink"/>
                </a:solidFill>
              </a:rPr>
              <a:t> развивает мелкую моторику пальцев рук, умение действовать обеими руками согласованно.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4"/>
          <p:cNvSpPr>
            <a:spLocks noChangeArrowheads="1"/>
          </p:cNvSpPr>
          <p:nvPr/>
        </p:nvSpPr>
        <p:spPr bwMode="auto">
          <a:xfrm>
            <a:off x="2555875" y="4941888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/>
              <a:t>«Мешочки с грузом»</a:t>
            </a:r>
            <a:endParaRPr lang="ru-RU" sz="2400">
              <a:solidFill>
                <a:srgbClr val="953735"/>
              </a:solidFill>
              <a:latin typeface="Calibri" pitchFamily="34" charset="0"/>
            </a:endParaRPr>
          </a:p>
        </p:txBody>
      </p:sp>
      <p:pic>
        <p:nvPicPr>
          <p:cNvPr id="28674" name="Picture 7" descr="20161207_1548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33375"/>
            <a:ext cx="3402012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5" descr="20161214_0758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34575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539750" y="5734050"/>
            <a:ext cx="7920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координацию движений,</a:t>
            </a:r>
            <a:r>
              <a:rPr lang="ru-RU" b="1">
                <a:solidFill>
                  <a:schemeClr val="hlink"/>
                </a:solidFill>
              </a:rPr>
              <a:t> ловкость, выдержку, способствует формированию правильной осанки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4"/>
          <p:cNvSpPr>
            <a:spLocks noChangeArrowheads="1"/>
          </p:cNvSpPr>
          <p:nvPr/>
        </p:nvSpPr>
        <p:spPr bwMode="auto">
          <a:xfrm>
            <a:off x="2124075" y="5013325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/>
              <a:t>«Ветерок»</a:t>
            </a:r>
          </a:p>
        </p:txBody>
      </p:sp>
      <p:pic>
        <p:nvPicPr>
          <p:cNvPr id="29698" name="Picture 6" descr="20161207_155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34575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20161207_1549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76250"/>
            <a:ext cx="34925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</a:t>
            </a:r>
            <a:r>
              <a:rPr lang="ru-RU" b="1">
                <a:solidFill>
                  <a:schemeClr val="hlink"/>
                </a:solidFill>
              </a:rPr>
              <a:t>речевое дыхание.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20161214_125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476250"/>
            <a:ext cx="3348038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5" descr="20161214_0826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338137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2916238" y="5013325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«Подними ножкой»</a:t>
            </a:r>
          </a:p>
        </p:txBody>
      </p:sp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</a:t>
            </a:r>
            <a:r>
              <a:rPr lang="ru-RU" b="1">
                <a:solidFill>
                  <a:schemeClr val="hlink"/>
                </a:solidFill>
              </a:rPr>
              <a:t>формирует точность движений, развивает мелкую моторику пальцев ног.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20161214_0811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3403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5" descr="20161214_0907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60350"/>
            <a:ext cx="3441700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3635375" y="4797425"/>
            <a:ext cx="206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/>
              <a:t>«Ленточки»</a:t>
            </a:r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684213" y="5516563"/>
            <a:ext cx="7920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</a:t>
            </a:r>
            <a:r>
              <a:rPr lang="ru-RU" b="1">
                <a:solidFill>
                  <a:schemeClr val="hlink"/>
                </a:solidFill>
              </a:rPr>
              <a:t> развивают двигательные качества: ловкость, быстроту, ориентировку в пространстве с помощью игровых методов.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Актуальность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		</a:t>
            </a:r>
            <a:r>
              <a:rPr lang="ru-RU" smtClean="0">
                <a:latin typeface="Times New Roman" pitchFamily="18" charset="0"/>
              </a:rPr>
              <a:t>Детство-это движение. А движение-это жизнь! Возможность свободно двигаться должна быть у каждого ребенка. 	Современные дети более привычны к сидячему образу жизни и значительную часть времени проводят за компьютерными играми. 	Вот почему так важно побуждать их к движению в детском саду. А для этого группа должна быть соответствующим образом оборудована. </a:t>
            </a:r>
          </a:p>
        </p:txBody>
      </p:sp>
    </p:spTree>
  </p:cSld>
  <p:clrMapOvr>
    <a:masterClrMapping/>
  </p:clrMapOvr>
  <p:transition>
    <p:newsfla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20161207_1527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60350"/>
            <a:ext cx="3497263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6" descr="20161213_153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765175"/>
            <a:ext cx="4951413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7"/>
          <p:cNvSpPr txBox="1">
            <a:spLocks noChangeArrowheads="1"/>
          </p:cNvSpPr>
          <p:nvPr/>
        </p:nvSpPr>
        <p:spPr bwMode="auto">
          <a:xfrm>
            <a:off x="376238" y="4527550"/>
            <a:ext cx="3703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/>
              <a:t>«Башмаки-скороходы»</a:t>
            </a: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684213" y="5516563"/>
            <a:ext cx="7920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</a:t>
            </a:r>
            <a:r>
              <a:rPr lang="ru-RU" b="1">
                <a:solidFill>
                  <a:schemeClr val="hlink"/>
                </a:solidFill>
              </a:rPr>
              <a:t> развивает координацию движений, согласованность движений рук и ног.</a:t>
            </a:r>
          </a:p>
        </p:txBody>
      </p:sp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4"/>
          <p:cNvSpPr>
            <a:spLocks noChangeArrowheads="1"/>
          </p:cNvSpPr>
          <p:nvPr/>
        </p:nvSpPr>
        <p:spPr bwMode="auto">
          <a:xfrm>
            <a:off x="395288" y="5300663"/>
            <a:ext cx="4032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endParaRPr lang="ru-RU" sz="3200">
              <a:solidFill>
                <a:srgbClr val="953735"/>
              </a:solidFill>
              <a:latin typeface="Calibri" pitchFamily="34" charset="0"/>
            </a:endParaRPr>
          </a:p>
        </p:txBody>
      </p:sp>
      <p:pic>
        <p:nvPicPr>
          <p:cNvPr id="33794" name="Picture 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3382962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 descr="Рис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052513"/>
            <a:ext cx="467995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2032000" y="49609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2987675" y="4529138"/>
            <a:ext cx="26543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«Массаж ног»</a:t>
            </a:r>
          </a:p>
          <a:p>
            <a:endParaRPr lang="ru-RU" sz="2800"/>
          </a:p>
        </p:txBody>
      </p:sp>
      <p:sp>
        <p:nvSpPr>
          <p:cNvPr id="33798" name="Rectangle 10"/>
          <p:cNvSpPr>
            <a:spLocks noChangeArrowheads="1"/>
          </p:cNvSpPr>
          <p:nvPr/>
        </p:nvSpPr>
        <p:spPr bwMode="auto">
          <a:xfrm>
            <a:off x="323850" y="5373688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Цель: предотвращает плоскостопие,  развивает тактильно-двигательное восприятие, координацию движений.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4"/>
          <p:cNvSpPr>
            <a:spLocks noChangeArrowheads="1"/>
          </p:cNvSpPr>
          <p:nvPr/>
        </p:nvSpPr>
        <p:spPr bwMode="auto">
          <a:xfrm>
            <a:off x="395288" y="5300663"/>
            <a:ext cx="4032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endParaRPr lang="ru-RU" sz="3200">
              <a:solidFill>
                <a:srgbClr val="953735"/>
              </a:solidFill>
              <a:latin typeface="Calibri" pitchFamily="34" charset="0"/>
            </a:endParaRPr>
          </a:p>
        </p:txBody>
      </p:sp>
      <p:pic>
        <p:nvPicPr>
          <p:cNvPr id="34818" name="Picture 5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4249737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6" descr="Рисунок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5813" y="1268413"/>
            <a:ext cx="454818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195513" y="3860800"/>
            <a:ext cx="4219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/>
              <a:t>«Массаж спины и ног»</a:t>
            </a:r>
          </a:p>
          <a:p>
            <a:endParaRPr lang="ru-RU" sz="2800"/>
          </a:p>
        </p:txBody>
      </p:sp>
      <p:sp>
        <p:nvSpPr>
          <p:cNvPr id="34821" name="Rectangle 8"/>
          <p:cNvSpPr>
            <a:spLocks noChangeArrowheads="1"/>
          </p:cNvSpPr>
          <p:nvPr/>
        </p:nvSpPr>
        <p:spPr bwMode="auto">
          <a:xfrm>
            <a:off x="323850" y="5373688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Цель:,  развивает тактильно-двигательное восприятие, предотвращает плоскостопие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264696"/>
          </a:xfrm>
          <a:solidFill>
            <a:schemeClr val="bg1">
              <a:lumMod val="95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СПАСИБО ЗА ВНИМАНИЕ !</a:t>
            </a:r>
            <a:endParaRPr lang="ru-RU" sz="6600" b="1" dirty="0">
              <a:solidFill>
                <a:schemeClr val="accent6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229600" cy="6191250"/>
          </a:xfrm>
        </p:spPr>
        <p:txBody>
          <a:bodyPr/>
          <a:lstStyle/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«Чтобы сделать ребенка умным и рассудительным, сделай его крепким и здоровым» (Ж.Ж.Руссо).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	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</a:t>
            </a:r>
            <a:r>
              <a:rPr lang="ru-RU" sz="2800" smtClean="0">
                <a:latin typeface="Times New Roman" pitchFamily="18" charset="0"/>
              </a:rPr>
              <a:t>	Важным направлением в формировании у детей основ ЗОЖ является правильно организованная предметно-пространственная среда, прежде всего двигательная предметно-пространственная среда. 	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		Она должна носить развивающий характер, быть разнообразной, динамичной, трансформируемой. Для этого в группах мы используем нестандартное оборудование, изготовленное своими руками. Это требует минимальных материальных затрат и вызывает больший интерес к занятиям спортом.</a:t>
            </a:r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hlink"/>
                </a:solidFill>
                <a:latin typeface="Times New Roman" pitchFamily="18" charset="0"/>
              </a:rPr>
              <a:t>Нестандартное спортивное оборудование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вносит разнообразие в физкультурные занятия и эффект новизны</a:t>
            </a:r>
          </a:p>
          <a:p>
            <a:r>
              <a:rPr lang="ru-RU" sz="2800" smtClean="0">
                <a:latin typeface="Times New Roman" pitchFamily="18" charset="0"/>
              </a:rPr>
              <a:t>позволяет шире использовать знакомые упражнения, варьировать задания</a:t>
            </a:r>
          </a:p>
          <a:p>
            <a:r>
              <a:rPr lang="ru-RU" sz="2800" smtClean="0">
                <a:latin typeface="Times New Roman" pitchFamily="18" charset="0"/>
              </a:rPr>
              <a:t>объединяет физкультуру с игрой, что создает условия для наиболее полного самовыражения ребенка в двигательной деятельности</a:t>
            </a:r>
          </a:p>
          <a:p>
            <a:r>
              <a:rPr lang="ru-RU" sz="2800" smtClean="0">
                <a:latin typeface="Times New Roman" pitchFamily="18" charset="0"/>
              </a:rPr>
              <a:t>повышает интерес к занятиям, придает им необходимую эмоциональную окраску</a:t>
            </a:r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20161214_1154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3941762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6" descr="20161213_1524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338638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2987675" y="6237288"/>
            <a:ext cx="334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/>
              <a:t>Спортивные уголки</a:t>
            </a:r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Заголовок 1"/>
          <p:cNvGrpSpPr>
            <a:grpSpLocks noGrp="1"/>
          </p:cNvGrpSpPr>
          <p:nvPr/>
        </p:nvGrpSpPr>
        <p:grpSpPr bwMode="auto">
          <a:xfrm>
            <a:off x="207963" y="23813"/>
            <a:ext cx="8728075" cy="6748462"/>
            <a:chOff x="131" y="15"/>
            <a:chExt cx="5498" cy="4251"/>
          </a:xfrm>
        </p:grpSpPr>
        <p:pic>
          <p:nvPicPr>
            <p:cNvPr id="18434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1" y="15"/>
              <a:ext cx="5498" cy="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5" name="Text Box 2"/>
            <p:cNvSpPr txBox="1">
              <a:spLocks noChangeArrowheads="1"/>
            </p:cNvSpPr>
            <p:nvPr/>
          </p:nvSpPr>
          <p:spPr bwMode="auto">
            <a:xfrm>
              <a:off x="288" y="173"/>
              <a:ext cx="5184" cy="39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4000" b="1" i="1">
                <a:latin typeface="Times New Roman" pitchFamily="18" charset="0"/>
                <a:ea typeface="DFKai-SB" pitchFamily="65" charset="-120"/>
              </a:endParaRPr>
            </a:p>
            <a:p>
              <a:pPr algn="ctr"/>
              <a:r>
                <a:rPr lang="ru-RU" sz="4000" b="1" i="1">
                  <a:solidFill>
                    <a:schemeClr val="hlink"/>
                  </a:solidFill>
                  <a:latin typeface="Times New Roman" pitchFamily="18" charset="0"/>
                  <a:ea typeface="DFKai-SB" pitchFamily="65" charset="-120"/>
                </a:rPr>
                <a:t>Нестандартное физкультурное оборудование</a:t>
              </a:r>
              <a:r>
                <a:rPr lang="ru-RU" sz="4400">
                  <a:solidFill>
                    <a:schemeClr val="hlink"/>
                  </a:solidFill>
                  <a:latin typeface="Times New Roman" pitchFamily="18" charset="0"/>
                  <a:ea typeface="DFKai-SB" pitchFamily="65" charset="-120"/>
                </a:rPr>
                <a:t/>
              </a:r>
              <a:br>
                <a:rPr lang="ru-RU" sz="4400">
                  <a:solidFill>
                    <a:schemeClr val="hlink"/>
                  </a:solidFill>
                  <a:latin typeface="Times New Roman" pitchFamily="18" charset="0"/>
                  <a:ea typeface="DFKai-SB" pitchFamily="65" charset="-120"/>
                </a:rPr>
              </a:br>
              <a:r>
                <a:rPr lang="ru-RU" sz="4400">
                  <a:solidFill>
                    <a:srgbClr val="FFFF00"/>
                  </a:solidFill>
                  <a:latin typeface="Times New Roman" pitchFamily="18" charset="0"/>
                </a:rPr>
                <a:t/>
              </a:r>
              <a:br>
                <a:rPr lang="ru-RU" sz="4400">
                  <a:solidFill>
                    <a:srgbClr val="FFFF00"/>
                  </a:solidFill>
                  <a:latin typeface="Times New Roman" pitchFamily="18" charset="0"/>
                </a:rPr>
              </a:br>
              <a:r>
                <a:rPr lang="ru-RU" sz="3200" b="1">
                  <a:latin typeface="Times New Roman" pitchFamily="18" charset="0"/>
                </a:rPr>
                <a:t>Цель: внести в воспитательно-образовательный процесс по физическому воспитанию элемент новизны, с помощью яркого нестандартного оборудования вызывать у детей интерес к занятиям физкультурой.</a:t>
              </a:r>
              <a:r>
                <a:rPr lang="ru-RU" sz="4400" b="1">
                  <a:latin typeface="Times New Roman" pitchFamily="18" charset="0"/>
                </a:rPr>
                <a:t/>
              </a:r>
              <a:br>
                <a:rPr lang="ru-RU" sz="4400" b="1">
                  <a:latin typeface="Times New Roman" pitchFamily="18" charset="0"/>
                </a:rPr>
              </a:br>
              <a:endParaRPr lang="ru-RU" sz="4400" b="1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Задачи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Мотивировать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>
                <a:latin typeface="Times New Roman" pitchFamily="18" charset="0"/>
              </a:rPr>
              <a:t>детей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>
                <a:latin typeface="Times New Roman" pitchFamily="18" charset="0"/>
              </a:rPr>
              <a:t> на двигательную активность через использование нестандартного оборудования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развивать у детей интерес к процессу двигательных действий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развивать творчество и фантазию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обобщать и распространять опыт работы по созданию и использованию нестандартного оборудования для двигательной среды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Требования</a:t>
            </a:r>
            <a:r>
              <a:rPr lang="ru-RU" smtClean="0">
                <a:latin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(предъявляемые к нестандартному оборудованию)</a:t>
            </a:r>
            <a:endParaRPr lang="ru-RU" sz="2400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соответствие гигиеническим и техническим требованиям: оборудование должно быть прочным и безопасным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выполнение развивающей роли: должно быть разнообразным, динамичным, многофункциональным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соответствие эстетическим нормам: должно быть привлекательным для ребенка, ярким, аккуратным, интересным</a:t>
            </a:r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1692275" y="3284538"/>
            <a:ext cx="57594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Calibri" pitchFamily="34" charset="0"/>
            </a:endParaRPr>
          </a:p>
          <a:p>
            <a:endParaRPr lang="ru-RU" b="1">
              <a:latin typeface="Calibri" pitchFamily="34" charset="0"/>
            </a:endParaRPr>
          </a:p>
          <a:p>
            <a:endParaRPr lang="ru-RU" b="1">
              <a:latin typeface="Calibri" pitchFamily="34" charset="0"/>
            </a:endParaRPr>
          </a:p>
          <a:p>
            <a:endParaRPr lang="ru-RU" b="1">
              <a:latin typeface="Calibri" pitchFamily="34" charset="0"/>
            </a:endParaRPr>
          </a:p>
          <a:p>
            <a:endParaRPr lang="ru-RU" b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1506" name="TextBox 6"/>
          <p:cNvSpPr txBox="1">
            <a:spLocks noChangeArrowheads="1"/>
          </p:cNvSpPr>
          <p:nvPr/>
        </p:nvSpPr>
        <p:spPr bwMode="auto">
          <a:xfrm>
            <a:off x="611188" y="4941888"/>
            <a:ext cx="3381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«ЦВЕТНАЯ ДОРОЖКА»</a:t>
            </a:r>
          </a:p>
        </p:txBody>
      </p:sp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5364163" y="5084763"/>
            <a:ext cx="3095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«ЁЖИК ДЛЯ НОЖЕК»</a:t>
            </a:r>
          </a:p>
        </p:txBody>
      </p:sp>
      <p:pic>
        <p:nvPicPr>
          <p:cNvPr id="21508" name="Picture 10" descr="20161116_2027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3173413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1" descr="20161116_2041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404813"/>
            <a:ext cx="3443288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1331913" y="5734050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hlink"/>
                </a:solidFill>
                <a:latin typeface="Times New Roman" pitchFamily="18" charset="0"/>
              </a:rPr>
              <a:t>Цель: развивает координацию движений, предотвращает плоскостопие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424</Words>
  <Application>Microsoft Office PowerPoint</Application>
  <PresentationFormat>Экран (4:3)</PresentationFormat>
  <Paragraphs>61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DFKai-SB</vt:lpstr>
      <vt:lpstr>Gabriola</vt:lpstr>
      <vt:lpstr>Тема Office</vt:lpstr>
      <vt:lpstr>МДОУ «Детский сад комбинированного вида №158» Подготовила: Цветкова С.Н.   </vt:lpstr>
      <vt:lpstr>Актуальность</vt:lpstr>
      <vt:lpstr>Слайд 3</vt:lpstr>
      <vt:lpstr>Нестандартное спортивное оборудование</vt:lpstr>
      <vt:lpstr>Слайд 5</vt:lpstr>
      <vt:lpstr>Слайд 6</vt:lpstr>
      <vt:lpstr>Задачи</vt:lpstr>
      <vt:lpstr>Требования (предъявляемые к нестандартному оборудованию)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Нестандартное физкультурное оборудование  Одной из приоритетных задач формирования здорового образа жизни у детей дошкольного возраста является создание мотивации, обучение и привитие навыков здорового образа жизни .</dc:title>
  <dc:creator>Danil</dc:creator>
  <cp:lastModifiedBy>Светлана</cp:lastModifiedBy>
  <cp:revision>31</cp:revision>
  <dcterms:created xsi:type="dcterms:W3CDTF">2015-02-01T17:00:07Z</dcterms:created>
  <dcterms:modified xsi:type="dcterms:W3CDTF">2017-01-11T19:39:21Z</dcterms:modified>
</cp:coreProperties>
</file>