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0" r:id="rId4"/>
    <p:sldId id="265" r:id="rId5"/>
    <p:sldId id="262" r:id="rId6"/>
    <p:sldId id="269" r:id="rId7"/>
    <p:sldId id="266" r:id="rId8"/>
    <p:sldId id="267" r:id="rId9"/>
    <p:sldId id="270" r:id="rId10"/>
    <p:sldId id="263" r:id="rId11"/>
    <p:sldId id="264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66D8466-42D7-41FB-B502-6026DE26D3D7}">
          <p14:sldIdLst>
            <p14:sldId id="259"/>
            <p14:sldId id="258"/>
            <p14:sldId id="260"/>
            <p14:sldId id="265"/>
            <p14:sldId id="262"/>
            <p14:sldId id="269"/>
            <p14:sldId id="266"/>
            <p14:sldId id="267"/>
            <p14:sldId id="270"/>
            <p14:sldId id="263"/>
            <p14:sldId id="264"/>
            <p14:sldId id="26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7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242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10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0623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722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5644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589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05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71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28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8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5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65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75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869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362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95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BD96E-28CB-41EA-96CA-631CE8E09F71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BFF5FB6-9556-4ACA-B133-EF20FFB3D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47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" y="3753853"/>
            <a:ext cx="3601452" cy="2701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30467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Обогащение развития детей через вовлечение семьи в образовательный процесс.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5726" y="5109411"/>
            <a:ext cx="7525411" cy="1060288"/>
          </a:xfrm>
        </p:spPr>
        <p:txBody>
          <a:bodyPr/>
          <a:lstStyle/>
          <a:p>
            <a:pPr algn="r"/>
            <a:r>
              <a:rPr lang="ru-RU" b="1" i="1" dirty="0"/>
              <a:t>Главный смысл и цель семейной жизни – воспитание детей» </a:t>
            </a:r>
          </a:p>
          <a:p>
            <a:pPr algn="r"/>
            <a:r>
              <a:rPr lang="ru-RU" b="1" i="1" dirty="0"/>
              <a:t>В.А</a:t>
            </a:r>
            <a:r>
              <a:rPr lang="ru-RU" b="1" i="1" dirty="0" smtClean="0"/>
              <a:t>. Сухомлинский </a:t>
            </a:r>
            <a:endParaRPr lang="ru-RU" b="1" i="1" dirty="0"/>
          </a:p>
          <a:p>
            <a:pPr marL="0" indent="0">
              <a:buNone/>
            </a:pP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464" y="265795"/>
            <a:ext cx="2572672" cy="271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17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725" y="113394"/>
            <a:ext cx="2302043" cy="2308964"/>
          </a:xfrm>
          <a:prstGeom prst="rect">
            <a:avLst/>
          </a:prstGeom>
        </p:spPr>
      </p:pic>
      <p:sp>
        <p:nvSpPr>
          <p:cNvPr id="9" name="Двойная волна 8"/>
          <p:cNvSpPr/>
          <p:nvPr/>
        </p:nvSpPr>
        <p:spPr>
          <a:xfrm>
            <a:off x="609600" y="633663"/>
            <a:ext cx="8646695" cy="914400"/>
          </a:xfrm>
          <a:prstGeom prst="doubleWav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Направления организации взаимодействия ДОУ и семьи: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553454" y="4315326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553452" y="1756611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569496" y="2630906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545430" y="3521244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1171074" y="1692442"/>
            <a:ext cx="4235116" cy="609599"/>
          </a:xfrm>
          <a:prstGeom prst="flowChartTermina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семьи</a:t>
            </a:r>
            <a:endParaRPr lang="ru-RU" b="1" dirty="0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1155030" y="2550695"/>
            <a:ext cx="5478379" cy="609599"/>
          </a:xfrm>
          <a:prstGeom prst="flowChartTermina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Информирование родителей о достижениях и перспективах развития ребенка</a:t>
            </a:r>
            <a:endParaRPr lang="ru-RU" b="1" dirty="0"/>
          </a:p>
        </p:txBody>
      </p:sp>
      <p:sp>
        <p:nvSpPr>
          <p:cNvPr id="17" name="Блок-схема: знак завершения 16"/>
          <p:cNvSpPr/>
          <p:nvPr/>
        </p:nvSpPr>
        <p:spPr>
          <a:xfrm>
            <a:off x="1114924" y="4299283"/>
            <a:ext cx="6264445" cy="609599"/>
          </a:xfrm>
          <a:prstGeom prst="flowChartTermina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Вовлечение родителей в жизнь детского сада</a:t>
            </a:r>
            <a:endParaRPr lang="ru-RU" b="1" dirty="0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1114927" y="3497180"/>
            <a:ext cx="6007768" cy="609599"/>
          </a:xfrm>
          <a:prstGeom prst="flowChartTermina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психолого-педагогического просвещения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978" y="1556085"/>
            <a:ext cx="3233738" cy="2269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59" y="5181600"/>
            <a:ext cx="1892969" cy="1419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847" y="4315326"/>
            <a:ext cx="2727157" cy="2045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680" y="5181600"/>
            <a:ext cx="1986546" cy="1489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886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721894" y="112296"/>
            <a:ext cx="8497409" cy="137962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Преимущества новой философии взаимодействия педагогов с родителями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410" y="73289"/>
            <a:ext cx="2430379" cy="22688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9" t="8070" r="12401" b="1917"/>
          <a:stretch/>
        </p:blipFill>
        <p:spPr>
          <a:xfrm>
            <a:off x="8839199" y="4572001"/>
            <a:ext cx="2935706" cy="2285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Блок-схема: знак завершения 24"/>
          <p:cNvSpPr/>
          <p:nvPr/>
        </p:nvSpPr>
        <p:spPr>
          <a:xfrm>
            <a:off x="256674" y="1604210"/>
            <a:ext cx="9512968" cy="778043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Положительный эмоциональный настрой педагогов и родителей на совместную работу по воспитанию детей.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Блок-схема: знак завершения 25"/>
          <p:cNvSpPr/>
          <p:nvPr/>
        </p:nvSpPr>
        <p:spPr>
          <a:xfrm>
            <a:off x="224589" y="2526632"/>
            <a:ext cx="9400674" cy="818147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Возможность родителям выбирать и формировать то направление в развитии и воспитании ребенка, которое они считают нужным. </a:t>
            </a:r>
            <a:endParaRPr lang="ru-RU" b="1" dirty="0"/>
          </a:p>
        </p:txBody>
      </p:sp>
      <p:sp>
        <p:nvSpPr>
          <p:cNvPr id="27" name="Блок-схема: знак завершения 26"/>
          <p:cNvSpPr/>
          <p:nvPr/>
        </p:nvSpPr>
        <p:spPr>
          <a:xfrm>
            <a:off x="192505" y="3601454"/>
            <a:ext cx="9087853" cy="449179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Укрепление внутрисемейных связей.</a:t>
            </a:r>
            <a:endParaRPr lang="ru-RU" b="1" dirty="0"/>
          </a:p>
        </p:txBody>
      </p:sp>
      <p:sp>
        <p:nvSpPr>
          <p:cNvPr id="28" name="Блок-схема: знак завершения 27"/>
          <p:cNvSpPr/>
          <p:nvPr/>
        </p:nvSpPr>
        <p:spPr>
          <a:xfrm>
            <a:off x="192506" y="4235116"/>
            <a:ext cx="8758989" cy="810127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Возможность реализации единой программы воспитания и развития ребенка в ДОУ и семье.</a:t>
            </a:r>
            <a:endParaRPr lang="ru-RU" b="1" dirty="0"/>
          </a:p>
        </p:txBody>
      </p:sp>
      <p:sp>
        <p:nvSpPr>
          <p:cNvPr id="29" name="Блок-схема: знак завершения 28"/>
          <p:cNvSpPr/>
          <p:nvPr/>
        </p:nvSpPr>
        <p:spPr>
          <a:xfrm>
            <a:off x="208548" y="5317958"/>
            <a:ext cx="8245641" cy="1066800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учета типа семьи и стиля семейных отношений, что было не реально при использовании традиционных форм работы с родителями.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746" y="57247"/>
            <a:ext cx="2173707" cy="22849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64105" y="1783258"/>
            <a:ext cx="7820526" cy="9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711" y="2906158"/>
            <a:ext cx="4306637" cy="376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8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1756610"/>
            <a:ext cx="7846254" cy="53741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Задачи ДОУ: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566" y="2272883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охрана </a:t>
            </a:r>
            <a:r>
              <a:rPr lang="ru-RU" b="1" dirty="0">
                <a:solidFill>
                  <a:schemeClr val="tx1"/>
                </a:solidFill>
              </a:rPr>
              <a:t>жизни и укрепление физического и психического здоровья воспитанников;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обеспечение познавательно-речевого,</a:t>
            </a:r>
            <a:r>
              <a:rPr lang="ru-RU" b="1" dirty="0">
                <a:solidFill>
                  <a:schemeClr val="tx1"/>
                </a:solidFill>
              </a:rPr>
              <a:t> социально-личностного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>
                <a:solidFill>
                  <a:schemeClr val="tx1"/>
                </a:solidFill>
              </a:rPr>
              <a:t>художественно-эстетического и физического </a:t>
            </a:r>
            <a:r>
              <a:rPr lang="ru-RU" b="1" dirty="0" smtClean="0">
                <a:solidFill>
                  <a:schemeClr val="tx1"/>
                </a:solidFill>
              </a:rPr>
              <a:t>развития </a:t>
            </a:r>
            <a:r>
              <a:rPr lang="ru-RU" b="1" dirty="0">
                <a:solidFill>
                  <a:schemeClr val="tx1"/>
                </a:solidFill>
              </a:rPr>
              <a:t>воспитанников;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воспитание </a:t>
            </a:r>
            <a:r>
              <a:rPr lang="ru-RU" b="1" dirty="0">
                <a:solidFill>
                  <a:schemeClr val="tx1"/>
                </a:solidFill>
              </a:rPr>
              <a:t>с учетом возрастных категорий воспитанников гражданственности, уважения к правам и свободам человека, любви к окружающей природе, Родине, семье;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осуществление </a:t>
            </a:r>
            <a:r>
              <a:rPr lang="ru-RU" b="1" dirty="0">
                <a:solidFill>
                  <a:schemeClr val="tx1"/>
                </a:solidFill>
              </a:rPr>
              <a:t>необходимой коррекции недостатков в физическом и (или) психическом развитии воспитанников;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взаимодействие </a:t>
            </a:r>
            <a:r>
              <a:rPr lang="ru-RU" b="1" dirty="0">
                <a:solidFill>
                  <a:schemeClr val="tx1"/>
                </a:solidFill>
              </a:rPr>
              <a:t>с семьями воспитанников для обеспечения полноценного развития детей;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оказание </a:t>
            </a:r>
            <a:r>
              <a:rPr lang="ru-RU" b="1" dirty="0">
                <a:solidFill>
                  <a:schemeClr val="tx1"/>
                </a:solidFill>
              </a:rPr>
              <a:t>консультативной и методической помощи родителям (законным представителям) по вопросам воспитания, обучения и развития детей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713874" y="136358"/>
            <a:ext cx="8726905" cy="160421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взаимодействия ДОУ с семьёй – установление доверительных отношений с детьми, родителями и педагогами, объединение их в одну команду, воспитание потребности делиться друг с другом своими проблемами и совместно их решать. </a:t>
            </a:r>
            <a:endParaRPr lang="ru-RU" sz="16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076" y="257773"/>
            <a:ext cx="2572672" cy="2629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3369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41503" y="2125579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99347" y="168396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Фазы Планирования: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9284" y="208546"/>
            <a:ext cx="10515600" cy="119513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  <a:t>Планирование и организация системы взаимодействия с семьёй.</a:t>
            </a: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762000" y="2574758"/>
            <a:ext cx="8454189" cy="184484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Чётко осознавать цель взаимодействия и в ходе работы придерживаться только ее. </a:t>
            </a:r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753979" y="4660230"/>
            <a:ext cx="8454189" cy="219777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bg1"/>
                </a:solidFill>
              </a:rPr>
              <a:t>Учитывать при планировании работы долгосрочные задачи, поставленные на государственном, городском уровне.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328" y="1396763"/>
            <a:ext cx="2572672" cy="310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23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13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Двойная волна 15"/>
          <p:cNvSpPr/>
          <p:nvPr/>
        </p:nvSpPr>
        <p:spPr>
          <a:xfrm>
            <a:off x="2181726" y="128336"/>
            <a:ext cx="6930189" cy="1387642"/>
          </a:xfrm>
          <a:prstGeom prst="doubleWav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Этапы взаимодействия педагога с семьёй: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8" y="88231"/>
            <a:ext cx="1764631" cy="1604211"/>
          </a:xfrm>
          <a:prstGeom prst="rect">
            <a:avLst/>
          </a:prstGeom>
        </p:spPr>
      </p:pic>
      <p:sp>
        <p:nvSpPr>
          <p:cNvPr id="18" name="Блок-схема: магнитный диск 17"/>
          <p:cNvSpPr/>
          <p:nvPr/>
        </p:nvSpPr>
        <p:spPr>
          <a:xfrm>
            <a:off x="168443" y="1716503"/>
            <a:ext cx="9440778" cy="946485"/>
          </a:xfrm>
          <a:prstGeom prst="flowChartMagneticDisk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1-й этап </a:t>
            </a: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«Трансляция родителям положительного образа ребенка».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9" name="Блок-схема: магнитный диск 18"/>
          <p:cNvSpPr/>
          <p:nvPr/>
        </p:nvSpPr>
        <p:spPr>
          <a:xfrm>
            <a:off x="200524" y="2935705"/>
            <a:ext cx="9376611" cy="99461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2-й этап 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«Трансляция родителям знаний о ребенке, которых они не могли бы получить в семье».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0" name="Блок-схема: магнитный диск 19"/>
          <p:cNvSpPr/>
          <p:nvPr/>
        </p:nvSpPr>
        <p:spPr>
          <a:xfrm>
            <a:off x="264694" y="4259178"/>
            <a:ext cx="9336505" cy="1042738"/>
          </a:xfrm>
          <a:prstGeom prst="flowChartMagneticDisk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3-й этап </a:t>
            </a:r>
            <a:r>
              <a:rPr lang="ru-RU" sz="2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«Ознакомление воспитателя с проблемами семьи и воспитании ребенка». </a:t>
            </a:r>
            <a:endParaRPr lang="ru-RU" sz="2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Блок-схема: магнитный диск 20"/>
          <p:cNvSpPr/>
          <p:nvPr/>
        </p:nvSpPr>
        <p:spPr>
          <a:xfrm>
            <a:off x="312821" y="5574632"/>
            <a:ext cx="9368589" cy="978568"/>
          </a:xfrm>
          <a:prstGeom prst="flowChartMagneticDisk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4-й этап </a:t>
            </a:r>
            <a:r>
              <a:rPr lang="ru-RU" sz="24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«Совместное исследование и формирование личности ребенка». </a:t>
            </a:r>
            <a:endParaRPr lang="ru-RU" sz="24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3661" y="2512797"/>
            <a:ext cx="2896004" cy="428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40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Рисунок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916" y="4804611"/>
            <a:ext cx="2860842" cy="1812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7" y="4547937"/>
            <a:ext cx="2719137" cy="2039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328" y="113394"/>
            <a:ext cx="2572672" cy="2677932"/>
          </a:xfrm>
          <a:prstGeom prst="rect">
            <a:avLst/>
          </a:prstGeom>
        </p:spPr>
      </p:pic>
      <p:sp>
        <p:nvSpPr>
          <p:cNvPr id="24" name="Блок-схема: знак завершения 23"/>
          <p:cNvSpPr/>
          <p:nvPr/>
        </p:nvSpPr>
        <p:spPr>
          <a:xfrm>
            <a:off x="280736" y="3408949"/>
            <a:ext cx="4010526" cy="89835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Родительские собрания</a:t>
            </a:r>
            <a:endParaRPr lang="ru-RU" sz="26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Блок-схема: знак завершения 25"/>
          <p:cNvSpPr/>
          <p:nvPr/>
        </p:nvSpPr>
        <p:spPr>
          <a:xfrm>
            <a:off x="3400927" y="4812631"/>
            <a:ext cx="3810000" cy="7620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Практикумы и другие</a:t>
            </a:r>
            <a:endParaRPr lang="ru-RU" sz="26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Блок-схема: знак завершения 26"/>
          <p:cNvSpPr/>
          <p:nvPr/>
        </p:nvSpPr>
        <p:spPr>
          <a:xfrm>
            <a:off x="6633408" y="3665622"/>
            <a:ext cx="4018548" cy="80210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Лекции</a:t>
            </a:r>
            <a:endParaRPr lang="ru-RU" sz="26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Блок-схема: перфолента 27"/>
          <p:cNvSpPr/>
          <p:nvPr/>
        </p:nvSpPr>
        <p:spPr>
          <a:xfrm>
            <a:off x="914401" y="64168"/>
            <a:ext cx="8221578" cy="1540043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</a:t>
            </a:r>
            <a:r>
              <a:rPr lang="ru-RU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образовательного взаимодействия с семьями воспитанников </a:t>
            </a:r>
            <a:r>
              <a:rPr lang="ru-RU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ДОУ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072064" y="1957136"/>
            <a:ext cx="4563978" cy="1275347"/>
          </a:xfrm>
          <a:prstGeom prst="ellipse">
            <a:avLst/>
          </a:prstGeom>
          <a:solidFill>
            <a:schemeClr val="accent3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Традиционные формы 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H="1">
            <a:off x="3184358" y="3096126"/>
            <a:ext cx="529389" cy="248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342021" y="3264568"/>
            <a:ext cx="8021" cy="1427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6946232" y="3144253"/>
            <a:ext cx="882315" cy="481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17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470" y="2391697"/>
            <a:ext cx="2958016" cy="2221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42128" y="1912840"/>
            <a:ext cx="30229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стные журналы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5043" y="2289829"/>
            <a:ext cx="16203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кскурсии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518" y="2650777"/>
            <a:ext cx="3765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одительские клубы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238" y="3388714"/>
            <a:ext cx="18968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кции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7093" y="3027765"/>
            <a:ext cx="52537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здоровительные мероприятия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9999" y="4166756"/>
            <a:ext cx="7260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оски объявлений для ежедневно сменяемой информации 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7351" y="3765704"/>
            <a:ext cx="3820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нформационные бюллетени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3582" y="4567809"/>
            <a:ext cx="2440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Закрытые ящики 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5114" y="4908885"/>
            <a:ext cx="585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Статьи о жизни группы на сайте ДОУ и т.д. 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097" y="346004"/>
            <a:ext cx="2572672" cy="2581680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>
            <a:off x="1387644" y="232610"/>
            <a:ext cx="7932820" cy="16122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Современные формы образовательного взаимодействия </a:t>
            </a:r>
            <a:r>
              <a:rPr lang="ru-RU" sz="2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семьями воспитанников </a:t>
            </a:r>
            <a:r>
              <a:rPr lang="ru-RU" sz="2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ДОУ</a:t>
            </a:r>
            <a:endParaRPr lang="ru-RU" sz="2600" dirty="0">
              <a:solidFill>
                <a:srgbClr val="0070C0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811" y="2115373"/>
            <a:ext cx="2735178" cy="2051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501" y="4733757"/>
            <a:ext cx="1593182" cy="2124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913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2" grpId="0"/>
      <p:bldP spid="13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517" y="4393530"/>
            <a:ext cx="2370222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865" y="153500"/>
            <a:ext cx="2572672" cy="2573658"/>
          </a:xfrm>
          <a:prstGeom prst="rect">
            <a:avLst/>
          </a:prstGeom>
        </p:spPr>
      </p:pic>
      <p:sp>
        <p:nvSpPr>
          <p:cNvPr id="6" name="Горизонтальный свиток 5"/>
          <p:cNvSpPr/>
          <p:nvPr/>
        </p:nvSpPr>
        <p:spPr>
          <a:xfrm>
            <a:off x="1868905" y="360949"/>
            <a:ext cx="6328611" cy="103327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«Сотрудничество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892969" y="1636294"/>
            <a:ext cx="6320588" cy="103327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«Взаимодействие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860885" y="3007895"/>
            <a:ext cx="6384757" cy="1033272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«Партнерство»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50730" y="2987661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42835" y="4896671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68" y="4235116"/>
            <a:ext cx="2123574" cy="1872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460" y="4795838"/>
            <a:ext cx="2486025" cy="183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326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927" y="3483141"/>
            <a:ext cx="3264568" cy="2448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043081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1483895" y="120318"/>
            <a:ext cx="6745705" cy="1147011"/>
          </a:xfrm>
          <a:prstGeom prst="wav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«Открытость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внутрь»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60" y="1425742"/>
            <a:ext cx="2671011" cy="2003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41" y="4411578"/>
            <a:ext cx="3403408" cy="2310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802" y="225690"/>
            <a:ext cx="2572672" cy="22287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053" y="3346784"/>
            <a:ext cx="2499896" cy="1874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1" y="4299284"/>
            <a:ext cx="3354804" cy="2271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254" y="1844842"/>
            <a:ext cx="3127284" cy="1868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875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1572127" y="120316"/>
            <a:ext cx="6745705" cy="1147011"/>
          </a:xfrm>
          <a:prstGeom prst="wav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«Открытость наружу»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328" y="177563"/>
            <a:ext cx="2572672" cy="22287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482" y="1579429"/>
            <a:ext cx="2688016" cy="2269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579" y="3433010"/>
            <a:ext cx="2334127" cy="1750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632" y="1827509"/>
            <a:ext cx="2899611" cy="2174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63" y="4219074"/>
            <a:ext cx="2668336" cy="2177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20" y="4219074"/>
            <a:ext cx="3014600" cy="2028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170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Грань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561</TotalTime>
  <Words>422</Words>
  <Application>Microsoft Office PowerPoint</Application>
  <PresentationFormat>Произвольный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Обогащение развития детей через вовлечение семьи в образовательный процесс.</vt:lpstr>
      <vt:lpstr>Задачи ДОУ: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Обогащение развития детей через вовлечение семьи в образовательный процесс.</dc:title>
  <dc:creator>Vova</dc:creator>
  <cp:lastModifiedBy>LEV</cp:lastModifiedBy>
  <cp:revision>69</cp:revision>
  <dcterms:created xsi:type="dcterms:W3CDTF">2015-04-09T16:10:26Z</dcterms:created>
  <dcterms:modified xsi:type="dcterms:W3CDTF">2017-01-11T01:42:02Z</dcterms:modified>
</cp:coreProperties>
</file>