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86" r:id="rId2"/>
    <p:sldId id="276" r:id="rId3"/>
    <p:sldId id="278" r:id="rId4"/>
    <p:sldId id="285" r:id="rId5"/>
    <p:sldId id="267" r:id="rId6"/>
    <p:sldId id="281" r:id="rId7"/>
    <p:sldId id="272" r:id="rId8"/>
    <p:sldId id="256" r:id="rId9"/>
    <p:sldId id="269" r:id="rId10"/>
    <p:sldId id="260" r:id="rId11"/>
    <p:sldId id="262" r:id="rId12"/>
    <p:sldId id="270" r:id="rId13"/>
    <p:sldId id="264" r:id="rId14"/>
    <p:sldId id="263" r:id="rId15"/>
    <p:sldId id="268" r:id="rId16"/>
    <p:sldId id="265" r:id="rId17"/>
    <p:sldId id="282" r:id="rId18"/>
    <p:sldId id="283" r:id="rId19"/>
    <p:sldId id="261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806CADB-A956-47AD-BF61-A8EC4D382CC9}" type="datetimeFigureOut">
              <a:rPr lang="ru-RU" smtClean="0"/>
              <a:t>11.05.2016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ABE8DC-08AE-4FB7-A76C-06ADEB41BA07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jp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jp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Модель урока в 7 классе.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3573016"/>
            <a:ext cx="5832648" cy="1101248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Кондрусева</a:t>
            </a:r>
            <a:r>
              <a:rPr lang="ru-RU" dirty="0" smtClean="0"/>
              <a:t> Лариса Анатольевна. </a:t>
            </a:r>
          </a:p>
          <a:p>
            <a:r>
              <a:rPr lang="ru-RU" dirty="0" smtClean="0"/>
              <a:t>Школа 579.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3146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859216" cy="1124744"/>
          </a:xfrm>
        </p:spPr>
        <p:txBody>
          <a:bodyPr>
            <a:normAutofit/>
          </a:bodyPr>
          <a:lstStyle/>
          <a:p>
            <a:r>
              <a:rPr lang="en-US" dirty="0" smtClean="0"/>
              <a:t>Mascots and logos.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4"/>
            <a:ext cx="1905000" cy="186779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4437112"/>
            <a:ext cx="2528864" cy="195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24744"/>
            <a:ext cx="2816225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377257"/>
            <a:ext cx="1752783" cy="13716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54" y="2962819"/>
            <a:ext cx="2553551" cy="11599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391" y="4653136"/>
            <a:ext cx="2840609" cy="1878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01" y="4080518"/>
            <a:ext cx="2048781" cy="138714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391" y="2420888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353" y="2564906"/>
            <a:ext cx="2957513" cy="19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52735"/>
            <a:ext cx="2260451" cy="180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1781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The motto.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>
                <a:solidFill>
                  <a:schemeClr val="bg2">
                    <a:lumMod val="25000"/>
                  </a:schemeClr>
                </a:solidFill>
              </a:rPr>
              <a:t>Citius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4800" dirty="0" err="1" smtClean="0">
                <a:solidFill>
                  <a:schemeClr val="bg2">
                    <a:lumMod val="25000"/>
                  </a:schemeClr>
                </a:solidFill>
              </a:rPr>
              <a:t>Altius,Fortius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Faster, Higher, Stronger.</a:t>
            </a:r>
          </a:p>
          <a:p>
            <a:endParaRPr lang="en-US" sz="4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2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1" nodeType="click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ADVERB + ER 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6"/>
            <a:ext cx="276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High +</a:t>
            </a:r>
            <a:r>
              <a:rPr lang="en-US" sz="2800" dirty="0" err="1" smtClean="0"/>
              <a:t>er</a:t>
            </a:r>
            <a:r>
              <a:rPr lang="en-US" sz="2800" dirty="0" smtClean="0"/>
              <a:t>=Higher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933056"/>
            <a:ext cx="24801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ADVERB+EST</a:t>
            </a:r>
            <a:endParaRPr lang="ru-RU" sz="3200" dirty="0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3451766" y="1484784"/>
            <a:ext cx="483594" cy="13837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1991972"/>
            <a:ext cx="2728088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COMPERATIVE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499080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High +</a:t>
            </a:r>
            <a:r>
              <a:rPr lang="en-US" sz="2800" dirty="0" err="1" smtClean="0"/>
              <a:t>est</a:t>
            </a:r>
            <a:r>
              <a:rPr lang="en-US" sz="2800" dirty="0" smtClean="0"/>
              <a:t>=Highest</a:t>
            </a:r>
            <a:endParaRPr lang="ru-RU" sz="2800" dirty="0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3935360" y="4077072"/>
            <a:ext cx="360040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01304" y="4445826"/>
            <a:ext cx="2808312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superlative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165304"/>
            <a:ext cx="7837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 attentive! There are some </a:t>
            </a:r>
            <a:r>
              <a:rPr lang="en-US" sz="2400" dirty="0" err="1" smtClean="0"/>
              <a:t>exseptions</a:t>
            </a:r>
            <a:r>
              <a:rPr lang="en-US" sz="2400" dirty="0"/>
              <a:t>.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231196" y="366611"/>
            <a:ext cx="3580345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HOW TO COMPARE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048597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2390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Compare the sport abilities of the animals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7239000" cy="1800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5400" dirty="0" smtClean="0"/>
              <a:t>  W.B. p. 77,  ex. 2</a:t>
            </a:r>
            <a:endParaRPr lang="ru-RU" sz="5400" dirty="0"/>
          </a:p>
        </p:txBody>
      </p:sp>
      <p:pic>
        <p:nvPicPr>
          <p:cNvPr id="1030" name="Picture 6" descr="C:\Users\Лариса\Documents\Папка логотипов и картинок к олимпмйским играм\бегущий хомя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34563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9138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441" y="620687"/>
            <a:ext cx="7848872" cy="1015663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 hamster moves  </a:t>
            </a:r>
            <a:r>
              <a:rPr lang="en-US" sz="3200" b="1" dirty="0"/>
              <a:t>quicker(more quickly) </a:t>
            </a:r>
            <a:r>
              <a:rPr lang="en-US" sz="2800" dirty="0"/>
              <a:t>than a tortoise.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6929" y="1423212"/>
            <a:ext cx="7338767" cy="101566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 monkey climbs trees </a:t>
            </a:r>
            <a:r>
              <a:rPr lang="en-US" sz="3200" b="1" dirty="0"/>
              <a:t>better</a:t>
            </a:r>
            <a:r>
              <a:rPr lang="en-US" sz="2800" dirty="0"/>
              <a:t> than a bear.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6930" y="2348879"/>
            <a:ext cx="7166036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 kangaroo jumps </a:t>
            </a:r>
            <a:r>
              <a:rPr lang="en-US" sz="3200" b="1" dirty="0" smtClean="0"/>
              <a:t>further</a:t>
            </a:r>
            <a:r>
              <a:rPr lang="en-US" sz="2800" dirty="0" smtClean="0"/>
              <a:t> </a:t>
            </a:r>
            <a:r>
              <a:rPr lang="en-US" sz="2800" dirty="0"/>
              <a:t>than a hare.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6445" y="3645024"/>
            <a:ext cx="7128792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  dolphin dives </a:t>
            </a:r>
            <a:r>
              <a:rPr lang="en-US" sz="3200" b="1" dirty="0"/>
              <a:t>deeper </a:t>
            </a:r>
            <a:r>
              <a:rPr lang="en-US" sz="2800" dirty="0"/>
              <a:t>than a duck.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0441" y="2933655"/>
            <a:ext cx="720080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An eagle flies  </a:t>
            </a:r>
            <a:r>
              <a:rPr lang="en-US" sz="3200" b="1" dirty="0"/>
              <a:t>higher</a:t>
            </a:r>
            <a:r>
              <a:rPr lang="en-US" sz="2800" dirty="0"/>
              <a:t> than a cockerel.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6445" y="4345903"/>
            <a:ext cx="763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 brown bear swims </a:t>
            </a:r>
            <a:r>
              <a:rPr lang="en-US" sz="3200" b="1" dirty="0"/>
              <a:t>worse</a:t>
            </a:r>
            <a:r>
              <a:rPr lang="en-US" sz="2800" dirty="0"/>
              <a:t> than a polar bear.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6445" y="5301208"/>
            <a:ext cx="7703947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A cow runs </a:t>
            </a:r>
            <a:r>
              <a:rPr lang="en-US" sz="3200" b="1" dirty="0"/>
              <a:t>slower(more slowly) </a:t>
            </a:r>
            <a:r>
              <a:rPr lang="en-US" sz="2800" dirty="0"/>
              <a:t>than a horse.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960757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the most important          </a:t>
            </a:r>
            <a:r>
              <a:rPr lang="en-US" dirty="0" smtClean="0"/>
              <a:t>ideas  of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olympic</a:t>
            </a:r>
            <a:r>
              <a:rPr lang="en-US" dirty="0" smtClean="0"/>
              <a:t> games?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1155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6624736" cy="5669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words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7599040" cy="5926440"/>
          </a:xfrm>
        </p:spPr>
        <p:txBody>
          <a:bodyPr numCol="2">
            <a:normAutofit fontScale="25000" lnSpcReduction="20000"/>
          </a:bodyPr>
          <a:lstStyle/>
          <a:p>
            <a:pPr lvl="2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en-US" sz="9600" dirty="0" smtClean="0"/>
          </a:p>
          <a:p>
            <a:pPr lvl="2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ancient</a:t>
            </a:r>
            <a:r>
              <a:rPr lang="en-US" sz="9600" dirty="0" smtClean="0"/>
              <a:t>  </a:t>
            </a:r>
            <a:r>
              <a:rPr lang="ru-RU" sz="9600" dirty="0" smtClean="0"/>
              <a:t>                                                                                 </a:t>
            </a: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nobleman</a:t>
            </a:r>
            <a:r>
              <a:rPr lang="ru-RU" sz="9600" dirty="0" smtClean="0"/>
              <a:t> </a:t>
            </a:r>
            <a:endParaRPr lang="en-US" sz="96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managed </a:t>
            </a:r>
            <a:r>
              <a:rPr lang="ru-RU" sz="9600" dirty="0" smtClean="0"/>
              <a:t>                                                  </a:t>
            </a: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to </a:t>
            </a:r>
            <a:r>
              <a:rPr lang="en-US" sz="9600" i="1" dirty="0"/>
              <a:t>compete </a:t>
            </a: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dirty="0"/>
              <a:t>A.D. </a:t>
            </a:r>
            <a:r>
              <a:rPr lang="en-US" sz="9600" dirty="0" smtClean="0"/>
              <a:t> </a:t>
            </a: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/>
              <a:t>emperor </a:t>
            </a:r>
            <a:endParaRPr lang="ru-RU" sz="9600" dirty="0"/>
          </a:p>
          <a:p>
            <a:pPr marL="530352" lvl="2" indent="0">
              <a:buClr>
                <a:schemeClr val="tx2">
                  <a:lumMod val="60000"/>
                  <a:lumOff val="40000"/>
                </a:schemeClr>
              </a:buClr>
              <a:buNone/>
            </a:pPr>
            <a:endParaRPr lang="en-US" sz="9600" dirty="0"/>
          </a:p>
          <a:p>
            <a:pPr lvl="2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torch</a:t>
            </a:r>
            <a:r>
              <a:rPr lang="en-US" sz="9600" dirty="0" smtClean="0"/>
              <a:t> </a:t>
            </a:r>
            <a:endParaRPr lang="ru-RU" sz="9600" dirty="0"/>
          </a:p>
          <a:p>
            <a:pPr marL="0" indent="0">
              <a:buClr>
                <a:schemeClr val="tx2">
                  <a:lumMod val="60000"/>
                  <a:lumOff val="40000"/>
                </a:schemeClr>
              </a:buClr>
              <a:buNone/>
            </a:pPr>
            <a:endParaRPr lang="en-US" sz="9600" i="1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replaced </a:t>
            </a:r>
            <a:r>
              <a:rPr lang="ru-RU" sz="9600" dirty="0" smtClean="0"/>
              <a:t>         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union</a:t>
            </a:r>
            <a:r>
              <a:rPr lang="en-US" sz="9600" dirty="0" smtClean="0"/>
              <a:t> </a:t>
            </a:r>
            <a:endParaRPr lang="ru-RU" sz="96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several </a:t>
            </a:r>
            <a:r>
              <a:rPr lang="en-US" sz="9600" dirty="0" smtClean="0"/>
              <a:t>- </a:t>
            </a:r>
            <a:r>
              <a:rPr lang="ru-RU" sz="9600" dirty="0" smtClean="0"/>
              <a:t>несколько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en-US" sz="9600" i="1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take part </a:t>
            </a:r>
            <a:endParaRPr lang="ru-RU" sz="96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en-US" sz="9600" i="1" dirty="0" smtClean="0"/>
          </a:p>
          <a:p>
            <a:pPr marL="0" indent="0">
              <a:buClr>
                <a:schemeClr val="tx2">
                  <a:lumMod val="60000"/>
                  <a:lumOff val="40000"/>
                </a:schemeClr>
              </a:buClr>
              <a:buNone/>
            </a:pP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en-US" sz="9600" i="1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i="1" dirty="0" smtClean="0"/>
              <a:t>saluting </a:t>
            </a:r>
            <a:r>
              <a:rPr lang="en-US" sz="9600" i="1" dirty="0"/>
              <a:t>-</a:t>
            </a:r>
            <a:r>
              <a:rPr lang="en-US" sz="9600" dirty="0"/>
              <a:t> </a:t>
            </a:r>
            <a:r>
              <a:rPr lang="ru-RU" sz="9600" dirty="0"/>
              <a:t>приветствие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ru-RU" sz="9600" dirty="0"/>
          </a:p>
          <a:p>
            <a:pPr marL="0" indent="0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ru-RU" sz="9600" dirty="0" smtClean="0"/>
              <a:t> </a:t>
            </a: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9600" dirty="0" smtClean="0"/>
              <a:t>mascot </a:t>
            </a:r>
            <a:endParaRPr lang="ru-RU" sz="96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en-US" sz="5000" dirty="0"/>
          </a:p>
          <a:p>
            <a:pPr marL="274320" lvl="8" indent="-274320">
              <a:spcBef>
                <a:spcPts val="600"/>
              </a:spcBef>
              <a:buClr>
                <a:schemeClr val="tx2">
                  <a:lumMod val="60000"/>
                  <a:lumOff val="40000"/>
                </a:schemeClr>
              </a:buClr>
              <a:buSzPct val="73000"/>
              <a:buFont typeface="Wingdings" panose="05000000000000000000" pitchFamily="2" charset="2"/>
              <a:buChar char="q"/>
            </a:pPr>
            <a:r>
              <a:rPr lang="en-US" sz="8400" i="1" dirty="0"/>
              <a:t>linked</a:t>
            </a:r>
            <a:r>
              <a:rPr lang="en-US" sz="8400" dirty="0"/>
              <a:t> </a:t>
            </a:r>
            <a:endParaRPr lang="ru-RU" sz="8400" dirty="0"/>
          </a:p>
          <a:p>
            <a:pPr marL="274320" lvl="8" indent="-274320">
              <a:spcBef>
                <a:spcPts val="600"/>
              </a:spcBef>
              <a:buClr>
                <a:schemeClr val="tx2">
                  <a:lumMod val="60000"/>
                  <a:lumOff val="40000"/>
                </a:schemeClr>
              </a:buClr>
              <a:buSzPct val="73000"/>
              <a:buFont typeface="Wingdings" panose="05000000000000000000" pitchFamily="2" charset="2"/>
              <a:buChar char="q"/>
            </a:pPr>
            <a:r>
              <a:rPr lang="en-US" sz="8400" i="1" dirty="0"/>
              <a:t>motto</a:t>
            </a:r>
            <a:endParaRPr lang="ru-RU" sz="84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4938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9035"/>
            <a:ext cx="5954711" cy="68628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5537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LIKE TO COMPETE?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512837"/>
              </p:ext>
            </p:extLst>
          </p:nvPr>
        </p:nvGraphicFramePr>
        <p:xfrm>
          <a:off x="1835696" y="2204864"/>
          <a:ext cx="3744414" cy="208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1248138"/>
              </a:tblGrid>
              <a:tr h="6960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1896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black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183</a:t>
                      </a:r>
                      <a:endParaRPr lang="ru-RU" sz="2000" dirty="0"/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symbols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1926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conflicts</a:t>
                      </a:r>
                      <a:endParaRPr lang="ru-RU" sz="2000" dirty="0"/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1900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Greece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1960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0492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5517232"/>
            <a:ext cx="4032448" cy="936104"/>
          </a:xfrm>
        </p:spPr>
        <p:txBody>
          <a:bodyPr/>
          <a:lstStyle/>
          <a:p>
            <a:r>
              <a:rPr lang="ru-RU" dirty="0" smtClean="0"/>
              <a:t>ПЬЕР ДЕ КУБЕРТЕН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076056" y="332656"/>
            <a:ext cx="3456384" cy="4680520"/>
          </a:xfrm>
        </p:spPr>
        <p:txBody>
          <a:bodyPr>
            <a:noAutofit/>
          </a:bodyPr>
          <a:lstStyle/>
          <a:p>
            <a:r>
              <a:rPr lang="ru-RU" sz="4000" dirty="0" smtClean="0"/>
              <a:t> </a:t>
            </a:r>
            <a:r>
              <a:rPr lang="en-US" sz="4000" dirty="0" smtClean="0">
                <a:latin typeface="18thCentury" pitchFamily="2" charset="0"/>
              </a:rPr>
              <a:t>Young people all over the world must wrestle in sport competition, but not on the battlefield</a:t>
            </a:r>
            <a:r>
              <a:rPr lang="en-US" sz="3600" dirty="0" smtClean="0">
                <a:latin typeface="18thCentury" pitchFamily="2" charset="0"/>
              </a:rPr>
              <a:t>.</a:t>
            </a:r>
          </a:p>
          <a:p>
            <a:endParaRPr lang="en-US" sz="2400" dirty="0" smtClean="0"/>
          </a:p>
          <a:p>
            <a:endParaRPr lang="ru-RU" sz="2400" dirty="0"/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6" b="1270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0346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77963"/>
            <a:ext cx="4572000" cy="5383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u="sng" dirty="0">
                <a:latin typeface="Calibri"/>
                <a:ea typeface="Calibri"/>
                <a:cs typeface="Times New Roman"/>
              </a:rPr>
              <a:t>Тема урока</a:t>
            </a:r>
            <a:r>
              <a:rPr lang="en-US" b="1" i="1" dirty="0">
                <a:latin typeface="Calibri"/>
                <a:ea typeface="Calibri"/>
                <a:cs typeface="Times New Roman"/>
              </a:rPr>
              <a:t>:  The Olympic Games.</a:t>
            </a:r>
            <a:endParaRPr lang="ru-RU" sz="1600" b="1" i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u="sng" dirty="0">
                <a:latin typeface="Calibri"/>
                <a:ea typeface="Calibri"/>
                <a:cs typeface="Times New Roman"/>
              </a:rPr>
              <a:t>Цель урока</a:t>
            </a:r>
            <a:r>
              <a:rPr lang="ru-RU" u="sng" dirty="0">
                <a:latin typeface="Calibri"/>
                <a:ea typeface="Calibri"/>
                <a:cs typeface="Times New Roman"/>
              </a:rPr>
              <a:t>:</a:t>
            </a:r>
            <a:r>
              <a:rPr lang="ru-RU" dirty="0">
                <a:latin typeface="Calibri"/>
                <a:ea typeface="Calibri"/>
                <a:cs typeface="Times New Roman"/>
              </a:rPr>
              <a:t>   Познакомить с историей современного олимпийского движения и его  основной идеей . Освоение новой лексики и грамматического материала.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Calibri"/>
                <a:ea typeface="Calibri"/>
                <a:cs typeface="Times New Roman"/>
              </a:rPr>
              <a:t> </a:t>
            </a:r>
            <a:r>
              <a:rPr lang="ru-RU" b="1" i="1" u="sng" dirty="0">
                <a:latin typeface="Calibri"/>
                <a:ea typeface="Calibri"/>
                <a:cs typeface="Times New Roman"/>
              </a:rPr>
              <a:t>Задачи:  </a:t>
            </a:r>
            <a:endParaRPr lang="ru-RU" sz="1600" b="1" i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Calibri"/>
                <a:ea typeface="Calibri"/>
                <a:cs typeface="Times New Roman"/>
              </a:rPr>
              <a:t> - Образовательные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u="sng" dirty="0" smtClean="0">
                <a:latin typeface="Calibri"/>
                <a:ea typeface="Calibri"/>
                <a:cs typeface="Times New Roman"/>
              </a:rPr>
              <a:t>: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развивать </a:t>
            </a:r>
            <a:r>
              <a:rPr lang="ru-RU" dirty="0">
                <a:latin typeface="Calibri"/>
                <a:ea typeface="Calibri"/>
                <a:cs typeface="Times New Roman"/>
              </a:rPr>
              <a:t>способность к логически выстроенному высказыванию, умению работать с текстом, извлекая информацию просмотровым чтением и чтением с полным пониманием текста.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- </a:t>
            </a:r>
            <a:r>
              <a:rPr lang="ru-RU" u="sng" dirty="0">
                <a:latin typeface="Calibri"/>
                <a:ea typeface="Calibri"/>
                <a:cs typeface="Times New Roman"/>
              </a:rPr>
              <a:t>Воспитательные:  </a:t>
            </a:r>
            <a:r>
              <a:rPr lang="ru-RU" dirty="0">
                <a:latin typeface="Calibri"/>
                <a:ea typeface="Calibri"/>
                <a:cs typeface="Times New Roman"/>
              </a:rPr>
              <a:t>Формировать интерес к спортивным событиям в стране и мире, воспитывать культуру общения и взаимодействия учащихся.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54502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5897880" cy="11734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9600" y="3604374"/>
            <a:ext cx="7239000" cy="43717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DURING TODAY’S LESSON I HAVE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277471" y="2965594"/>
            <a:ext cx="792088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61955" y="2708920"/>
            <a:ext cx="200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GOT ACQUAINTED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55976" y="3764929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61955" y="3606419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FOUND OUT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267067" y="4005064"/>
            <a:ext cx="1058416" cy="679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36096" y="4499828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REMEMBERED</a:t>
            </a:r>
            <a:endParaRPr lang="ru-RU" dirty="0"/>
          </a:p>
        </p:txBody>
      </p:sp>
      <p:pic>
        <p:nvPicPr>
          <p:cNvPr id="1026" name="Picture 2" descr="C:\Users\Лариса\Documents\Папка логотипов и картинок к олимпмйским играм\олимпийские коль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87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4492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6255488" cy="1362075"/>
          </a:xfrm>
        </p:spPr>
        <p:txBody>
          <a:bodyPr/>
          <a:lstStyle/>
          <a:p>
            <a:pPr algn="ctr"/>
            <a:r>
              <a:rPr lang="en-US" dirty="0" smtClean="0"/>
              <a:t>The plan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6255488" cy="4392488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b="1" dirty="0" smtClean="0"/>
              <a:t>Вводно - мотивационный </a:t>
            </a:r>
            <a:r>
              <a:rPr lang="ru-RU" sz="1800" b="1" dirty="0" smtClean="0"/>
              <a:t>этап.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800" dirty="0" smtClean="0"/>
              <a:t>  О</a:t>
            </a:r>
            <a:r>
              <a:rPr lang="ru-RU" sz="1800" i="1" dirty="0" smtClean="0"/>
              <a:t>рганизационный момент.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Определение темы.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Планирование деятельности и целей урока.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b="1" dirty="0" smtClean="0"/>
              <a:t>Содержательный этап.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Определение понятий: </a:t>
            </a:r>
            <a:r>
              <a:rPr lang="en-US" sz="1800" i="1" dirty="0" smtClean="0"/>
              <a:t>symbol, mascot, </a:t>
            </a:r>
            <a:r>
              <a:rPr lang="en-US" sz="1800" i="1" dirty="0" smtClean="0"/>
              <a:t>motto</a:t>
            </a:r>
            <a:r>
              <a:rPr lang="en-US" sz="1800" i="1" dirty="0" smtClean="0"/>
              <a:t>, logo.</a:t>
            </a:r>
            <a:endParaRPr lang="en-US" sz="1800" i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Грамматический аспект. Сравнение наречий.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Разминка.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Работа с текстом.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Закрепление полученного материала и применение на практике. Игра.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b="1" dirty="0" smtClean="0"/>
              <a:t>Рефлексивно – оценочный этап.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i="1" dirty="0" smtClean="0"/>
              <a:t>Подведение итогов урока. Оценка и </a:t>
            </a:r>
            <a:r>
              <a:rPr lang="ru-RU" sz="1800" i="1" dirty="0" err="1" smtClean="0"/>
              <a:t>самооценивание</a:t>
            </a:r>
            <a:r>
              <a:rPr lang="ru-RU" sz="1800" i="1" dirty="0" smtClean="0"/>
              <a:t>.</a:t>
            </a:r>
            <a:endParaRPr lang="en-US" sz="1800" i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sz="1800" i="1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240664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Универсальные учебные действия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7239000" cy="4846320"/>
          </a:xfrm>
          <a:noFill/>
        </p:spPr>
        <p:txBody>
          <a:bodyPr>
            <a:normAutofit/>
          </a:bodyPr>
          <a:lstStyle/>
          <a:p>
            <a:pPr lvl="8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400" u="sng" dirty="0" smtClean="0"/>
              <a:t>Коммуникативные</a:t>
            </a:r>
            <a:r>
              <a:rPr lang="ru-RU" sz="2400" dirty="0" smtClean="0"/>
              <a:t> </a:t>
            </a:r>
            <a:r>
              <a:rPr lang="ru-RU" sz="2400" i="1" dirty="0" smtClean="0"/>
              <a:t>– </a:t>
            </a:r>
            <a:r>
              <a:rPr lang="ru-RU" sz="2000" i="1" dirty="0" smtClean="0"/>
              <a:t>слушать и понимать речь других, участвовать в диалоге, выражать свои мысли, читать вслух и про себя, понимать прочитанное, соблюдать простейшие нормы речевого этикета.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u="sng" dirty="0" smtClean="0"/>
              <a:t>Регулятивные - </a:t>
            </a:r>
            <a:r>
              <a:rPr lang="ru-RU" sz="2400" dirty="0" smtClean="0"/>
              <a:t> </a:t>
            </a:r>
            <a:r>
              <a:rPr lang="ru-RU" sz="2000" i="1" dirty="0" smtClean="0"/>
              <a:t>определять цель, планировать с помощью учителя и самостоятельно, </a:t>
            </a:r>
            <a:r>
              <a:rPr lang="ru-RU" sz="2000" i="1" dirty="0" smtClean="0"/>
              <a:t>дости</a:t>
            </a:r>
            <a:r>
              <a:rPr lang="ru-RU" sz="2000" i="1" dirty="0" smtClean="0"/>
              <a:t>гать </a:t>
            </a:r>
            <a:r>
              <a:rPr lang="ru-RU" sz="2000" i="1" dirty="0" smtClean="0"/>
              <a:t>цели</a:t>
            </a:r>
            <a:r>
              <a:rPr lang="ru-RU" sz="2000" i="1" dirty="0" smtClean="0"/>
              <a:t>, </a:t>
            </a:r>
            <a:r>
              <a:rPr lang="ru-RU" sz="2000" i="1" dirty="0" smtClean="0"/>
              <a:t>проверять,  корректировать, оценивать других</a:t>
            </a:r>
            <a:r>
              <a:rPr lang="ru-RU" sz="2000" i="1" dirty="0"/>
              <a:t> </a:t>
            </a:r>
            <a:r>
              <a:rPr lang="ru-RU" sz="2000" i="1" dirty="0" smtClean="0"/>
              <a:t>и себя.</a:t>
            </a:r>
            <a:endParaRPr lang="ru-RU" sz="2000" i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u="sng" dirty="0" smtClean="0"/>
              <a:t>Познавательные</a:t>
            </a:r>
            <a:r>
              <a:rPr lang="ru-RU" sz="2000" u="sng" dirty="0" smtClean="0"/>
              <a:t> – </a:t>
            </a:r>
            <a:r>
              <a:rPr lang="ru-RU" sz="2000" i="1" dirty="0" smtClean="0"/>
              <a:t>Уметь пользоваться справочным материалом, находить нужную информацию, анализировать, дифференцировать, применять на практике.</a:t>
            </a:r>
            <a:endParaRPr lang="ru-RU" sz="2400" u="sng" dirty="0" smtClean="0"/>
          </a:p>
          <a:p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9052912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4898571" cy="29542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266" y="3717032"/>
            <a:ext cx="4487691" cy="2522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6096" y="2324157"/>
            <a:ext cx="2673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Olympic Games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725143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Paralympic Games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5" y="635684"/>
            <a:ext cx="4898571" cy="29542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4898571" cy="295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510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sz="2400" dirty="0" smtClean="0"/>
              <a:t>History, </a:t>
            </a:r>
            <a:r>
              <a:rPr lang="en-US" sz="2400" dirty="0" err="1" smtClean="0"/>
              <a:t>motto,symbols,noble</a:t>
            </a:r>
            <a:r>
              <a:rPr lang="en-US" sz="2400" dirty="0" smtClean="0"/>
              <a:t> </a:t>
            </a:r>
            <a:r>
              <a:rPr lang="en-US" sz="2400" dirty="0" err="1" smtClean="0"/>
              <a:t>idea,competition</a:t>
            </a:r>
            <a:r>
              <a:rPr lang="en-US" sz="2400" dirty="0"/>
              <a:t>.</a:t>
            </a:r>
            <a:r>
              <a:rPr lang="en-US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27393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Plan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38438" y="1700808"/>
            <a:ext cx="729719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 </a:t>
            </a: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Olympic Games. Symbols.</a:t>
            </a:r>
          </a:p>
          <a:p>
            <a:pPr marL="457200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The </a:t>
            </a: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motto.</a:t>
            </a:r>
          </a:p>
          <a:p>
            <a:pPr marL="457200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Compare animals sport abilities.</a:t>
            </a:r>
          </a:p>
          <a:p>
            <a:pPr marL="457200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Olympic movement – historical facts.</a:t>
            </a:r>
          </a:p>
          <a:p>
            <a:pPr marL="457200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Let’s play.</a:t>
            </a:r>
          </a:p>
          <a:p>
            <a:pPr marL="457200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Summarizing</a:t>
            </a:r>
            <a:endParaRPr lang="ru-RU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35185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type="subTitle" idx="1"/>
          </p:nvPr>
        </p:nvSpPr>
        <p:spPr>
          <a:xfrm>
            <a:off x="1403648" y="550137"/>
            <a:ext cx="6400800" cy="1080120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endParaRPr lang="ru-RU" sz="5400" dirty="0"/>
          </a:p>
        </p:txBody>
      </p:sp>
      <p:pic>
        <p:nvPicPr>
          <p:cNvPr id="1027" name="Picture 3" descr="C:\Users\Admin\Desktop\GXlmrZ3sF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30425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ffbd58eb402e981d814872f9d08f88e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2914025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vse-talismany-Soch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38437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\Desktop\0,,1726218_4,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3"/>
            <a:ext cx="2952328" cy="197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2157413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628800"/>
            <a:ext cx="297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7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16288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7812360" y="44371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71888" y="2157413"/>
            <a:ext cx="25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3099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191" y="-36242"/>
            <a:ext cx="7859216" cy="1124744"/>
          </a:xfrm>
        </p:spPr>
        <p:txBody>
          <a:bodyPr>
            <a:normAutofit/>
          </a:bodyPr>
          <a:lstStyle/>
          <a:p>
            <a:r>
              <a:rPr lang="en-US" dirty="0" smtClean="0"/>
              <a:t>Mascots and logos.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4"/>
            <a:ext cx="1905000" cy="186779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4437112"/>
            <a:ext cx="2528864" cy="195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96752"/>
            <a:ext cx="2816225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18" y="5467664"/>
            <a:ext cx="1752783" cy="13716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54" y="2962819"/>
            <a:ext cx="2553551" cy="11599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866" y="4690718"/>
            <a:ext cx="2840609" cy="1878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01" y="4080518"/>
            <a:ext cx="2048781" cy="138714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391" y="2420888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353" y="2564906"/>
            <a:ext cx="2957513" cy="19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52735"/>
            <a:ext cx="2260451" cy="180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0191" y="1196752"/>
            <a:ext cx="7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1624" y="2852937"/>
            <a:ext cx="1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79715" y="1082356"/>
            <a:ext cx="29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36073" y="1194011"/>
            <a:ext cx="454589" cy="372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75353" y="2920525"/>
            <a:ext cx="351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17002" y="4122812"/>
            <a:ext cx="377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1624" y="5229200"/>
            <a:ext cx="46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165782" y="4653136"/>
            <a:ext cx="51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03391" y="2420888"/>
            <a:ext cx="29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67802" y="618166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5484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</TotalTime>
  <Words>495</Words>
  <Application>Microsoft Office PowerPoint</Application>
  <PresentationFormat>Экран (4:3)</PresentationFormat>
  <Paragraphs>117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Модель урока в 7 классе.</vt:lpstr>
      <vt:lpstr>Презентация PowerPoint</vt:lpstr>
      <vt:lpstr>The plan</vt:lpstr>
      <vt:lpstr>Универсальные учебные действия</vt:lpstr>
      <vt:lpstr>Презентация PowerPoint</vt:lpstr>
      <vt:lpstr>Презентация PowerPoint</vt:lpstr>
      <vt:lpstr>The Plan</vt:lpstr>
      <vt:lpstr>  </vt:lpstr>
      <vt:lpstr>Mascots and logos.</vt:lpstr>
      <vt:lpstr>Mascots and logos.</vt:lpstr>
      <vt:lpstr>The motto.</vt:lpstr>
      <vt:lpstr>Презентация PowerPoint</vt:lpstr>
      <vt:lpstr>Compare the sport abilities of the animals</vt:lpstr>
      <vt:lpstr>Презентация PowerPoint</vt:lpstr>
      <vt:lpstr>What is the most important          ideas  of the olympic games? </vt:lpstr>
      <vt:lpstr>New words </vt:lpstr>
      <vt:lpstr>Презентация PowerPoint</vt:lpstr>
      <vt:lpstr>Do you LIKE TO COMPETE?</vt:lpstr>
      <vt:lpstr>ПЬЕР ДЕ КУБЕРТЕН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&amp;&amp;&amp;&amp;&amp;&amp;</dc:title>
  <dc:creator>Admin</dc:creator>
  <cp:lastModifiedBy>Лариса</cp:lastModifiedBy>
  <cp:revision>103</cp:revision>
  <dcterms:created xsi:type="dcterms:W3CDTF">2016-04-23T17:01:33Z</dcterms:created>
  <dcterms:modified xsi:type="dcterms:W3CDTF">2016-05-11T10:25:05Z</dcterms:modified>
</cp:coreProperties>
</file>