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91" r:id="rId2"/>
    <p:sldId id="394" r:id="rId3"/>
    <p:sldId id="389" r:id="rId4"/>
    <p:sldId id="379" r:id="rId5"/>
    <p:sldId id="378" r:id="rId6"/>
    <p:sldId id="411" r:id="rId7"/>
    <p:sldId id="359" r:id="rId8"/>
    <p:sldId id="395" r:id="rId9"/>
    <p:sldId id="390" r:id="rId10"/>
    <p:sldId id="352" r:id="rId11"/>
    <p:sldId id="364" r:id="rId12"/>
    <p:sldId id="353" r:id="rId13"/>
    <p:sldId id="365" r:id="rId14"/>
    <p:sldId id="403" r:id="rId15"/>
    <p:sldId id="408" r:id="rId16"/>
    <p:sldId id="259" r:id="rId17"/>
    <p:sldId id="354" r:id="rId18"/>
    <p:sldId id="413" r:id="rId19"/>
    <p:sldId id="450" r:id="rId20"/>
    <p:sldId id="412" r:id="rId21"/>
    <p:sldId id="429" r:id="rId22"/>
    <p:sldId id="400" r:id="rId23"/>
    <p:sldId id="39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6E82"/>
    <a:srgbClr val="2015F7"/>
    <a:srgbClr val="DA694A"/>
    <a:srgbClr val="800000"/>
    <a:srgbClr val="A50021"/>
    <a:srgbClr val="615D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BE6DC631-08A2-443B-8EB1-1BD5F20BFC72}" type="datetimeFigureOut">
              <a:rPr lang="ru-RU"/>
              <a:pPr/>
              <a:t>23.12.2013</a:t>
            </a:fld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E4B426F4-CECA-44A3-80D6-77CCD384E99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latin typeface="Arial" pitchFamily="34" charset="0"/>
              </a:rPr>
              <a:t>Написав поэму «Двенадцать». Блок воскликнул: </a:t>
            </a:r>
            <a:r>
              <a:rPr lang="ru-RU" b="1" i="1">
                <a:latin typeface="Arial" pitchFamily="34" charset="0"/>
              </a:rPr>
              <a:t>«Сегодня я - гений!». «Двенадцать» - какие бы они ни были - это лучшее, что я написал. Потому что тогда я жил современностью</a:t>
            </a:r>
            <a:r>
              <a:rPr lang="ru-RU">
                <a:latin typeface="Arial" pitchFamily="34" charset="0"/>
              </a:rPr>
              <a:t>»,  - утверждал поэт</a:t>
            </a: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«Двенадцать» - эпическая поэма</a:t>
            </a:r>
            <a:r>
              <a:rPr lang="ru-RU" u="sng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как будто составленная из отдельных зарисовок, картинок с натуры, быстро сменяющих одна другую. Динамичность и хаотичность сюжета, выразительность эпизодов, из которых складывается поэма, передают неразбериху, которая царила и на улицах, и в умах. </a:t>
            </a:r>
          </a:p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          Л. Горелов: «Поэма Блока состоит из массы мелких деталей-за­рисовок, картин быта, реплик, разговоров, частушек, угроз, восклицаний, жалоб. Но все они слиты воедино, прочно спаяны единым ритмом, тем мощным  и грозным смысловым  подтекстом, который и есть главное в «Двенадцати».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О. Парамонов (автор проекта «ХХ век глазами русских поэтов») – заслуженный учитель России -  вспоминает: «</a:t>
            </a:r>
            <a:r>
              <a:rPr lang="ru-RU" i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Когда я прочитал эту поэму монгольскому студенту, с котором мы встретились во время моей учебы в Ленинграде, он, плохо знавший русский язык, сказал: “Это буран в степи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”. Блоку действительно удалось воплотить то состояние, в котором находилась Россия,  и в котором находился поэт в эти дни. Буран, ветер, вьюга, хаос революции, - хаос, из которого должна была, по его мнению, родиться гармония,  гармония будущего, и потому он благословил этот хаос и запечатлел его не только в словесном, но и в музыкальных образах своей поэмы.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Внешне поэма построена в соответствии с названием: она состоит из двенадцати глав. Но если мы обратимся к героям поэмы, то снова обнаружим связь с названием: в центре событий  - 12  патрулирующих красноармейцев, которые в заключении поэмы, следуя за Христом, ассоциируются с 12-ю апостолами. Т.е. – поэма представляет собой единое целое, как во внешнем, так и внутреннем своем содержании. 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Основа содержания поэмы − </a:t>
            </a:r>
          </a:p>
          <a:p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«буря» в море жизни. Строя ее </a:t>
            </a:r>
          </a:p>
          <a:p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сюжет, Блок широко </a:t>
            </a:r>
          </a:p>
          <a:p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использует прием контраста: </a:t>
            </a:r>
          </a:p>
          <a:p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«Черный вечер./Белый </a:t>
            </a:r>
          </a:p>
          <a:p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снег…», -  резкое </a:t>
            </a:r>
          </a:p>
          <a:p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противопоставление двух </a:t>
            </a:r>
          </a:p>
          <a:p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миров – «черного» и «белого», </a:t>
            </a:r>
          </a:p>
          <a:p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старого и нового.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  январе 1918 года с Блоком произошло нечто такое, что  он сумел воплотить весь хаос, который окружал его – хаос революции, из которого, он полагал, должна родиться гармония будущего, и потому он благословил этот хаос и запечатлел его не только в словесном, но и в музыкальных образах своей поэмы..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5B5E1-20DB-4246-84F2-FFD20A54F916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279CE-6178-4DB3-9694-1AE56C5E0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FD5EE-C4B1-4CE3-991C-DCB0AA944FE7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C9863-6E0A-4218-A905-22AC69490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DA94D-4842-4438-BA8D-12FCBDA96BAB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F00D8-F617-49E4-A245-2C1931DD2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CDB97-5809-4BC2-B3D8-B57C15BA4C02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53976-6748-4330-95F0-52464D2C7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0CEC5-A941-435F-8A21-36CB7E9541C7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80691-49C6-4E53-9CB8-A9A9A0B59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269A4-CA7E-4D8F-9C27-AE32B57B3653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18DC-9B02-4C13-8561-D349683CE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A4658-81C8-468D-A947-0CD2F8D37DEE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53831-608E-4706-8AA8-FE27E2EA6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98241-C7DF-4B8E-871E-2D298E12F51E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3D239-31EA-4AD2-93E4-A47E68387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C1E19-7230-4559-8158-D4EAA6E01793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69DAB-E3D5-4477-9AA4-2B38A0018C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0D423-1098-4E39-A3E4-282A39C8021C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1D261-7358-44C5-B50B-B27990ED8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39290-2E98-43C7-A23C-E2AF7DC37BFF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CEFAD-7860-4838-9316-150E1F4E3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11AA2-6982-4123-AAE4-B19F6F4DAEBE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B7D84-39EC-4C15-8EC3-C0A548396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AA963-722E-4BCE-8E9A-57921706709E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B6D93-D045-4C82-BB12-36BA184EF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D3328A-4A59-4263-BA1B-A55221648015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D9C82A-1CBA-4A6E-B597-561B69D22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ono.info/img/kartiny/annen12_2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ndex.net.ua/images/news_site/75_dom_3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0000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714488"/>
            <a:ext cx="7958138" cy="31718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Блок и революция.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Поэма «Двенадцать».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Сюжет, образы и мотивы, художественное своеобразие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43200" y="5105400"/>
            <a:ext cx="6400800" cy="1752600"/>
          </a:xfrm>
        </p:spPr>
        <p:txBody>
          <a:bodyPr rtlCol="0">
            <a:normAutofit fontScale="850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Главное, что можно сказать о поэме, это то, что она гениально передает грозовую атмосферу Октября.</a:t>
            </a:r>
          </a:p>
          <a:p>
            <a:pPr marL="0" indent="0"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В.Орлов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Подзаголово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64135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6613" name="Picture 2" descr="http://t1.gstatic.com/images?q=tbn:ANd9GcQzrIdQExv-8ZFulgn5RxvXykWGK2JSSBt3VZpAa5NOSsPWSCo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00000">
            <a:off x="6577033" y="389552"/>
            <a:ext cx="2284002" cy="3033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1472" y="1"/>
            <a:ext cx="7772400" cy="1071546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Смысл заглавия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85852" y="1071546"/>
            <a:ext cx="6400800" cy="1752600"/>
          </a:xfrm>
          <a:noFill/>
          <a:ln/>
        </p:spPr>
        <p:txBody>
          <a:bodyPr rtlCol="0">
            <a:prstTxWarp prst="textArchUpPour">
              <a:avLst/>
            </a:prstTxWarp>
            <a:normAutofit/>
            <a:scene3d>
              <a:camera prst="isometricOffAxis2Left"/>
              <a:lightRig rig="threePt" dir="t"/>
            </a:scene3d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12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9268" name="Picture 2" descr="http://t1.gstatic.com/images?q=tbn:ANd9GcQzrIdQExv-8ZFulgn5RxvXykWGK2JSSBt3VZpAa5NOSsPWSCo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00000">
            <a:off x="2973469" y="2235518"/>
            <a:ext cx="3066116" cy="40724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643438" y="214290"/>
            <a:ext cx="4143404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красноармейцев,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патрулирующих революционный Петербург;</a:t>
            </a:r>
          </a:p>
          <a:p>
            <a:pPr algn="ctr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апостолов Христа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разносчики  </a:t>
            </a:r>
            <a:r>
              <a:rPr lang="ru-RU" sz="28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учения Христа.</a:t>
            </a:r>
            <a:r>
              <a:rPr lang="en-US" sz="2800" i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800" b="1" i="1" u="sng" dirty="0">
                <a:solidFill>
                  <a:srgbClr val="0D0D0D"/>
                </a:solidFill>
                <a:latin typeface="Calibri" pitchFamily="34" charset="0"/>
              </a:rPr>
              <a:t> </a:t>
            </a:r>
            <a:endParaRPr lang="ru-RU" sz="2800" dirty="0">
              <a:solidFill>
                <a:srgbClr val="0D0D0D"/>
              </a:solidFill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endParaRPr lang="ru-RU" sz="2000" dirty="0">
              <a:solidFill>
                <a:srgbClr val="7F7F7F"/>
              </a:solidFill>
              <a:latin typeface="Calibri" pitchFamily="34" charset="0"/>
            </a:endParaRPr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643314"/>
            <a:ext cx="2230438" cy="28082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48133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28728" y="6150114"/>
            <a:ext cx="3429024" cy="707886"/>
          </a:xfrm>
          <a:prstGeom prst="rect">
            <a:avLst/>
          </a:prstGeom>
          <a:solidFill>
            <a:srgbClr val="615D47">
              <a:alpha val="4705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Викторов. Александр Блок. «Двенадцать».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0"/>
            <a:ext cx="7772400" cy="1470025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Стилистика, </a:t>
            </a:r>
            <a:b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жанровое своеобразие поэмы</a:t>
            </a:r>
            <a:endParaRPr lang="ru-RU" b="1" dirty="0" smtClean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071538" y="1428736"/>
            <a:ext cx="6400800" cy="1752600"/>
          </a:xfrm>
          <a:noFill/>
          <a:ln/>
        </p:spPr>
        <p:txBody>
          <a:bodyPr rtlCol="0">
            <a:prstTxWarp prst="textArchUpPour">
              <a:avLst/>
            </a:prstTxWarp>
            <a:normAutofit/>
            <a:scene3d>
              <a:camera prst="isometricOffAxis2Left"/>
              <a:lightRig rig="threePt" dir="t"/>
            </a:scene3d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12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0292" name="Picture 2" descr="http://t1.gstatic.com/images?q=tbn:ANd9GcQzrIdQExv-8ZFulgn5RxvXykWGK2JSSBt3VZpAa5NOSsPWSCoO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 rot="600000">
            <a:off x="2992248" y="2298498"/>
            <a:ext cx="3089127" cy="410299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14282" y="1643050"/>
            <a:ext cx="850112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2400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революционной стихии, влияющей на судьбы людей </a:t>
            </a:r>
          </a:p>
          <a:p>
            <a:pPr>
              <a:spcBef>
                <a:spcPct val="50000"/>
              </a:spcBef>
            </a:pPr>
            <a:r>
              <a:rPr lang="ru-RU" sz="2400" b="1" u="sng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Идея</a:t>
            </a:r>
            <a:r>
              <a:rPr lang="ru-RU" sz="2400" b="1" u="sng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u="sng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два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начала в революции: разрушение старого и созидание нового. </a:t>
            </a:r>
          </a:p>
          <a:p>
            <a:pPr>
              <a:spcBef>
                <a:spcPct val="50000"/>
              </a:spcBef>
            </a:pPr>
            <a:r>
              <a:rPr lang="ru-RU" sz="2400" b="1" u="sng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Проблема: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ВРЕМЯ -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ЧЕЛОВЕК- ИСТОРИЯ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СВОБОДЫ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БУДУЩЕЕ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</a:p>
          <a:p>
            <a:pPr algn="ctr">
              <a:spcBef>
                <a:spcPct val="50000"/>
              </a:spcBef>
            </a:pPr>
            <a:endParaRPr lang="ru-RU" sz="2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4282" y="0"/>
            <a:ext cx="871543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Двенадцать» - поэма.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Поэма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лиро-эпический жанр, крупное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стихотворное произведение с повествовательным сюжетом.</a:t>
            </a:r>
          </a:p>
        </p:txBody>
      </p:sp>
      <p:pic>
        <p:nvPicPr>
          <p:cNvPr id="6" name="Picture 4" descr="http://t3.gstatic.com/images?q=tbn:ANd9GcR86znNfgdDGFyJK6AowD4aQEAmdski6DNJg_ei8Fwc9oL98T5zcA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5072066" y="3429000"/>
            <a:ext cx="3831130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5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5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5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Жанровое своеобразие поэмы</a:t>
            </a:r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86250" y="1500188"/>
            <a:ext cx="4643438" cy="5000625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«Двенадцать» – </a:t>
            </a:r>
            <a:r>
              <a:rPr lang="ru-RU" sz="24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эпическая  </a:t>
            </a:r>
          </a:p>
          <a:p>
            <a:pPr>
              <a:buFont typeface="Arial" pitchFamily="34" charset="0"/>
              <a:buNone/>
            </a:pPr>
            <a:r>
              <a:rPr lang="ru-RU" sz="24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поэма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как будто составленная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из отдельных зарисовок,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картинок с натуры, быстро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сменяющих одна другую. Динамичность и хаотичность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сюжета, выразительность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эпизодов, из которых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складывается поэма, передают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неразбериху, которая царила и на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улицах, и в умах.</a:t>
            </a:r>
          </a:p>
          <a:p>
            <a:endParaRPr lang="ru-RU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5" name="Содержимое 6" descr="68114857422187.jpg"/>
          <p:cNvPicPr>
            <a:picLocks noChangeAspect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214282" y="1571612"/>
            <a:ext cx="3892579" cy="4670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8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8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8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89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89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89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89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89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89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89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89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89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89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89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89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89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89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89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89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89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89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89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89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89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89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89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89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89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89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89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0" grpId="0"/>
      <p:bldP spid="20890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48" y="642918"/>
            <a:ext cx="4643469" cy="45847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Блок создал новую форму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эпической поэмы, и новизна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находилась в прямой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зависимости с новизной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содержания.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Философия революционной эпохи,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 ее понимал Блок, была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воплощена в «Двенадцати в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совершенно новой поэтической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системе, которая нашла свое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отражение в новых ритмах, в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новой стилистике, в лексике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pPr algn="r">
              <a:lnSpc>
                <a:spcPct val="90000"/>
              </a:lnSpc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Л. </a:t>
            </a:r>
            <a:r>
              <a:rPr 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Дологополов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214282" y="571480"/>
            <a:ext cx="3816350" cy="4852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4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4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4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4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4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4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4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4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4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4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4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4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4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4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4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4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428604"/>
            <a:ext cx="4943452" cy="209709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Близость поэмы к стихии народной поэзии подчеркивается не только ее интонационной структурой, но и непосредственным включением в текст фольклорных жанров или стилизованных под них фрагментов.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grayscl/>
            <a:lum contrast="12000"/>
          </a:blip>
          <a:srcRect/>
          <a:stretch>
            <a:fillRect/>
          </a:stretch>
        </p:blipFill>
        <p:spPr bwMode="auto">
          <a:xfrm>
            <a:off x="357158" y="571480"/>
            <a:ext cx="3362958" cy="37862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2" descr="http://t2.gstatic.com/images?q=tbn:ANd9GcQKRuhyjRCNEO9xhZ7JzNMCuQR-YOC62ppKBF7gTZeEQq7nc9k_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 r="3636"/>
          <a:stretch>
            <a:fillRect/>
          </a:stretch>
        </p:blipFill>
        <p:spPr bwMode="auto">
          <a:xfrm>
            <a:off x="4286248" y="4143380"/>
            <a:ext cx="4456501" cy="2374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14282" y="4580453"/>
            <a:ext cx="4000528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 …Над нами повисла косматая грудь коренника, и готовы опуститься тяжелые копыта».</a:t>
            </a:r>
          </a:p>
          <a:p>
            <a:pPr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. Блок «Народ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spcBef>
                <a:spcPts val="0"/>
              </a:spcBef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интеллигенция».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6" name="Picture 2" descr="http://t1.gstatic.com/images?q=tbn:ANd9GcQzrIdQExv-8ZFulgn5RxvXykWGK2JSSBt3VZpAa5NOSsPWSCoO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 rot="600000">
            <a:off x="2678298" y="1966450"/>
            <a:ext cx="3283541" cy="436121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14414" y="1214422"/>
            <a:ext cx="6400800" cy="1752600"/>
          </a:xfrm>
          <a:noFill/>
          <a:ln/>
        </p:spPr>
        <p:txBody>
          <a:bodyPr rtlCol="0">
            <a:prstTxWarp prst="textArchUpPour">
              <a:avLst/>
            </a:prstTxWarp>
            <a:normAutofit/>
            <a:scene3d>
              <a:camera prst="isometricOffAxis2Left"/>
              <a:lightRig rig="threePt" dir="t"/>
            </a:scene3d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12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28596" y="21429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Единство замысла и композиции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00562" y="1214422"/>
            <a:ext cx="4643438" cy="2365384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О. Парамонов (автор проекта «ХХ век глазами русских поэтов») – заслуженный учитель России –   вспоминает: </a:t>
            </a:r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я прочитал эту поэму монгольскому студенту, с котором мы встретились во время моей учебы в Ленинграде, он, плохо знавший русский язык, сказал: “Это буран в степи</a:t>
            </a: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”». </a:t>
            </a:r>
          </a:p>
        </p:txBody>
      </p:sp>
      <p:pic>
        <p:nvPicPr>
          <p:cNvPr id="4" name="Picture 4" descr="Картинка 24 из 3775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contrast="12000"/>
          </a:blip>
          <a:srcRect/>
          <a:stretch>
            <a:fillRect/>
          </a:stretch>
        </p:blipFill>
        <p:spPr bwMode="auto">
          <a:xfrm>
            <a:off x="285720" y="1285860"/>
            <a:ext cx="4254176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42976" y="285728"/>
            <a:ext cx="72651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Единство замысла и композиции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Единство замысла и композиции</a:t>
            </a:r>
          </a:p>
        </p:txBody>
      </p:sp>
      <p:pic>
        <p:nvPicPr>
          <p:cNvPr id="114691" name="Picture 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lum contrast="6000"/>
          </a:blip>
          <a:srcRect/>
          <a:stretch>
            <a:fillRect/>
          </a:stretch>
        </p:blipFill>
        <p:spPr>
          <a:xfrm>
            <a:off x="900113" y="1268413"/>
            <a:ext cx="7343775" cy="2665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17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4213" y="4149725"/>
            <a:ext cx="8002587" cy="2303463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  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Внешне поэма построена в соответствии с названием: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она состоит из двенадцати глав. Но если мы обратимся к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героям поэмы, то снова обнаружим связь с названием: в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центре событий – 12   патрулирующих красноармейцев,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которые в заключении поэмы, следуя за Христом,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ассоциируются с 12-ю апостолами. </a:t>
            </a:r>
            <a:endParaRPr lang="ru-RU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01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0" grpId="0"/>
      <p:bldP spid="201731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404813"/>
            <a:ext cx="8229600" cy="2160587"/>
          </a:xfrm>
        </p:spPr>
        <p:txBody>
          <a:bodyPr/>
          <a:lstStyle/>
          <a:p>
            <a:pPr algn="l"/>
            <a:r>
              <a:rPr lang="ru-RU" sz="3200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Цель урока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: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показать полемический характер поэмы, её художественные особенности; повторение понятий: стиль, жанр, композиция, символ; определить отношение автора к событиям революции 1917 года.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716213"/>
            <a:ext cx="8229600" cy="3409950"/>
          </a:xfrm>
        </p:spPr>
        <p:txBody>
          <a:bodyPr/>
          <a:lstStyle/>
          <a:p>
            <a:pPr marL="609600" indent="-609600" algn="ctr">
              <a:lnSpc>
                <a:spcPct val="80000"/>
              </a:lnSpc>
              <a:buFont typeface="Arial" pitchFamily="34" charset="0"/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План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урока: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Исторические и политические предпосылки создания поэмы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Стилистика и  жанровое своеобразие поэмы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Единство замысла и композиции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Контраст как основное средство изображения в поэме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Система образов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Изобразительно-выразительные средства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Образы-символы. 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ru-RU" sz="2400" dirty="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ru-RU" sz="2400" dirty="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ru-RU" sz="2800" dirty="0" smtClean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ru-RU" sz="2800" dirty="0" smtClean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0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0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0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00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0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0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00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0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0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00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Поэма написана в исключительный циклон , производит бурю во всех морях – природы, жизни и искусства. «Двенадцать» стала произведением поистине новаторским, единственным в своем роде, построенным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 принципу монтажа.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Помимо голоса автора-повествователя, звучат голоса героев и голоса города, господствует стихия фольклора.</a:t>
            </a:r>
          </a:p>
        </p:txBody>
      </p:sp>
      <p:pic>
        <p:nvPicPr>
          <p:cNvPr id="8" name="Picture 2" descr="http://t3.gstatic.com/images?q=tbn:ANd9GcS35YeoagcECCo2_ZvpbHRBKZVLP3IDc6GZnsYd8jTG7vgsJOMa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4929190" y="2714620"/>
            <a:ext cx="3991825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282" y="3429000"/>
            <a:ext cx="4429156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Композиционная особенность: поэма  построена по принципу кольца. В первых и последних главах – городской пейзаж: ночь, зима, вьюга, людские фигуры на улицах.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429684" cy="497205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Сходство первой и последней глав еще и в том, что обе они построены на контрастах. Поэма начинается антитезой – «Черный вечер. Белый снег…» и антитезой завершается: «Позади- голодный пес… Впереди – Иисус Христос.» Поэма, таким образом, движется от одного полюса к другому.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и все в поэме, этот образ приобретает символический смысл, который воплощен и в названии, и в композиционном делении произведения на двенадцать глав.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Контрастность произведения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1142984"/>
            <a:ext cx="4248150" cy="442595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Основа содержания поэмы −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«буря» в море жизни. Строя ее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сюжет, Блок широко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использует прием контраста: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«Черный вечер./Белый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снег…», – резкое 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противопоставление двух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миров – «черного» и «белого»,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старого и нового.</a:t>
            </a:r>
          </a:p>
        </p:txBody>
      </p:sp>
      <p:pic>
        <p:nvPicPr>
          <p:cNvPr id="5" name="Содержимое 3" descr="20091214_bulatov_vecher_sneg.jpg"/>
          <p:cNvPicPr>
            <a:picLocks noChangeAspect="1"/>
          </p:cNvPicPr>
          <p:nvPr/>
        </p:nvPicPr>
        <p:blipFill>
          <a:blip r:embed="rId4">
            <a:lum bright="30000" contrast="20000"/>
          </a:blip>
          <a:srcRect/>
          <a:stretch>
            <a:fillRect/>
          </a:stretch>
        </p:blipFill>
        <p:spPr bwMode="auto">
          <a:xfrm>
            <a:off x="214282" y="1214422"/>
            <a:ext cx="4414837" cy="4356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285750"/>
            <a:ext cx="8229600" cy="928688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Контрастность произведения</a:t>
            </a:r>
          </a:p>
        </p:txBody>
      </p:sp>
      <p:sp>
        <p:nvSpPr>
          <p:cNvPr id="188427" name="Rectangle 11"/>
          <p:cNvSpPr>
            <a:spLocks noChangeArrowheads="1"/>
          </p:cNvSpPr>
          <p:nvPr/>
        </p:nvSpPr>
        <p:spPr bwMode="auto">
          <a:xfrm>
            <a:off x="323850" y="4076700"/>
            <a:ext cx="82867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 январе 1918 года с Блоком произошло нечто такое, что  он сумел воплотить весь хаос, который окружал его – хаос революции, из которого, он полагал, должна родиться гармония будущего, и потому он благословил этот хаос и запечатлел его не только в словесном, но и в музыкальных образах своей поэмы..</a:t>
            </a:r>
            <a:r>
              <a:rPr lang="ru-RU" sz="2400" dirty="0">
                <a:latin typeface="Times New Roman" pitchFamily="18" charset="0"/>
              </a:rPr>
              <a:t> </a:t>
            </a:r>
          </a:p>
          <a:p>
            <a:endParaRPr lang="ru-RU" sz="1400" dirty="0">
              <a:solidFill>
                <a:srgbClr val="CC3300"/>
              </a:solidFill>
              <a:latin typeface="Times New Roman" pitchFamily="18" charset="0"/>
            </a:endParaRPr>
          </a:p>
        </p:txBody>
      </p:sp>
      <p:pic>
        <p:nvPicPr>
          <p:cNvPr id="5" name="Рисунок 5" descr="загруженное.jpg"/>
          <p:cNvPicPr>
            <a:picLocks noChangeAspect="1"/>
          </p:cNvPicPr>
          <p:nvPr/>
        </p:nvPicPr>
        <p:blipFill>
          <a:blip r:embed="rId3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1500166" y="1142984"/>
            <a:ext cx="6119813" cy="2808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8" grpId="0"/>
      <p:bldP spid="1884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86E82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Творческая история поэмы «Двенадцать»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7061b.jp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>
          <a:xfrm>
            <a:off x="500033" y="1214422"/>
            <a:ext cx="3834199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4" descr="Картинка 6 из 1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5072066" y="1571612"/>
            <a:ext cx="3243260" cy="45703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rgbClr val="FF000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4579" r="2456"/>
          <a:stretch>
            <a:fillRect/>
          </a:stretch>
        </p:blipFill>
        <p:spPr>
          <a:xfrm>
            <a:off x="5786446" y="357166"/>
            <a:ext cx="3000396" cy="62115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50825" y="981075"/>
            <a:ext cx="5321307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«Одно из благодеяний революции заключается в том, что она пробуждает к жизни всего человека, если он идет к ней навстречу, она напрягает все его силы и открывает те пропасти, которые были крепко закрыты».</a:t>
            </a:r>
          </a:p>
          <a:p>
            <a:pPr>
              <a:spcBef>
                <a:spcPct val="50000"/>
              </a:spcBef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      А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 Блок.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/>
              <a:t>                                </a:t>
            </a:r>
            <a:r>
              <a:rPr lang="ru-RU" dirty="0"/>
              <a:t>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lum bright="10000" contrast="10000"/>
          </a:blip>
          <a:srcRect/>
          <a:stretch>
            <a:fillRect/>
          </a:stretch>
        </p:blipFill>
        <p:spPr>
          <a:xfrm>
            <a:off x="1571604" y="285728"/>
            <a:ext cx="5981720" cy="4973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0" y="5357827"/>
            <a:ext cx="9144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28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«Всем телом, всем сердцем, всем сознанием – слушайте  Революцию!» </a:t>
            </a:r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spcBef>
                <a:spcPts val="0"/>
              </a:spcBef>
            </a:pPr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А.Блок. «Интеллигенция и революция»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50021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1525" y="0"/>
            <a:ext cx="456247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857224" y="6143644"/>
            <a:ext cx="371477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Черновики А.Блока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14282" y="214290"/>
            <a:ext cx="4286280" cy="42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Поэма «Двенадцать» написана Александром Блоком в январе 1918 года. Блок, неоднократно подчеркивающий, что его стихи рождаются из «духа музыки», что писать он может тогда и только тогда , когда слышит «музыку», услышал «звуки» времени, привел их в «гармонию», дал им форму, и на свет появилась поэма.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9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51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1258888" y="692150"/>
            <a:ext cx="6265862" cy="5762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i="1" dirty="0" smtClean="0">
                <a:latin typeface="Monotype Corsiva" pitchFamily="66" charset="0"/>
              </a:rPr>
              <a:t> </a:t>
            </a:r>
            <a:r>
              <a:rPr lang="ru-RU" sz="4000" b="1" dirty="0" smtClean="0">
                <a:latin typeface="Monotype Corsiva" pitchFamily="66" charset="0"/>
              </a:rPr>
              <a:t>Исторические и политические предпосылки создания поэмы</a:t>
            </a:r>
            <a:endParaRPr lang="ru-RU" sz="4000" b="1" i="1" dirty="0" smtClean="0">
              <a:latin typeface="Monotype Corsiva" pitchFamily="66" charset="0"/>
            </a:endParaRPr>
          </a:p>
        </p:txBody>
      </p:sp>
      <p:sp>
        <p:nvSpPr>
          <p:cNvPr id="146435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29058" y="1785926"/>
            <a:ext cx="4859369" cy="38735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latin typeface="Arial Unicode MS" pitchFamily="34" charset="-128"/>
              </a:rPr>
              <a:t>    </a:t>
            </a:r>
            <a:r>
              <a:rPr lang="ru-RU" sz="2600" dirty="0" smtClean="0">
                <a:latin typeface="Times New Roman" pitchFamily="18" charset="0"/>
              </a:rPr>
              <a:t>Блок в своих стихах предчувствовал пробуждение России, приветствовал его очистительный приход, потому что жизнь настоящая была для него невозможна. Когда он завершил эту поэму в январе 1918 года, то достаточно строгий к себе записал в своём дневнике: «Сегодня я гений»</a:t>
            </a:r>
          </a:p>
        </p:txBody>
      </p:sp>
      <p:pic>
        <p:nvPicPr>
          <p:cNvPr id="146436" name="Picture 10" descr="foto3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3">
            <a:lum bright="20000"/>
          </a:blip>
          <a:srcRect t="3795"/>
          <a:stretch>
            <a:fillRect/>
          </a:stretch>
        </p:blipFill>
        <p:spPr>
          <a:xfrm>
            <a:off x="285720" y="1785926"/>
            <a:ext cx="3162300" cy="4319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51" grpId="0"/>
      <p:bldP spid="1464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«Сегодня я – гений!».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71550" y="4724400"/>
            <a:ext cx="7715250" cy="1381125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«Двенадцать» – какие бы они ни были – это лучшее,</a:t>
            </a:r>
          </a:p>
          <a:p>
            <a:pPr>
              <a:buFont typeface="Arial" pitchFamily="34" charset="0"/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что я написал. Потому что тогда я жил</a:t>
            </a:r>
          </a:p>
          <a:p>
            <a:pPr>
              <a:buFont typeface="Arial" pitchFamily="34" charset="0"/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современностью».</a:t>
            </a:r>
          </a:p>
          <a:p>
            <a:pPr algn="r">
              <a:buFont typeface="Arial" pitchFamily="34" charset="0"/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А. Блок (январь 1918 г.)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03428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lum bright="-18000" contrast="18000"/>
          </a:blip>
          <a:srcRect/>
          <a:stretch>
            <a:fillRect/>
          </a:stretch>
        </p:blipFill>
        <p:spPr>
          <a:xfrm>
            <a:off x="1785918" y="1214422"/>
            <a:ext cx="5399088" cy="3557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28596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56-я записная книжка поэта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3" y="1000108"/>
            <a:ext cx="892968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 января…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вечеру – ураган (неизменный спутник переворотов)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 января.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Весь день – «Двенадцать».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11 января …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 уж, не то время, не та музыка. – Музыка какая (если…желтое?).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15 января…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Мои «Двенадцать» не двигаются. Мне холодно.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22 января…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толпа кричала по адресу…моему: «изменники». Не подают руки. Господа, вы никогда не знали России и никогда ее не любили! Правда глаза колет.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25 января…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Думы, думы – и планы, столько, что мешает приняться за что-либо прочно. А свое бы писать (Иисус).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27 января.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Двенадцать.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28 января.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Двенадцать.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29 января…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Сегодня я – гений.</a:t>
            </a:r>
          </a:p>
          <a:p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428992" y="1428736"/>
            <a:ext cx="1000125" cy="1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215206" y="2500306"/>
            <a:ext cx="1000125" cy="1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643834" y="3214686"/>
            <a:ext cx="1000125" cy="1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572132" y="3929066"/>
            <a:ext cx="1071562" cy="1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85918" y="4357694"/>
            <a:ext cx="142875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072330" y="5072074"/>
            <a:ext cx="1000125" cy="1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643306" y="6143644"/>
            <a:ext cx="1000125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1495</Words>
  <Application>Microsoft Office PowerPoint</Application>
  <PresentationFormat>Экран (4:3)</PresentationFormat>
  <Paragraphs>123</Paragraphs>
  <Slides>23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Блок и революция.  Поэма «Двенадцать».  Сюжет, образы и мотивы, художественное своеобразие</vt:lpstr>
      <vt:lpstr>Цель урока: показать полемический характер поэмы, её художественные особенности; повторение понятий: стиль, жанр, композиция, символ; определить отношение автора к событиям революции 1917 года.</vt:lpstr>
      <vt:lpstr>Творческая история поэмы «Двенадцать»</vt:lpstr>
      <vt:lpstr>Слайд 4</vt:lpstr>
      <vt:lpstr>Слайд 5</vt:lpstr>
      <vt:lpstr>Слайд 6</vt:lpstr>
      <vt:lpstr> Исторические и политические предпосылки создания поэмы</vt:lpstr>
      <vt:lpstr>«Сегодня я – гений!».</vt:lpstr>
      <vt:lpstr>56-я записная книжка поэта</vt:lpstr>
      <vt:lpstr>Смысл заглавия</vt:lpstr>
      <vt:lpstr>Слайд 11</vt:lpstr>
      <vt:lpstr>Стилистика,  жанровое своеобразие поэмы</vt:lpstr>
      <vt:lpstr>Слайд 13</vt:lpstr>
      <vt:lpstr>Жанровое своеобразие поэмы</vt:lpstr>
      <vt:lpstr>Слайд 15</vt:lpstr>
      <vt:lpstr>Слайд 16</vt:lpstr>
      <vt:lpstr>Слайд 17</vt:lpstr>
      <vt:lpstr>Слайд 18</vt:lpstr>
      <vt:lpstr>Единство замысла и композиции</vt:lpstr>
      <vt:lpstr>Слайд 20</vt:lpstr>
      <vt:lpstr>Слайд 21</vt:lpstr>
      <vt:lpstr>Контрастность произведения</vt:lpstr>
      <vt:lpstr>Контрастность произведения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Поэма Двенадцать</dc:title>
  <dc:creator>User</dc:creator>
  <cp:lastModifiedBy>1</cp:lastModifiedBy>
  <cp:revision>54</cp:revision>
  <dcterms:created xsi:type="dcterms:W3CDTF">2011-12-08T18:44:37Z</dcterms:created>
  <dcterms:modified xsi:type="dcterms:W3CDTF">2013-12-23T14:53:02Z</dcterms:modified>
</cp:coreProperties>
</file>