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58" r:id="rId5"/>
    <p:sldId id="259" r:id="rId6"/>
    <p:sldId id="267" r:id="rId7"/>
    <p:sldId id="270" r:id="rId8"/>
    <p:sldId id="271" r:id="rId9"/>
    <p:sldId id="261" r:id="rId10"/>
    <p:sldId id="262" r:id="rId11"/>
    <p:sldId id="27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FDFC08F-B8C9-46E4-940F-629D443192F6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BE8A687-949E-4C87-984C-912F9E52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920880" cy="22322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/>
              </a:rPr>
              <a:t>РАЗВИТИЕ ПОЗНАВАТЕЛЬНОЙ МОТИВАЦИИ МЛАДШИХ ШКОЛЬНИКОВ СРЕДСТВАМИ ИКТ</a:t>
            </a:r>
            <a:endParaRPr lang="ru-RU" sz="3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3789040"/>
            <a:ext cx="3309803" cy="244827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Работу выполнила: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С.Н.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Овсянникова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МОУ « Средняя школа №5»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Documents and Settings\Ju\Рабочий стол\Дипломные 2015\Овсянникова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20" y="3429000"/>
            <a:ext cx="3559103" cy="28898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160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024744" cy="1143000"/>
          </a:xfrm>
        </p:spPr>
        <p:txBody>
          <a:bodyPr/>
          <a:lstStyle/>
          <a:p>
            <a:r>
              <a:rPr lang="ru-RU" dirty="0" smtClean="0"/>
              <a:t>Май 2015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Сохраненное изображение 2015-10-5_23-27-28.34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3816424" cy="3168352"/>
          </a:xfrm>
          <a:prstGeom prst="rect">
            <a:avLst/>
          </a:prstGeom>
          <a:noFill/>
          <a:ln w="9525">
            <a:solidFill>
              <a:schemeClr val="tx1">
                <a:lumMod val="100000"/>
                <a:lumOff val="0"/>
              </a:schemeClr>
            </a:solidFill>
            <a:prstDash val="sysDot"/>
            <a:miter lim="800000"/>
            <a:headEnd/>
            <a:tailEnd/>
          </a:ln>
        </p:spPr>
      </p:pic>
      <p:pic>
        <p:nvPicPr>
          <p:cNvPr id="7" name="Рисунок 6" descr="Сохраненное изображение 2015-10-5_23-27-53.953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0968"/>
            <a:ext cx="4056236" cy="3336404"/>
          </a:xfrm>
          <a:prstGeom prst="rect">
            <a:avLst/>
          </a:prstGeom>
          <a:noFill/>
          <a:ln w="9525">
            <a:solidFill>
              <a:schemeClr val="tx1">
                <a:lumMod val="100000"/>
                <a:lumOff val="0"/>
              </a:schemeClr>
            </a:solidFill>
            <a:prstDash val="sysDot"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834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/>
              <a:t>Гипотеза исследования</a:t>
            </a:r>
            <a:r>
              <a:rPr lang="ru-RU" b="1" u="sng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7" y="2323652"/>
            <a:ext cx="7200801" cy="3508977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Предположим</a:t>
            </a:r>
            <a:r>
              <a:rPr lang="ru-RU" sz="3600" dirty="0"/>
              <a:t>, что применение интерактивной доски на уроках математики позволит повысить познавательную мотивацию школьников.</a:t>
            </a:r>
          </a:p>
        </p:txBody>
      </p:sp>
    </p:spTree>
    <p:extLst>
      <p:ext uri="{BB962C8B-B14F-4D97-AF65-F5344CB8AC3E}">
        <p14:creationId xmlns="" xmlns:p14="http://schemas.microsoft.com/office/powerpoint/2010/main" val="40863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7920880" cy="1143000"/>
          </a:xfrm>
        </p:spPr>
        <p:txBody>
          <a:bodyPr>
            <a:noAutofit/>
          </a:bodyPr>
          <a:lstStyle/>
          <a:p>
            <a:r>
              <a:rPr lang="ru-RU" sz="5400" b="1" dirty="0"/>
              <a:t>Спасибо за внимание.</a:t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5085184"/>
            <a:ext cx="3024452" cy="7474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Ju\Рабочий стол\Дипломные 2015\Овсянникова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4" y="2524124"/>
            <a:ext cx="5170115" cy="38674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13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1430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12776"/>
            <a:ext cx="6912768" cy="46805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Актуальность выбранной темы объясняется тем, что </a:t>
            </a:r>
            <a:r>
              <a:rPr lang="ru-RU" dirty="0" smtClean="0"/>
              <a:t>ИКТ </a:t>
            </a:r>
            <a:r>
              <a:rPr lang="ru-RU" dirty="0"/>
              <a:t>приносит в известные методы обучения специфический момент за счет усиления исследовательских, информационно-поисковых и аналитических методов работы с информацией. </a:t>
            </a:r>
            <a:endParaRPr lang="ru-RU" dirty="0" smtClean="0"/>
          </a:p>
          <a:p>
            <a:pPr algn="just"/>
            <a:r>
              <a:rPr lang="ru-RU" dirty="0" smtClean="0"/>
              <a:t>Все </a:t>
            </a:r>
            <a:r>
              <a:rPr lang="ru-RU" dirty="0"/>
              <a:t>это способствует формированию положительного отношения к учебе, усиливает познавательную мотивацию учения. 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15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5987752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Целью исследования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мы определи изучение влияния использования средств ИКТ на развитие познавательной активности младших школьников на уроках математики, разработка фрагментов уроков математики с применением интерактивной доски.</a:t>
            </a:r>
          </a:p>
          <a:p>
            <a:endParaRPr lang="ru-RU" dirty="0"/>
          </a:p>
        </p:txBody>
      </p:sp>
      <p:pic>
        <p:nvPicPr>
          <p:cNvPr id="2050" name="Picture 2" descr="C:\Documents and Settings\Ju\Рабочий стол\Дипломные 2015\Овсянникова\doc6lp10a10h2hhkgu931h_800_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09663"/>
            <a:ext cx="3734544" cy="2800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Ju\Рабочий стол\Дипломные 2015\Овсянникова\P123071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509" y="3809663"/>
            <a:ext cx="3155386" cy="2816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5069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/>
              <a:t>Гипотеза исследования</a:t>
            </a:r>
            <a:r>
              <a:rPr lang="ru-RU" b="1" u="sng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7" y="2323652"/>
            <a:ext cx="7200801" cy="3508977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Предположим</a:t>
            </a:r>
            <a:r>
              <a:rPr lang="ru-RU" sz="3600" dirty="0"/>
              <a:t>, что применение интерактивной доски на уроках математики позволит повысить познавательную мотивацию школьников.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4004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99392"/>
            <a:ext cx="7024744" cy="1143000"/>
          </a:xfrm>
        </p:spPr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7560840" cy="568863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• проанализировать психолого-педагогическую литературу по проблеме исследования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 раскрыть сущность, структуру понятия «Мотивация</a:t>
            </a:r>
            <a:r>
              <a:rPr lang="ru-RU" dirty="0" smtClean="0"/>
              <a:t>»;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 проанализировать различные классификации мотивов, структуру мотивации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 изучить подходы к формированию мотивации учения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 подобрать диагностику мотивации учения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 выявить возможности применения интерактивной доски на уроке математики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 разработать фрагменты уроков с применением интерактивной доски.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2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136904" cy="1249208"/>
          </a:xfrm>
        </p:spPr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pic>
        <p:nvPicPr>
          <p:cNvPr id="4" name="Рисунок 3" descr="C:\Documents and Settings\Ju\Рабочий стол\Сохраненное изображение 2015-10-5_21-53-18.140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3419475" cy="2566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Ju\Рабочий стол\Сохраненное изображение 2015-10-5_22-11-35.765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602" y="240710"/>
            <a:ext cx="336677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Ju\Рабочий стол\Сохраненное изображение 2015-10-5_22-23-50.234.jp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4355976" cy="344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 descr="C:\Documents and Settings\Ju\Рабочий стол\Сохраненное изображение 2015-10-5_22-31-31.703.jpg"/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486002" cy="326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965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Ju\Рабочий стол\Сохраненное изображение 2015-10-5_22-39-5.875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90607"/>
            <a:ext cx="3467100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Ju\Рабочий стол\Сохраненное изображение 2015-10-5_22-39-37.203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12058"/>
            <a:ext cx="3448050" cy="2541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Ju\Рабочий стол\Сохраненное изображение 2015-10-5_22-50-6.703.jp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240" y="3573016"/>
            <a:ext cx="3581400" cy="2566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6" descr="C:\Documents and Settings\Ju\Рабочий стол\Сохраненное изображение 2015-10-5_22-11-53.906.jpg"/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66875"/>
            <a:ext cx="4109018" cy="267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92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1301006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effectLst/>
              </a:rPr>
              <a:t>Бланк обследования  школьной мотивации учащихся начальной школы по анкете Н.Г. </a:t>
            </a:r>
            <a:r>
              <a:rPr lang="ru-RU" sz="1600" b="1" dirty="0" err="1">
                <a:effectLst/>
              </a:rPr>
              <a:t>Лускановой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Дата_________________                                                      Класс________________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b="1" i="1" dirty="0">
                <a:effectLst/>
              </a:rPr>
              <a:t>Фамилия, имя______________________________________________________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Внимательно прочитай каждый вопрос. Подчеркни один вариант ответов, который совпал с твоим собственным мнением.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352928" cy="5051648"/>
          </a:xfrm>
        </p:spPr>
        <p:txBody>
          <a:bodyPr numCol="2">
            <a:normAutofit fontScale="250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400" b="1" dirty="0"/>
              <a:t>1. Тебе нравится в школе?</a:t>
            </a:r>
            <a:endParaRPr lang="ru-RU" sz="4400" dirty="0"/>
          </a:p>
          <a:p>
            <a:r>
              <a:rPr lang="ru-RU" sz="4400" dirty="0"/>
              <a:t>а)   Нравится	</a:t>
            </a:r>
          </a:p>
          <a:p>
            <a:r>
              <a:rPr lang="ru-RU" sz="4400" dirty="0"/>
              <a:t>б)   Не очень</a:t>
            </a:r>
          </a:p>
          <a:p>
            <a:r>
              <a:rPr lang="ru-RU" sz="4400" dirty="0"/>
              <a:t>в)   Не </a:t>
            </a:r>
            <a:r>
              <a:rPr lang="ru-RU" sz="4400" dirty="0" smtClean="0"/>
              <a:t>нравится</a:t>
            </a:r>
          </a:p>
          <a:p>
            <a:r>
              <a:rPr lang="ru-RU" sz="4400" dirty="0"/>
              <a:t>	</a:t>
            </a:r>
          </a:p>
          <a:p>
            <a:r>
              <a:rPr lang="ru-RU" sz="4400" b="1" dirty="0"/>
              <a:t>2. Утром, когда ты просыпаешься, ты всегда с радостью идешь в школу  или тебе часто хочется остаться дома?</a:t>
            </a:r>
            <a:endParaRPr lang="ru-RU" sz="4400" dirty="0"/>
          </a:p>
          <a:p>
            <a:r>
              <a:rPr lang="ru-RU" sz="4400" dirty="0"/>
              <a:t>а)  Иду с радостью</a:t>
            </a:r>
          </a:p>
          <a:p>
            <a:r>
              <a:rPr lang="ru-RU" sz="4400" dirty="0"/>
              <a:t>б)  Чаще хочется остаться дома	</a:t>
            </a:r>
          </a:p>
          <a:p>
            <a:r>
              <a:rPr lang="ru-RU" sz="4400" dirty="0"/>
              <a:t>в)   Бывает разное	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3. Если бы учитель сказал, что завтра в </a:t>
            </a:r>
            <a:r>
              <a:rPr lang="ru-RU" sz="4400" b="1" dirty="0" smtClean="0"/>
              <a:t>школу</a:t>
            </a:r>
            <a:r>
              <a:rPr lang="ru-RU" sz="4400" dirty="0"/>
              <a:t> </a:t>
            </a:r>
            <a:r>
              <a:rPr lang="ru-RU" sz="4400" b="1" dirty="0" smtClean="0"/>
              <a:t>не </a:t>
            </a:r>
            <a:r>
              <a:rPr lang="ru-RU" sz="4400" b="1" dirty="0"/>
              <a:t>обязательно приходить всем, что </a:t>
            </a:r>
            <a:r>
              <a:rPr lang="ru-RU" sz="4400" b="1" dirty="0" smtClean="0"/>
              <a:t>желающие  </a:t>
            </a:r>
            <a:r>
              <a:rPr lang="ru-RU" sz="4400" b="1" dirty="0"/>
              <a:t>могут остаться дома, ты пошел бы в школу или остался дома?</a:t>
            </a:r>
            <a:endParaRPr lang="ru-RU" sz="4400" dirty="0"/>
          </a:p>
          <a:p>
            <a:r>
              <a:rPr lang="ru-RU" sz="4400" dirty="0"/>
              <a:t>а)  Пошел бы в школу</a:t>
            </a:r>
          </a:p>
          <a:p>
            <a:r>
              <a:rPr lang="ru-RU" sz="4400" dirty="0"/>
              <a:t>б)  Не знаю	</a:t>
            </a:r>
            <a:endParaRPr lang="ru-RU" sz="4400" dirty="0" smtClean="0"/>
          </a:p>
          <a:p>
            <a:endParaRPr lang="ru-RU" sz="4400" dirty="0"/>
          </a:p>
          <a:p>
            <a:r>
              <a:rPr lang="ru-RU" sz="4400" b="1" dirty="0"/>
              <a:t>4. Тебе нравится, когда у Вас отменяют какие-нибудь уроки?</a:t>
            </a:r>
            <a:endParaRPr lang="ru-RU" sz="4400" dirty="0"/>
          </a:p>
          <a:p>
            <a:r>
              <a:rPr lang="ru-RU" sz="4400" dirty="0"/>
              <a:t>а)  Не нравится	</a:t>
            </a:r>
          </a:p>
          <a:p>
            <a:r>
              <a:rPr lang="ru-RU" sz="4400" dirty="0"/>
              <a:t>б)  Бывает по разному	</a:t>
            </a:r>
          </a:p>
          <a:p>
            <a:r>
              <a:rPr lang="ru-RU" sz="4400" dirty="0"/>
              <a:t>в)  </a:t>
            </a:r>
            <a:r>
              <a:rPr lang="ru-RU" sz="4400" dirty="0" smtClean="0"/>
              <a:t>Нравится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в)  Остался бы дома	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5. Хотел бы ты, чтобы тебе не задавали домашних заданий?</a:t>
            </a:r>
            <a:endParaRPr lang="ru-RU" sz="4400" dirty="0"/>
          </a:p>
          <a:p>
            <a:r>
              <a:rPr lang="ru-RU" sz="4400" dirty="0"/>
              <a:t>а)  Не хотел </a:t>
            </a:r>
            <a:r>
              <a:rPr lang="ru-RU" sz="4400" dirty="0" smtClean="0"/>
              <a:t>бы	</a:t>
            </a:r>
            <a:r>
              <a:rPr lang="ru-RU" sz="4400" dirty="0"/>
              <a:t>в)  Хотел </a:t>
            </a:r>
            <a:r>
              <a:rPr lang="ru-RU" sz="4400" dirty="0" smtClean="0"/>
              <a:t>бы</a:t>
            </a:r>
            <a:r>
              <a:rPr lang="ru-RU" sz="4400" dirty="0"/>
              <a:t>	</a:t>
            </a:r>
          </a:p>
          <a:p>
            <a:r>
              <a:rPr lang="ru-RU" sz="4400" dirty="0"/>
              <a:t>б)  Не знаю	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6</a:t>
            </a:r>
            <a:r>
              <a:rPr lang="ru-RU" sz="4400" b="1" dirty="0"/>
              <a:t>. Ты хотел бы, чтобы в школе остались одни перемены?</a:t>
            </a:r>
            <a:endParaRPr lang="ru-RU" sz="4400" dirty="0"/>
          </a:p>
          <a:p>
            <a:r>
              <a:rPr lang="ru-RU" sz="4400" dirty="0"/>
              <a:t>а)  Не хотел бы	</a:t>
            </a:r>
          </a:p>
          <a:p>
            <a:r>
              <a:rPr lang="ru-RU" sz="4400" dirty="0"/>
              <a:t>б)  Не знаю</a:t>
            </a:r>
          </a:p>
          <a:p>
            <a:r>
              <a:rPr lang="ru-RU" sz="4400" dirty="0"/>
              <a:t>в)  Хотел бы	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 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7. Ты часто рассказываешь о школе родителям?</a:t>
            </a:r>
            <a:endParaRPr lang="ru-RU" sz="4400" dirty="0"/>
          </a:p>
          <a:p>
            <a:r>
              <a:rPr lang="ru-RU" sz="4400" dirty="0"/>
              <a:t>а)  Часто	</a:t>
            </a:r>
          </a:p>
          <a:p>
            <a:r>
              <a:rPr lang="ru-RU" sz="4400" dirty="0"/>
              <a:t>б)  Редко	</a:t>
            </a:r>
          </a:p>
          <a:p>
            <a:r>
              <a:rPr lang="ru-RU" sz="4400" dirty="0"/>
              <a:t>в)  Не </a:t>
            </a:r>
            <a:r>
              <a:rPr lang="ru-RU" sz="4400" dirty="0" smtClean="0"/>
              <a:t>рассказываю</a:t>
            </a:r>
          </a:p>
          <a:p>
            <a:r>
              <a:rPr lang="ru-RU" sz="4400" dirty="0"/>
              <a:t>	</a:t>
            </a:r>
          </a:p>
          <a:p>
            <a:r>
              <a:rPr lang="ru-RU" sz="4400" b="1" dirty="0"/>
              <a:t>8. Ты хотел бы, чтобы у тебя был менее строгий учитель?</a:t>
            </a:r>
            <a:endParaRPr lang="ru-RU" sz="4400" dirty="0"/>
          </a:p>
          <a:p>
            <a:r>
              <a:rPr lang="ru-RU" sz="4400" dirty="0"/>
              <a:t>а)  Не хотел бы</a:t>
            </a:r>
          </a:p>
          <a:p>
            <a:r>
              <a:rPr lang="ru-RU" sz="4400" dirty="0"/>
              <a:t>б)  Точно не знаю	</a:t>
            </a:r>
          </a:p>
          <a:p>
            <a:r>
              <a:rPr lang="ru-RU" sz="4400" dirty="0"/>
              <a:t>в)  Хотел бы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	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9. У тебя в классе много друзей?</a:t>
            </a:r>
            <a:endParaRPr lang="ru-RU" sz="4400" dirty="0"/>
          </a:p>
          <a:p>
            <a:r>
              <a:rPr lang="ru-RU" sz="4400" dirty="0"/>
              <a:t>а)  Много</a:t>
            </a:r>
          </a:p>
          <a:p>
            <a:r>
              <a:rPr lang="ru-RU" sz="4400" dirty="0"/>
              <a:t>б)  Мало	</a:t>
            </a:r>
          </a:p>
          <a:p>
            <a:r>
              <a:rPr lang="ru-RU" sz="4400" dirty="0"/>
              <a:t>в)  Нет друзей	</a:t>
            </a:r>
          </a:p>
          <a:p>
            <a:r>
              <a:rPr lang="ru-RU" sz="4400" b="1" dirty="0"/>
              <a:t> </a:t>
            </a:r>
            <a:endParaRPr lang="ru-RU" sz="4400" dirty="0"/>
          </a:p>
          <a:p>
            <a:r>
              <a:rPr lang="ru-RU" sz="4400" b="1" dirty="0"/>
              <a:t>10. Тебе нравятся твои одноклассники?</a:t>
            </a:r>
            <a:endParaRPr lang="ru-RU" sz="4400" dirty="0"/>
          </a:p>
          <a:p>
            <a:r>
              <a:rPr lang="ru-RU" sz="4400" dirty="0"/>
              <a:t>а)  Нравятся	</a:t>
            </a:r>
          </a:p>
          <a:p>
            <a:r>
              <a:rPr lang="ru-RU" sz="4400" dirty="0"/>
              <a:t>б)  Не очень	</a:t>
            </a:r>
          </a:p>
          <a:p>
            <a:r>
              <a:rPr lang="ru-RU" sz="4400" dirty="0"/>
              <a:t>в)  Не нравятся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037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024744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Январь 2015 года</a:t>
            </a:r>
            <a:endParaRPr lang="ru-RU" dirty="0"/>
          </a:p>
        </p:txBody>
      </p:sp>
      <p:pic>
        <p:nvPicPr>
          <p:cNvPr id="6" name="Рисунок 5" descr="Сохраненное изображение 2015-10-5_23-11-20.796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4104456" cy="3312368"/>
          </a:xfrm>
          <a:prstGeom prst="rect">
            <a:avLst/>
          </a:prstGeom>
          <a:noFill/>
          <a:ln w="9525">
            <a:solidFill>
              <a:schemeClr val="tx1">
                <a:lumMod val="100000"/>
                <a:lumOff val="0"/>
              </a:schemeClr>
            </a:solidFill>
            <a:prstDash val="sysDot"/>
            <a:miter lim="800000"/>
            <a:headEnd/>
            <a:tailEnd/>
          </a:ln>
        </p:spPr>
      </p:pic>
      <p:pic>
        <p:nvPicPr>
          <p:cNvPr id="7" name="Рисунок 6" descr="Сохраненное изображение 2015-10-5_23-11-35.578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0968"/>
            <a:ext cx="4032448" cy="3312368"/>
          </a:xfrm>
          <a:prstGeom prst="rect">
            <a:avLst/>
          </a:prstGeom>
          <a:noFill/>
          <a:ln w="9525">
            <a:solidFill>
              <a:schemeClr val="tx1">
                <a:lumMod val="100000"/>
                <a:lumOff val="0"/>
              </a:schemeClr>
            </a:solidFill>
            <a:prstDash val="sysDot"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940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127</TotalTime>
  <Words>213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РАЗВИТИЕ ПОЗНАВАТЕЛЬНОЙ МОТИВАЦИИ МЛАДШИХ ШКОЛЬНИКОВ СРЕДСТВАМИ ИКТ</vt:lpstr>
      <vt:lpstr>Актуальность</vt:lpstr>
      <vt:lpstr>Слайд 3</vt:lpstr>
      <vt:lpstr>Гипотеза исследования:</vt:lpstr>
      <vt:lpstr>Задачи </vt:lpstr>
      <vt:lpstr>Слайд 6</vt:lpstr>
      <vt:lpstr>Слайд 7</vt:lpstr>
      <vt:lpstr>Бланк обследования  школьной мотивации учащихся начальной школы по анкете Н.Г. Лускановой Дата_________________                                                      Класс________________ Фамилия, имя______________________________________________________ Внимательно прочитай каждый вопрос. Подчеркни один вариант ответов, который совпал с твоим собственным мнением. </vt:lpstr>
      <vt:lpstr>Январь 2015 года</vt:lpstr>
      <vt:lpstr>Май 2015 года</vt:lpstr>
      <vt:lpstr>Гипотеза исследования:</vt:lpstr>
      <vt:lpstr>Спасибо за внимание. 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ПОЗНАВАТЕЛЬНОГО ИНТЕРЕСА  МЛАДШИХ ШКОЛЬНИКОВ СРЕДСТВАМИ ИКТ</dc:title>
  <dc:creator>root</dc:creator>
  <cp:lastModifiedBy>Admin</cp:lastModifiedBy>
  <cp:revision>12</cp:revision>
  <dcterms:created xsi:type="dcterms:W3CDTF">2015-10-08T22:36:42Z</dcterms:created>
  <dcterms:modified xsi:type="dcterms:W3CDTF">2016-12-18T18:14:30Z</dcterms:modified>
</cp:coreProperties>
</file>