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74" r:id="rId5"/>
    <p:sldId id="260" r:id="rId6"/>
    <p:sldId id="27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44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880F0-51C8-4A43-8F1C-202CFEE09604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02729-5630-4A62-AA52-39FA747B1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 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Здоровьесберегающие</a:t>
            </a:r>
            <a:r>
              <a:rPr lang="ru-RU" sz="2400" b="1" i="1" smtClean="0">
                <a:solidFill>
                  <a:srgbClr val="C00000"/>
                </a:solidFill>
              </a:rPr>
              <a:t> технологии </a:t>
            </a:r>
            <a:r>
              <a:rPr lang="ru-RU" sz="2400" b="1" i="1" dirty="0">
                <a:solidFill>
                  <a:srgbClr val="C00000"/>
                </a:solidFill>
              </a:rPr>
              <a:t>на уроках музыки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928694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 Учитель музыки первой категории </a:t>
            </a:r>
            <a:r>
              <a:rPr lang="ru-RU" sz="1600" b="1" i="1" dirty="0" err="1" smtClean="0">
                <a:solidFill>
                  <a:schemeClr val="tx1"/>
                </a:solidFill>
              </a:rPr>
              <a:t>Разумова</a:t>
            </a:r>
            <a:r>
              <a:rPr lang="ru-RU" sz="1600" b="1" i="1" dirty="0" smtClean="0">
                <a:solidFill>
                  <a:schemeClr val="tx1"/>
                </a:solidFill>
              </a:rPr>
              <a:t> Надежда Ильинична</a:t>
            </a: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МБОУ «</a:t>
            </a:r>
            <a:r>
              <a:rPr lang="ru-RU" sz="1600" b="1" i="1" dirty="0" err="1" smtClean="0">
                <a:solidFill>
                  <a:schemeClr val="tx1"/>
                </a:solidFill>
              </a:rPr>
              <a:t>Килемарская</a:t>
            </a:r>
            <a:r>
              <a:rPr lang="ru-RU" sz="1600" b="1" i="1" dirty="0" smtClean="0">
                <a:solidFill>
                  <a:schemeClr val="tx1"/>
                </a:solidFill>
              </a:rPr>
              <a:t> средняя общеобразовательная школа»</a:t>
            </a:r>
          </a:p>
          <a:p>
            <a:r>
              <a:rPr lang="ru-RU" sz="1600" b="1" i="1" dirty="0" err="1" smtClean="0">
                <a:solidFill>
                  <a:schemeClr val="tx1"/>
                </a:solidFill>
              </a:rPr>
              <a:t>Пгт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</a:rPr>
              <a:t>Килемары</a:t>
            </a:r>
            <a:endParaRPr lang="ru-RU" sz="1600" b="1" i="1" dirty="0" smtClean="0">
              <a:solidFill>
                <a:schemeClr val="tx1"/>
              </a:solidFill>
            </a:endParaRP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2016 год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Никита\Desktop\shkolniki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2537"/>
            <a:ext cx="6858048" cy="371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Никита\Desktop\hiphop.jpg"/>
          <p:cNvPicPr/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143108" y="1571612"/>
            <a:ext cx="47863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err="1" smtClean="0">
                <a:solidFill>
                  <a:srgbClr val="C00000"/>
                </a:solidFill>
              </a:rPr>
              <a:t>Ритмотерапия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7863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     </a:t>
            </a:r>
          </a:p>
          <a:p>
            <a:pPr>
              <a:buNone/>
            </a:pPr>
            <a:endParaRPr lang="ru-RU" sz="2000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      Танец</a:t>
            </a:r>
            <a:r>
              <a:rPr lang="ru-RU" sz="2000" i="1" dirty="0">
                <a:solidFill>
                  <a:srgbClr val="C00000"/>
                </a:solidFill>
              </a:rPr>
              <a:t>, мимика и жест, как и музыка, являются одним из древнейших способов выражения чувств и переживаний. Музыкально-ритмические упражнения выполняют релаксационную функцию, помогают добиться эмоциональной разрядки, снять умственную перегрузку и утомление. Ритм, который диктует музыка головному мозгу, снимает нервное напряжение, улучшая тем самым речь ребенка. Движение и танец, помимо того, что снимает нервно-психическое напряжение, помогает школьнику быстро и легко устанавливать дружеские связи с другими детьми, а это также дает определенный терапевтический эффект.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 Музыкально-ритмические упражнения.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pPr>
              <a:buNone/>
            </a:pP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1. «Прогулка по сказочному лесу»    Шаги в медленном темпе, представить вокруг себя красивый пейзаж, величественную природу.</a:t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2. «Праздничный марш»   Представить себя идущим на праздник в нарядной праздничной одежде. Идти уверенным, решительным шагом. Спина прямая, голова приподнята.</a:t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3. «Порхающая бабочка». Легкие пружинистые шаги или приседания с взмахами рук (ребенок изображает бабочку).</a:t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4. «Зеркало» (в парах). Один делает произвольные ритмическ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5. «Делай, как я». Ученики повторяют произвольные движения, которые выполняет ведущий. Каждый учащийся должен побывать в роли ведущего, стараясь показать другие движения.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6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«Вечное движение». Групповая ритмико-двигательная композиция, исполняемая под современную танцевальную музыку. Каждый ученик придумывает собственные оригинальные 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движения.</a:t>
            </a:r>
          </a:p>
          <a:p>
            <a:pPr>
              <a:buNone/>
            </a:pP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7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«Стоп-кадр». Дети исполняют произвольный танец, во время которого внезапно дается команда «Стоп!». Следует замереть, проанализировать свое мышечное состояние и подумать, какое внутреннее состояние оно могло бы выразить. Одни и те же повторяющиеся позы говорят о бедном репертуаре физических движений и бедности эмоций.</a:t>
            </a:r>
          </a:p>
          <a:p>
            <a:pPr>
              <a:buNone/>
            </a:pPr>
            <a:r>
              <a:rPr lang="ru-RU" sz="1600" b="1" i="1" dirty="0">
                <a:solidFill>
                  <a:srgbClr val="7030A0"/>
                </a:solidFill>
              </a:rPr>
              <a:t> </a:t>
            </a:r>
            <a:r>
              <a:rPr lang="ru-RU" sz="1600" b="1" i="1" dirty="0" smtClean="0">
                <a:solidFill>
                  <a:srgbClr val="7030A0"/>
                </a:solidFill>
              </a:rPr>
              <a:t>                                                            </a:t>
            </a:r>
            <a:r>
              <a:rPr lang="ru-RU" sz="1600" b="1" i="1" dirty="0">
                <a:solidFill>
                  <a:srgbClr val="7030A0"/>
                </a:solidFill>
              </a:rPr>
              <a:t>Ритмические упражнения.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1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«Ритмическое эхо». Учитель показывает ритмический рисунок, который все дети, хлопая в ладоши, должны повторить.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2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Ритмизация собственных имен и фамилий.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3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Ритмизация движений человека (спокойный шаг, бег, рубка дров, гребля и др.).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4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Ритмизация движений различных животных.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5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Коллективная импровизация ритма к звучащему маршу.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6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«Полька сидя».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           7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. «Ладушки». (Эта игра развивает не только чувство ритма, но также произвольное внимание и координацию движений).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Autofit/>
          </a:bodyPr>
          <a:lstStyle/>
          <a:p>
            <a:r>
              <a:rPr lang="ru-RU" sz="2000" b="1" i="1" u="sng" dirty="0">
                <a:solidFill>
                  <a:schemeClr val="accent2">
                    <a:lumMod val="75000"/>
                  </a:schemeClr>
                </a:solidFill>
              </a:rPr>
              <a:t>Фольклорная </a:t>
            </a:r>
            <a:r>
              <a:rPr lang="ru-RU" sz="2000" b="1" i="1" u="sng" dirty="0" err="1">
                <a:solidFill>
                  <a:schemeClr val="accent2">
                    <a:lumMod val="75000"/>
                  </a:schemeClr>
                </a:solidFill>
              </a:rPr>
              <a:t>арттерапия</a:t>
            </a:r>
            <a:r>
              <a:rPr lang="ru-RU" sz="2000" i="1" u="sng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i="1" u="sng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        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Фольклорное </a:t>
            </a:r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</a:rPr>
              <a:t>творчество развивает эмоционально-чувственную сферу, художественно-образное мышление, фантазию, позволяет активизировать различные творческие проявления детей, в том числе и </a:t>
            </a:r>
            <a:r>
              <a:rPr lang="ru-RU" sz="1800" b="1" i="1" dirty="0" err="1">
                <a:solidFill>
                  <a:schemeClr val="accent2">
                    <a:lumMod val="75000"/>
                  </a:schemeClr>
                </a:solidFill>
              </a:rPr>
              <a:t>инсценирование</a:t>
            </a:r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</a:rPr>
              <a:t> русских народных 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песен. Русские хороводы: </a:t>
            </a:r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</a:rPr>
              <a:t>«Каравай», «</a:t>
            </a:r>
            <a:r>
              <a:rPr lang="ru-RU" sz="1800" b="1" i="1" dirty="0" err="1">
                <a:solidFill>
                  <a:schemeClr val="accent2">
                    <a:lumMod val="75000"/>
                  </a:schemeClr>
                </a:solidFill>
              </a:rPr>
              <a:t>Капустка</a:t>
            </a:r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</a:rPr>
              <a:t>», «На горе-то калина» и др.</a:t>
            </a:r>
          </a:p>
        </p:txBody>
      </p:sp>
      <p:pic>
        <p:nvPicPr>
          <p:cNvPr id="4" name="Рисунок 3" descr="C:\Users\Никита\Desktop\multik_199.gif"/>
          <p:cNvPicPr/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0" y="2643182"/>
            <a:ext cx="4572000" cy="352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икита\Desktop\18xorovod devochek.jpg"/>
          <p:cNvPicPr/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4357686" y="2786058"/>
            <a:ext cx="457203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Музыкально-рациональная психотерапия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</a:t>
            </a:r>
          </a:p>
          <a:p>
            <a:pPr>
              <a:buNone/>
            </a:pP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       </a:t>
            </a:r>
            <a:r>
              <a:rPr lang="ru-RU" sz="1800" b="1" i="1" dirty="0" err="1" smtClean="0">
                <a:solidFill>
                  <a:srgbClr val="FF0000"/>
                </a:solidFill>
              </a:rPr>
              <a:t>Эстетотерапия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– лечение красотой и </a:t>
            </a:r>
            <a:r>
              <a:rPr lang="ru-RU" sz="1800" b="1" i="1" dirty="0" err="1">
                <a:solidFill>
                  <a:srgbClr val="FF0000"/>
                </a:solidFill>
              </a:rPr>
              <a:t>арттерапия</a:t>
            </a:r>
            <a:r>
              <a:rPr lang="ru-RU" sz="1800" b="1" i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– лечение идеалами.</a:t>
            </a:r>
            <a:endParaRPr lang="ru-RU" sz="1800" dirty="0" smtClean="0">
              <a:solidFill>
                <a:srgbClr val="002060"/>
              </a:solidFill>
            </a:endParaRPr>
          </a:p>
          <a:p>
            <a:endParaRPr lang="ru-RU" sz="1800" dirty="0"/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   формулы </a:t>
            </a:r>
            <a:r>
              <a:rPr lang="ru-RU" sz="1800" dirty="0">
                <a:solidFill>
                  <a:srgbClr val="002060"/>
                </a:solidFill>
              </a:rPr>
              <a:t>психологической устойчивости («Несмотря на мои неприятности», «Только смеяться</a:t>
            </a:r>
            <a:r>
              <a:rPr lang="ru-RU" sz="1800" dirty="0" smtClean="0">
                <a:solidFill>
                  <a:srgbClr val="002060"/>
                </a:solidFill>
              </a:rPr>
              <a:t>»);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формулы расслабления и успокоения («Пальцы рук моих спокойны и расслаблены»);         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</a:t>
            </a:r>
            <a:r>
              <a:rPr lang="ru-RU" sz="1800" dirty="0">
                <a:solidFill>
                  <a:srgbClr val="002060"/>
                </a:solidFill>
              </a:rPr>
              <a:t>формулы защиты от беспокойства и плохих мыслей («Если ты хочешь быть спокойным»);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формулы </a:t>
            </a:r>
            <a:r>
              <a:rPr lang="ru-RU" sz="1800" dirty="0">
                <a:solidFill>
                  <a:srgbClr val="002060"/>
                </a:solidFill>
              </a:rPr>
              <a:t>позитивных мыслей («Начинается мой новый день», «Сто тысяч солнц</a:t>
            </a:r>
            <a:r>
              <a:rPr lang="ru-RU" sz="1800" dirty="0" smtClean="0">
                <a:solidFill>
                  <a:srgbClr val="002060"/>
                </a:solidFill>
              </a:rPr>
              <a:t>»);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   </a:t>
            </a:r>
            <a:r>
              <a:rPr lang="ru-RU" sz="1800" dirty="0">
                <a:solidFill>
                  <a:srgbClr val="002060"/>
                </a:solidFill>
              </a:rPr>
              <a:t>формулы повышения самооценки и позитивного восприятия </a:t>
            </a:r>
            <a:r>
              <a:rPr lang="ru-RU" sz="1800" dirty="0" smtClean="0">
                <a:solidFill>
                  <a:srgbClr val="002060"/>
                </a:solidFill>
              </a:rPr>
              <a:t>окружающих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   </a:t>
            </a:r>
            <a:r>
              <a:rPr lang="ru-RU" sz="1800" dirty="0">
                <a:solidFill>
                  <a:srgbClr val="002060"/>
                </a:solidFill>
              </a:rPr>
              <a:t>(«Я – хороший, ты – хороший»);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</a:t>
            </a:r>
            <a:r>
              <a:rPr lang="ru-RU" sz="1800" dirty="0">
                <a:solidFill>
                  <a:srgbClr val="002060"/>
                </a:solidFill>
              </a:rPr>
              <a:t>формулы здоровья (при </a:t>
            </a:r>
            <a:r>
              <a:rPr lang="ru-RU" sz="1800" dirty="0" err="1">
                <a:solidFill>
                  <a:srgbClr val="002060"/>
                </a:solidFill>
              </a:rPr>
              <a:t>сердечно-сосудистых</a:t>
            </a:r>
            <a:r>
              <a:rPr lang="ru-RU" sz="1800" dirty="0">
                <a:solidFill>
                  <a:srgbClr val="002060"/>
                </a:solidFill>
              </a:rPr>
              <a:t> заболеваниях, при заболевании внутренних органов</a:t>
            </a:r>
            <a:r>
              <a:rPr lang="ru-RU" sz="1800" dirty="0" smtClean="0">
                <a:solidFill>
                  <a:srgbClr val="002060"/>
                </a:solidFill>
              </a:rPr>
              <a:t>);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   </a:t>
            </a:r>
            <a:r>
              <a:rPr lang="ru-RU" sz="1800" dirty="0">
                <a:solidFill>
                  <a:srgbClr val="002060"/>
                </a:solidFill>
              </a:rPr>
              <a:t>формулы радости («Я в хорошем настроении», «Ах, как нам весело</a:t>
            </a:r>
            <a:r>
              <a:rPr lang="ru-RU" sz="1800" dirty="0" smtClean="0">
                <a:solidFill>
                  <a:srgbClr val="002060"/>
                </a:solidFill>
              </a:rPr>
              <a:t>!»).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Терапия творчеством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rgbClr val="0070C0"/>
                </a:solidFill>
              </a:rPr>
              <a:t>сочинить собственную </a:t>
            </a:r>
            <a:r>
              <a:rPr lang="ru-RU" sz="1800" b="1" i="1" dirty="0" smtClean="0">
                <a:solidFill>
                  <a:srgbClr val="0070C0"/>
                </a:solidFill>
              </a:rPr>
              <a:t>мелодию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музыкальная импровизация</a:t>
            </a: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инструментальное </a:t>
            </a:r>
            <a:r>
              <a:rPr lang="ru-RU" sz="1800" b="1" i="1" dirty="0" err="1">
                <a:solidFill>
                  <a:srgbClr val="0070C0"/>
                </a:solidFill>
              </a:rPr>
              <a:t>музицирование</a:t>
            </a:r>
            <a:r>
              <a:rPr lang="ru-RU" sz="1800" b="1" i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Рисунок 3" descr="C:\Users\Никита\Desktop\image_image_6647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икита\Desktop\Новая папка\choir-clipart-children_singin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86190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икита\Desktop\JC7bELq2apM.jpg"/>
          <p:cNvPicPr/>
          <p:nvPr/>
        </p:nvPicPr>
        <p:blipFill>
          <a:blip r:embed="rId4">
            <a:lum bright="-20000" contrast="30000"/>
          </a:blip>
          <a:srcRect/>
          <a:stretch>
            <a:fillRect/>
          </a:stretch>
        </p:blipFill>
        <p:spPr bwMode="auto">
          <a:xfrm>
            <a:off x="357158" y="4357694"/>
            <a:ext cx="39290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икита\Desktop\383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285992"/>
            <a:ext cx="378621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7969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i="1" dirty="0" smtClean="0">
                <a:solidFill>
                  <a:srgbClr val="7030A0"/>
                </a:solidFill>
              </a:rPr>
              <a:t>Шумовой оркестр –</a:t>
            </a:r>
            <a:r>
              <a:rPr lang="ru-RU" sz="2000" i="1" dirty="0" smtClean="0">
                <a:solidFill>
                  <a:srgbClr val="7030A0"/>
                </a:solidFill>
              </a:rPr>
              <a:t> это игра, где есть место для фантазии.</a:t>
            </a:r>
            <a:br>
              <a:rPr lang="ru-RU" sz="2000" i="1" dirty="0" smtClean="0">
                <a:solidFill>
                  <a:srgbClr val="7030A0"/>
                </a:solidFill>
              </a:rPr>
            </a:br>
            <a:endParaRPr lang="ru-RU" sz="20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054617"/>
          </a:xfr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Использование звучащих жестов</a:t>
            </a:r>
            <a:r>
              <a:rPr lang="ru-RU" sz="2000" b="1" i="1" dirty="0" smtClean="0">
                <a:solidFill>
                  <a:srgbClr val="7030A0"/>
                </a:solidFill>
              </a:rPr>
              <a:t> </a:t>
            </a:r>
            <a:r>
              <a:rPr lang="ru-RU" sz="2000" dirty="0" smtClean="0">
                <a:solidFill>
                  <a:srgbClr val="7030A0"/>
                </a:solidFill>
              </a:rPr>
              <a:t>: хлопки, шлепки, притопы, щелчки, цоканье и др.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Игры на основе имитации: создание различных звуковых эффектов с участием языка, губ, мышц гортани, щек: свист, шипение, кряхтение, цоканье, различные виды </a:t>
            </a:r>
            <a:r>
              <a:rPr lang="ru-RU" sz="2000" dirty="0" err="1" smtClean="0">
                <a:solidFill>
                  <a:srgbClr val="7030A0"/>
                </a:solidFill>
              </a:rPr>
              <a:t>вибрантов</a:t>
            </a:r>
            <a:r>
              <a:rPr lang="ru-RU" sz="2000" dirty="0" smtClean="0">
                <a:solidFill>
                  <a:srgbClr val="7030A0"/>
                </a:solidFill>
              </a:rPr>
              <a:t> (гортани, языка, губ), вздохи, выдохи. 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C:\Users\Никита\Desktop\Хлопают ладошки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48" y="142852"/>
            <a:ext cx="72450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икита\Desktop\devochka-hlopaet-v-ladoshi-0000621943-preview.jpg"/>
          <p:cNvPicPr/>
          <p:nvPr/>
        </p:nvPicPr>
        <p:blipFill>
          <a:blip r:embed="rId3" cstate="screen"/>
          <a:srcRect b="-2150"/>
          <a:stretch>
            <a:fillRect/>
          </a:stretch>
        </p:blipFill>
        <p:spPr bwMode="auto">
          <a:xfrm>
            <a:off x="7429520" y="3071810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икита\Desktop\дети с инструментами картинка.jpg"/>
          <p:cNvPicPr/>
          <p:nvPr/>
        </p:nvPicPr>
        <p:blipFill>
          <a:blip r:embed="rId4">
            <a:lum bright="-10000" contrast="30000"/>
          </a:blip>
          <a:srcRect/>
          <a:stretch>
            <a:fillRect/>
          </a:stretch>
        </p:blipFill>
        <p:spPr bwMode="auto">
          <a:xfrm>
            <a:off x="3286116" y="4698000"/>
            <a:ext cx="269691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икита\Desktop\2012-09-18_133059.jpg"/>
          <p:cNvPicPr/>
          <p:nvPr/>
        </p:nvPicPr>
        <p:blipFill>
          <a:blip r:embed="rId5">
            <a:lum contrast="30000"/>
          </a:blip>
          <a:srcRect/>
          <a:stretch>
            <a:fillRect/>
          </a:stretch>
        </p:blipFill>
        <p:spPr bwMode="auto">
          <a:xfrm>
            <a:off x="6072198" y="4857760"/>
            <a:ext cx="2918703" cy="186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Никита\Desktop\depositphotos_54163827-stock-illustration-children-playing-different-musical-instruments.jpg"/>
          <p:cNvPicPr/>
          <p:nvPr/>
        </p:nvPicPr>
        <p:blipFill>
          <a:blip r:embed="rId6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857224" y="3000372"/>
            <a:ext cx="5940425" cy="18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Никита\Desktop\9636_a6b0b730ae289c716d3a0415d19bbcb1.jpg"/>
          <p:cNvPicPr/>
          <p:nvPr/>
        </p:nvPicPr>
        <p:blipFill>
          <a:blip r:embed="rId7" cstate="screen">
            <a:lum contrast="30000"/>
          </a:blip>
          <a:srcRect/>
          <a:stretch>
            <a:fillRect/>
          </a:stretch>
        </p:blipFill>
        <p:spPr bwMode="auto">
          <a:xfrm>
            <a:off x="214282" y="4786322"/>
            <a:ext cx="2977754" cy="1945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dirty="0" err="1" smtClean="0">
                <a:solidFill>
                  <a:srgbClr val="FF0000"/>
                </a:solidFill>
              </a:rPr>
              <a:t>Улыбкотерапия</a:t>
            </a:r>
            <a:r>
              <a:rPr lang="ru-RU" sz="3100" i="1" dirty="0" smtClean="0">
                <a:solidFill>
                  <a:srgbClr val="FF0000"/>
                </a:solidFill>
              </a:rPr>
              <a:t/>
            </a:r>
            <a:br>
              <a:rPr lang="ru-RU" sz="3100" i="1" dirty="0" smtClean="0">
                <a:solidFill>
                  <a:srgbClr val="FF0000"/>
                </a:solidFill>
              </a:rPr>
            </a:br>
            <a:endParaRPr lang="ru-RU" sz="31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      </a:t>
            </a:r>
          </a:p>
          <a:p>
            <a:pPr>
              <a:buNone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       Очень важна на уроке и улыбка самого ребенка. Если ребенок поет и улыбается, то за счет этого звук становится светлым, чистым и свободным. Постепенно его качества переходят и на личность ребенка в результате постоянной тренировки улыбки. Вскоре улыбка внешняя становится улыбкой внутренней, и ученик уже с ней смотрит на мир и на людей.</a:t>
            </a:r>
          </a:p>
          <a:p>
            <a:endParaRPr lang="ru-RU" sz="2000" dirty="0"/>
          </a:p>
        </p:txBody>
      </p:sp>
      <p:pic>
        <p:nvPicPr>
          <p:cNvPr id="4" name="Рисунок 3" descr="C:\Users\Никита\Desktop\Children Charming Smile.jpg"/>
          <p:cNvPicPr/>
          <p:nvPr/>
        </p:nvPicPr>
        <p:blipFill>
          <a:blip r:embed="rId2" cstate="screen"/>
          <a:srcRect t="-413"/>
          <a:stretch>
            <a:fillRect/>
          </a:stretch>
        </p:blipFill>
        <p:spPr bwMode="auto">
          <a:xfrm>
            <a:off x="0" y="0"/>
            <a:ext cx="3015980" cy="217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икита\Desktop\Detskiy-ortodont.jpg"/>
          <p:cNvPicPr/>
          <p:nvPr/>
        </p:nvPicPr>
        <p:blipFill>
          <a:blip r:embed="rId3" cstate="screen">
            <a:lum bright="10000" contrast="30000"/>
          </a:blip>
          <a:srcRect/>
          <a:stretch>
            <a:fillRect/>
          </a:stretch>
        </p:blipFill>
        <p:spPr bwMode="auto">
          <a:xfrm>
            <a:off x="0" y="4500570"/>
            <a:ext cx="32411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икита\Desktop\9(14).jpg"/>
          <p:cNvPicPr/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5357818" y="4500570"/>
            <a:ext cx="357794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икита\Desktop\smile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42852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икита\Desktop\КАРТИНКИ И ФИЗКУЛЬТМИНУТКИ\images.jpg"/>
          <p:cNvPicPr/>
          <p:nvPr/>
        </p:nvPicPr>
        <p:blipFill>
          <a:blip r:embed="rId6">
            <a:lum contrast="30000"/>
          </a:blip>
          <a:srcRect/>
          <a:stretch>
            <a:fillRect/>
          </a:stretch>
        </p:blipFill>
        <p:spPr bwMode="auto">
          <a:xfrm>
            <a:off x="3357554" y="857232"/>
            <a:ext cx="242889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Никита\Desktop\КАРТИНКИ И ФИЗКУЛЬТМИНУТКИ\45104630_0606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14678" y="450057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i="1" dirty="0" smtClean="0">
                <a:solidFill>
                  <a:srgbClr val="0070C0"/>
                </a:solidFill>
              </a:rPr>
              <a:t>Основная задача занятий музыкой в школе состоит в пробуждении у учащихся интереса к  музыке, в том, чтобы учить их чувствовать, понимать и оценивать музыкальное искусство, эмоционально воспринимать музыку, испытывая потребность в систематическом общении с ней.</a:t>
            </a:r>
          </a:p>
          <a:p>
            <a:pPr>
              <a:buNone/>
            </a:pP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C:\Users\Никита\Desktop\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8572560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икита\Desktop\Новая папка\музыкальные.jpg"/>
          <p:cNvPicPr/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214282" y="0"/>
            <a:ext cx="8643998" cy="187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Благодарю за внимание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C:\Users\Никита\Desktop\Радужные розы фото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57256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643073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i="1" dirty="0" smtClean="0"/>
              <a:t>Уроки </a:t>
            </a:r>
            <a:r>
              <a:rPr lang="ru-RU" sz="1800" b="1" i="1" dirty="0"/>
              <a:t>музыки способствуют снятию нервно-психических перегрузок, восстановлению положительного эмоционально - энергетического тонуса учащихся</a:t>
            </a:r>
            <a:r>
              <a:rPr lang="ru-RU" sz="1600" dirty="0"/>
              <a:t>. 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800" b="1" i="1" dirty="0" smtClean="0">
              <a:solidFill>
                <a:schemeClr val="tx1"/>
              </a:solidFill>
            </a:endParaRP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Различные </a:t>
            </a:r>
            <a:r>
              <a:rPr lang="ru-RU" sz="1800" b="1" i="1" dirty="0">
                <a:solidFill>
                  <a:schemeClr val="tx1"/>
                </a:solidFill>
              </a:rPr>
              <a:t>виды учебной деятельности: опрос, отгадывание загадок, кроссвордов, чтение, слушание, исполнение, просмотр видео сюжетов, слайдов.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86248" y="25717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Виды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музыкальной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деятельности</a:t>
            </a:r>
            <a:b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развивающие творческие способности и музыкальность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школьника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Дыхательные упражнения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Распевания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Речевые упражнения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Пальчиковые игры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Ритмопластика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Пение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Восприятие музыки</a:t>
            </a:r>
          </a:p>
          <a:p>
            <a:pPr lvl="0"/>
            <a:r>
              <a:rPr lang="ru-RU" sz="2800" b="1" i="1" dirty="0" smtClean="0">
                <a:solidFill>
                  <a:srgbClr val="7030A0"/>
                </a:solidFill>
              </a:rPr>
              <a:t>Игра </a:t>
            </a:r>
            <a:r>
              <a:rPr lang="ru-RU" sz="2800" b="1" i="1" dirty="0">
                <a:solidFill>
                  <a:srgbClr val="7030A0"/>
                </a:solidFill>
              </a:rPr>
              <a:t>на элементарных музыкальных </a:t>
            </a:r>
            <a:r>
              <a:rPr lang="ru-RU" sz="2800" b="1" i="1" dirty="0" smtClean="0">
                <a:solidFill>
                  <a:srgbClr val="7030A0"/>
                </a:solidFill>
              </a:rPr>
              <a:t>инструментах</a:t>
            </a:r>
            <a:endParaRPr lang="ru-RU" sz="2800" b="1" i="1" dirty="0">
              <a:solidFill>
                <a:srgbClr val="7030A0"/>
              </a:solidFill>
            </a:endParaRPr>
          </a:p>
          <a:p>
            <a:pPr lvl="0"/>
            <a:r>
              <a:rPr lang="ru-RU" sz="2800" b="1" i="1" dirty="0" smtClean="0">
                <a:solidFill>
                  <a:srgbClr val="7030A0"/>
                </a:solidFill>
              </a:rPr>
              <a:t>Разыгрывание </a:t>
            </a:r>
            <a:r>
              <a:rPr lang="ru-RU" sz="2800" b="1" i="1" dirty="0">
                <a:solidFill>
                  <a:srgbClr val="7030A0"/>
                </a:solidFill>
              </a:rPr>
              <a:t>и инсценировка </a:t>
            </a:r>
          </a:p>
          <a:p>
            <a:endParaRPr lang="ru-RU" sz="1800" dirty="0"/>
          </a:p>
        </p:txBody>
      </p:sp>
      <p:pic>
        <p:nvPicPr>
          <p:cNvPr id="4" name="Рисунок 3" descr="C:\Users\Никита\Desktop\266а.gif"/>
          <p:cNvPicPr/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3929058" y="2214554"/>
            <a:ext cx="5000660" cy="248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54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Физкультурные паузы</a:t>
            </a:r>
            <a:r>
              <a:rPr lang="ru-RU" sz="1800" b="1" i="1" u="sng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– комплекс физических упражнений и игр, проводимых между </a:t>
            </a:r>
            <a:r>
              <a:rPr lang="ru-RU" sz="1800" b="1" i="1" dirty="0" err="1" smtClean="0">
                <a:solidFill>
                  <a:schemeClr val="accent3">
                    <a:lumMod val="50000"/>
                  </a:schemeClr>
                </a:solidFill>
              </a:rPr>
              <a:t>занятиями.Упражнения</a:t>
            </a: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 должны быть просты, интересны и знакомы учащимся, доступны для выполнения на ограниченной площади.</a:t>
            </a:r>
            <a:endParaRPr lang="ru-RU" sz="1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:\Users\Никита\Desktop\КАРТИНКИ И ФИЗКУЛЬТМИНУТКИ\8291979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885831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Физкультминутки</a:t>
            </a: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C:\Users\Никита\Desktop\img2.jpg"/>
          <p:cNvPicPr preferRelativeResize="0">
            <a:picLocks noGrp="1"/>
          </p:cNvPicPr>
          <p:nvPr>
            <p:ph idx="1"/>
          </p:nvPr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142844" y="1643050"/>
            <a:ext cx="442915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икита\Desktop\img4.jpg"/>
          <p:cNvPicPr/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4643438" y="1571612"/>
            <a:ext cx="45005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0" y="285728"/>
            <a:ext cx="307183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Хомка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хомка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хомячок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(надуваем щеки)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полосатенький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бочок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(делать движения по тексту)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Хомка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рано встает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щечки моет, ушки трет.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Подметает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Хомка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хатку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и выходит на зарядку,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Раз, два, три, четыре, пять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Хомка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сильным хочет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 стать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42910" y="1071546"/>
            <a:ext cx="3643338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топаем ногами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топ, топ, топ (ходьба на месте)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хлопаем руками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хлоп, хлоп, хлоп (хлопки а ладоши)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Качаем головой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(наклоны головы влево, вправо)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руки поднимаем (руки вверх)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руки опускаем (руки вниз)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руки разведем (руки в стороны)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побежим кругом (бег на месте)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Никита\Desktop\КАРТИНКИ И ФИЗКУЛЬТМИНУТКИ\51617334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214282" y="285728"/>
            <a:ext cx="4214842" cy="2786082"/>
          </a:xfrm>
          <a:prstGeom prst="rect">
            <a:avLst/>
          </a:prstGeom>
          <a:noFill/>
        </p:spPr>
      </p:pic>
      <p:pic>
        <p:nvPicPr>
          <p:cNvPr id="9" name="Рисунок 8" descr="C:\Users\Никита\Desktop\КАРТИНКИ И ФИЗКУЛЬТМИНУТКИ\31896422-Семья-с-двумя-детьми-делают-утреннюю-зарядку.jpg"/>
          <p:cNvPicPr/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4214810" y="3786190"/>
            <a:ext cx="471490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Никита\Desktop\КАРТИНКИ И ФИЗКУЛЬТМИНУТКИ\Хомка2.jpg"/>
          <p:cNvPicPr/>
          <p:nvPr/>
        </p:nvPicPr>
        <p:blipFill>
          <a:blip r:embed="rId4">
            <a:lum bright="-20000" contrast="40000"/>
          </a:blip>
          <a:srcRect/>
          <a:stretch>
            <a:fillRect/>
          </a:stretch>
        </p:blipFill>
        <p:spPr bwMode="auto">
          <a:xfrm>
            <a:off x="7286644" y="285728"/>
            <a:ext cx="160719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Музыкотерапия – психотерапевтический метод, основанный на целительном воздействии музыки на психологическое состояние человека, где музыка используется как лечебное средство.</a:t>
            </a:r>
          </a:p>
        </p:txBody>
      </p:sp>
      <p:pic>
        <p:nvPicPr>
          <p:cNvPr id="8" name="Содержимое 7" descr="C:\Users\Никита\Desktop\60808eb95638.jpg"/>
          <p:cNvPicPr preferRelativeResize="0">
            <a:picLocks noGrp="1"/>
          </p:cNvPicPr>
          <p:nvPr>
            <p:ph idx="1"/>
          </p:nvPr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 contrast="30000"/>
          </a:blip>
          <a:srcRect/>
          <a:stretch>
            <a:fillRect/>
          </a:stretch>
        </p:blipFill>
        <p:spPr bwMode="auto">
          <a:xfrm>
            <a:off x="428596" y="4000504"/>
            <a:ext cx="250033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Никита\Desktop\400_F_25146653_PjEf6OanR4722Jl3zVo7fZEyz8XJfKLu.jpg"/>
          <p:cNvPicPr/>
          <p:nvPr/>
        </p:nvPicPr>
        <p:blipFill>
          <a:blip r:embed="rId3">
            <a:lum bright="-10000" contrast="40000"/>
          </a:blip>
          <a:srcRect/>
          <a:stretch>
            <a:fillRect/>
          </a:stretch>
        </p:blipFill>
        <p:spPr bwMode="auto">
          <a:xfrm>
            <a:off x="6000760" y="1571612"/>
            <a:ext cx="262311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Никита\Desktop\8c6080a7f2c979c0280af64f8685c7ef.gif"/>
          <p:cNvPicPr/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357158" y="1714488"/>
            <a:ext cx="297703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Никита\Desktop\29032016631.png"/>
          <p:cNvPicPr/>
          <p:nvPr/>
        </p:nvPicPr>
        <p:blipFill>
          <a:blip r:embed="rId5" cstate="screen">
            <a:lum contrast="30000"/>
          </a:blip>
          <a:srcRect/>
          <a:stretch>
            <a:fillRect/>
          </a:stretch>
        </p:blipFill>
        <p:spPr bwMode="auto">
          <a:xfrm>
            <a:off x="3428992" y="1643050"/>
            <a:ext cx="244739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Никита\Desktop\konstruktor_04.jpg"/>
          <p:cNvPicPr/>
          <p:nvPr/>
        </p:nvPicPr>
        <p:blipFill>
          <a:blip r:embed="rId6">
            <a:lum bright="-20000" contrast="40000"/>
          </a:blip>
          <a:srcRect/>
          <a:stretch>
            <a:fillRect/>
          </a:stretch>
        </p:blipFill>
        <p:spPr bwMode="auto">
          <a:xfrm>
            <a:off x="3000364" y="3857628"/>
            <a:ext cx="600079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u="sng" dirty="0" err="1">
                <a:solidFill>
                  <a:schemeClr val="accent6">
                    <a:lumMod val="75000"/>
                  </a:schemeClr>
                </a:solidFill>
              </a:rPr>
              <a:t>Вокалотерапия</a:t>
            </a:r>
            <a:r>
              <a:rPr lang="ru-RU" sz="3600" b="1" i="1" u="sng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b="1" i="1" u="sng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b="1" i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endParaRPr lang="ru-RU" sz="1800" b="1" i="1" dirty="0" smtClean="0">
              <a:solidFill>
                <a:schemeClr val="tx2"/>
              </a:solidFill>
              <a:latin typeface="+mj-lt"/>
            </a:endParaRPr>
          </a:p>
          <a:p>
            <a:r>
              <a:rPr lang="ru-RU" sz="1800" b="1" i="1" dirty="0" smtClean="0">
                <a:solidFill>
                  <a:schemeClr val="tx2"/>
                </a:solidFill>
                <a:latin typeface="+mj-lt"/>
              </a:rPr>
              <a:t>Лечебные </a:t>
            </a:r>
            <a:r>
              <a:rPr lang="ru-RU" sz="1800" b="1" i="1" dirty="0">
                <a:solidFill>
                  <a:schemeClr val="tx2"/>
                </a:solidFill>
                <a:latin typeface="+mj-lt"/>
              </a:rPr>
              <a:t>звуки:   </a:t>
            </a:r>
            <a:endParaRPr lang="ru-RU" sz="1800" i="1" dirty="0">
              <a:solidFill>
                <a:schemeClr val="tx2"/>
              </a:solidFill>
              <a:latin typeface="+mj-lt"/>
            </a:endParaRPr>
          </a:p>
          <a:p>
            <a:r>
              <a:rPr lang="ru-RU" sz="1800" b="1" i="1" u="sng" dirty="0">
                <a:solidFill>
                  <a:srgbClr val="C00000"/>
                </a:solidFill>
                <a:latin typeface="+mj-lt"/>
              </a:rPr>
              <a:t>Гласные звуки 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А- снимает любые спазмы, лечит сердце и желчный пузырь;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Э- улучшает работу головного мозга;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И- лечит глаза, уши, стимулирует сердечную деятельность, «прочищает» нос;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О- оживляет деятельность поджелудочной железы, устраняет проблемы с сердцем;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У- улучшает дыхание;</a:t>
            </a:r>
          </a:p>
          <a:p>
            <a:r>
              <a:rPr lang="ru-RU" sz="1800" b="1" i="1" dirty="0">
                <a:solidFill>
                  <a:srgbClr val="C00000"/>
                </a:solidFill>
                <a:latin typeface="+mj-lt"/>
              </a:rPr>
              <a:t> Ы- лечит уши, улучшает дыхание.</a:t>
            </a:r>
          </a:p>
          <a:p>
            <a:r>
              <a:rPr lang="ru-RU" sz="1800" b="1" i="1" u="sng" dirty="0">
                <a:solidFill>
                  <a:schemeClr val="tx2"/>
                </a:solidFill>
                <a:latin typeface="+mj-lt"/>
              </a:rPr>
              <a:t>Согласные </a:t>
            </a:r>
            <a:r>
              <a:rPr lang="ru-RU" sz="1800" b="1" i="1" u="sng" dirty="0" smtClean="0">
                <a:solidFill>
                  <a:schemeClr val="tx2"/>
                </a:solidFill>
                <a:latin typeface="+mj-lt"/>
              </a:rPr>
              <a:t>звуки</a:t>
            </a:r>
            <a:endParaRPr lang="ru-RU" sz="1800" b="1" i="1" dirty="0">
              <a:solidFill>
                <a:schemeClr val="tx2"/>
              </a:solidFill>
              <a:latin typeface="+mj-lt"/>
            </a:endParaRPr>
          </a:p>
          <a:p>
            <a:r>
              <a:rPr lang="ru-RU" sz="1800" b="1" i="1" dirty="0">
                <a:solidFill>
                  <a:schemeClr val="tx2"/>
                </a:solidFill>
                <a:latin typeface="+mj-lt"/>
              </a:rPr>
              <a:t> В, Н, М – улучшает работу головного мозга;</a:t>
            </a:r>
          </a:p>
          <a:p>
            <a:r>
              <a:rPr lang="ru-RU" sz="1800" b="1" i="1" dirty="0">
                <a:solidFill>
                  <a:schemeClr val="tx2"/>
                </a:solidFill>
                <a:latin typeface="+mj-lt"/>
              </a:rPr>
              <a:t> С – лечит сердце, легкие;</a:t>
            </a:r>
          </a:p>
          <a:p>
            <a:r>
              <a:rPr lang="ru-RU" sz="1800" b="1" i="1" dirty="0">
                <a:solidFill>
                  <a:schemeClr val="tx2"/>
                </a:solidFill>
                <a:latin typeface="+mj-lt"/>
              </a:rPr>
              <a:t> Ч – улучшает дыхание;</a:t>
            </a:r>
          </a:p>
          <a:p>
            <a:r>
              <a:rPr lang="ru-RU" sz="1800" b="1" i="1" dirty="0">
                <a:solidFill>
                  <a:schemeClr val="tx2"/>
                </a:solidFill>
                <a:latin typeface="+mj-lt"/>
              </a:rPr>
              <a:t>         К, Щ – лечат уши;</a:t>
            </a:r>
          </a:p>
          <a:p>
            <a:r>
              <a:rPr lang="ru-RU" sz="1800" b="1" i="1" dirty="0">
                <a:solidFill>
                  <a:schemeClr val="tx2"/>
                </a:solidFill>
                <a:latin typeface="+mj-lt"/>
              </a:rPr>
              <a:t> М – лечит сердечные заболевания.</a:t>
            </a:r>
          </a:p>
        </p:txBody>
      </p:sp>
      <p:pic>
        <p:nvPicPr>
          <p:cNvPr id="4" name="Рисунок 3" descr="C:\Users\Никита\Desktop\sm_full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14686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 err="1">
                <a:solidFill>
                  <a:schemeClr val="tx2"/>
                </a:solidFill>
              </a:rPr>
              <a:t>Логоритмика</a:t>
            </a:r>
            <a:r>
              <a:rPr lang="ru-RU" sz="2000" b="1" i="1" dirty="0">
                <a:solidFill>
                  <a:schemeClr val="tx2"/>
                </a:solidFill>
              </a:rPr>
              <a:t/>
            </a:r>
            <a:br>
              <a:rPr lang="ru-RU" sz="2000" b="1" i="1" dirty="0">
                <a:solidFill>
                  <a:schemeClr val="tx2"/>
                </a:solidFill>
              </a:rPr>
            </a:br>
            <a:r>
              <a:rPr lang="ru-RU" sz="1800" b="1" i="1" dirty="0" err="1">
                <a:solidFill>
                  <a:schemeClr val="tx2"/>
                </a:solidFill>
              </a:rPr>
              <a:t>Логоритмическая</a:t>
            </a:r>
            <a:r>
              <a:rPr lang="ru-RU" sz="1800" b="1" i="1" dirty="0">
                <a:solidFill>
                  <a:schemeClr val="tx2"/>
                </a:solidFill>
              </a:rPr>
              <a:t> гимнастика является одной из форм активного отдыха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 </a:t>
            </a:r>
            <a:r>
              <a:rPr lang="ru-RU" sz="2000" dirty="0" err="1" smtClean="0">
                <a:solidFill>
                  <a:schemeClr val="tx2"/>
                </a:solidFill>
              </a:rPr>
              <a:t>Логоритмические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упражнения объединены в комплексы  развивающих упражнений, которые выполняются в положении сидя и стоя. В них задействованы все группы мышц – как шейного отдела, плечевого пояса, так и мышцы спины и ног; некоторые упражнения направлены на укрепление брюшного пресса. Упражнения сочетают в себе движения, речь и музыку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 Выполняя </a:t>
            </a:r>
            <a:r>
              <a:rPr lang="ru-RU" sz="2000" dirty="0">
                <a:solidFill>
                  <a:schemeClr val="tx2"/>
                </a:solidFill>
              </a:rPr>
              <a:t>упражнение с пением, дети учатся выразительности, умению распределить дыхание и координировать его с речевой фразой,  у них развивается ритмическое чувство и музыкальный слух. Активизируя в целом организм детей, содействуя выпрямлению и разгрузке позвоночника, музыкально-ритмические минутки способствуют улучшению здоровья детей.</a:t>
            </a:r>
          </a:p>
          <a:p>
            <a:pPr>
              <a:buNone/>
            </a:pP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487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 Здоровьесберегающие технологии на уроках музыки</vt:lpstr>
      <vt:lpstr>Уроки музыки способствуют снятию нервно-психических перегрузок, восстановлению положительного эмоционально - энергетического тонуса учащихся. </vt:lpstr>
      <vt:lpstr>Виды музыкальной деятельности  развивающие творческие способности и музыкальность школьника</vt:lpstr>
      <vt:lpstr>Физкультурные паузы – комплекс физических упражнений и игр, проводимых между занятиями.Упражнения должны быть просты, интересны и знакомы учащимся, доступны для выполнения на ограниченной площади.</vt:lpstr>
      <vt:lpstr> Физкультминутки </vt:lpstr>
      <vt:lpstr>Слайд 6</vt:lpstr>
      <vt:lpstr>Музыкотерапия – психотерапевтический метод, основанный на целительном воздействии музыки на психологическое состояние человека, где музыка используется как лечебное средство.</vt:lpstr>
      <vt:lpstr>Вокалотерапия </vt:lpstr>
      <vt:lpstr>Логоритмика Логоритмическая гимнастика является одной из форм активного отдыха</vt:lpstr>
      <vt:lpstr>Ритмотерапия</vt:lpstr>
      <vt:lpstr> Музыкально-ритмические упражнения.</vt:lpstr>
      <vt:lpstr>Фольклорная арттерапия </vt:lpstr>
      <vt:lpstr>Музыкально-рациональная психотерапия</vt:lpstr>
      <vt:lpstr>Терапия творчеством</vt:lpstr>
      <vt:lpstr> Шумовой оркестр – это игра, где есть место для фантазии. </vt:lpstr>
      <vt:lpstr>Улыбкотерапия </vt:lpstr>
      <vt:lpstr>Слайд 17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–это состояние полного физического, духовного и социального благополучия.</dc:title>
  <dc:creator>Никита</dc:creator>
  <cp:lastModifiedBy>Никита</cp:lastModifiedBy>
  <cp:revision>59</cp:revision>
  <dcterms:created xsi:type="dcterms:W3CDTF">2016-11-12T11:37:29Z</dcterms:created>
  <dcterms:modified xsi:type="dcterms:W3CDTF">2017-01-11T14:09:25Z</dcterms:modified>
</cp:coreProperties>
</file>