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4" r:id="rId1"/>
  </p:sldMasterIdLst>
  <p:notesMasterIdLst>
    <p:notesMasterId r:id="rId14"/>
  </p:notesMasterIdLst>
  <p:sldIdLst>
    <p:sldId id="256" r:id="rId2"/>
    <p:sldId id="257" r:id="rId3"/>
    <p:sldId id="270" r:id="rId4"/>
    <p:sldId id="259" r:id="rId5"/>
    <p:sldId id="261" r:id="rId6"/>
    <p:sldId id="262" r:id="rId7"/>
    <p:sldId id="264" r:id="rId8"/>
    <p:sldId id="260" r:id="rId9"/>
    <p:sldId id="269" r:id="rId10"/>
    <p:sldId id="268" r:id="rId11"/>
    <p:sldId id="267" r:id="rId12"/>
    <p:sldId id="271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27102A9-8310-4765-A935-A1911B00CA55}" styleName="Светлый стиль 1 -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4C1A8A3-306A-4EB7-A6B1-4F7E0EB9C5D6}" styleName="Средний стиль 3 - акцент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8EC20E35-A176-4012-BC5E-935CFFF8708E}" styleName="Средний стиль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B344D84-9AFB-497E-A393-DC336BA19D2E}" styleName="Средний стиль 3 -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6544" autoAdjust="0"/>
    <p:restoredTop sz="70693" autoAdjust="0"/>
  </p:normalViewPr>
  <p:slideViewPr>
    <p:cSldViewPr>
      <p:cViewPr>
        <p:scale>
          <a:sx n="100" d="100"/>
          <a:sy n="100" d="100"/>
        </p:scale>
        <p:origin x="-105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C127449-004B-4C89-8EEC-6A0EB2457485}" type="datetimeFigureOut">
              <a:rPr lang="ru-RU"/>
              <a:pPr/>
              <a:t>26.04.2012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B3BEF71-7973-47ED-AF71-D97E0EE174CE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804285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3BEF71-7973-47ED-AF71-D97E0EE174CE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88640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3BEF71-7973-47ED-AF71-D97E0EE174CE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95898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3BEF71-7973-47ED-AF71-D97E0EE174CE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14141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946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2C4EB11-8A78-46F0-A96A-18EDCC4CAAE8}" type="slidenum">
              <a:rPr lang="ru-RU">
                <a:solidFill>
                  <a:srgbClr val="000000"/>
                </a:solidFill>
              </a:rPr>
              <a:pPr eaLnBrk="1" hangingPunct="1"/>
              <a:t>9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3BEF71-7973-47ED-AF71-D97E0EE174CE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03140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CDA7D2-5A59-4F8B-9531-E65500838BE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26.04.2012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36E929-0EA9-441B-B5F5-8787B3B1556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1570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B57951-E6C5-4C5B-96BC-277D6A35FB5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26.04.2012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FD19DF-98AB-4569-8F6B-54E3463FE74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6041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43210D-F58C-457C-8F07-CEC36ACC3F3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26.04.2012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D600BA-68A1-475A-9E08-DD50617FEF8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8641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86A503-7F60-456B-85BB-68DBBB7151B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26.04.2012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A603D8-3A5B-4155-84D7-F5B4E9210A4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2405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49FCA1-0D39-49D7-84CD-94CE921A131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26.04.2012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8B0C03-2576-448D-9337-4364AE2D6FA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2024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64887D-1AAC-4FB4-9177-D3BB0813756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26.04.2012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01927C-3C33-4866-B715-34A25357F9A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5295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9DFCD7-A038-473D-BAEC-DCF9934B40F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26.04.2012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8FEE92-76D3-4542-BAC4-3F8728AF6CB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434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77D085-B893-410A-BC3A-0DC65E47116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26.04.2012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F19AD7-7F01-45B3-89BE-C7DC79DBC32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8639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00DDEF-38AD-4B8C-B4A3-1BE3A547721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26.04.2012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0522AA-879A-4800-9B91-3701EA72505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3988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AA9CD3-D362-4DC8-82C0-2007F8C6632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26.04.2012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A8B6A9-559D-492C-8DC5-7DC696B030F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8664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7A57D5-D48F-44A8-83EF-3733E4A2E3D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26.04.2012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6423CB-33F4-4431-AAD6-E6F821D63F3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0161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">
              <a:srgbClr val="FF0000">
                <a:lumMod val="98000"/>
                <a:alpha val="56000"/>
              </a:srgbClr>
            </a:gs>
            <a:gs pos="67000">
              <a:srgbClr val="ACE51A"/>
            </a:gs>
            <a:gs pos="34000">
              <a:srgbClr val="FFFF00"/>
            </a:gs>
            <a:gs pos="16000">
              <a:srgbClr val="FF1200"/>
            </a:gs>
            <a:gs pos="83000">
              <a:srgbClr val="00B050"/>
            </a:gs>
          </a:gsLst>
          <a:lin ang="36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A15714A-B19A-4BCC-A904-ECF2CEC7A4C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26.04.2012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C5A83D7-4FF4-404F-9268-B2646F8156B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14063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5" r:id="rId1"/>
    <p:sldLayoutId id="2147483836" r:id="rId2"/>
    <p:sldLayoutId id="2147483837" r:id="rId3"/>
    <p:sldLayoutId id="2147483838" r:id="rId4"/>
    <p:sldLayoutId id="2147483839" r:id="rId5"/>
    <p:sldLayoutId id="2147483840" r:id="rId6"/>
    <p:sldLayoutId id="2147483841" r:id="rId7"/>
    <p:sldLayoutId id="2147483842" r:id="rId8"/>
    <p:sldLayoutId id="2147483843" r:id="rId9"/>
    <p:sldLayoutId id="2147483844" r:id="rId10"/>
    <p:sldLayoutId id="2147483845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&#1056;&#1086;&#1076;&#1080;&#1090;&#1077;&#1083;&#1100;&#1089;&#1082;&#1086;&#1077;%20&#1089;&#1086;&#1073;&#1088;&#1072;&#1085;&#1080;&#1077;.docx" TargetMode="External"/><Relationship Id="rId7" Type="http://schemas.openxmlformats.org/officeDocument/2006/relationships/hyperlink" Target="&#1090;&#1077;&#1089;&#1090;%20&#1087;&#1086;%20&#1055;&#1044;&#1044;.pptx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hyperlink" Target="&#1041;&#1080;&#1073;&#1083;&#1080;&#1086;&#1090;&#1077;&#1095;&#1085;&#1086;&#1077;%20&#1079;&#1072;&#1085;&#1103;&#1090;&#1080;&#1077;%20&#1076;&#1083;&#1103;%201%20&#1082;&#1083;.docx" TargetMode="External"/><Relationship Id="rId5" Type="http://schemas.openxmlformats.org/officeDocument/2006/relationships/hyperlink" Target="&#1074;&#1085;&#1077;&#1082;&#1083;&#1072;&#1089;&#1089;&#1085;&#1086;&#1077;%20&#1084;&#1077;&#1088;" TargetMode="External"/><Relationship Id="rId4" Type="http://schemas.openxmlformats.org/officeDocument/2006/relationships/hyperlink" Target="&#1050;&#1083;&#1072;&#1089;&#1089;&#1085;&#1099;&#1081;%20&#1095;&#1072;&#1089;%20&#1087;&#1086;%20&#1055;&#1044;&#1044;%20&#1074;%201%20&#1082;&#1083;&#1072;&#1089;&#1089;&#1077;.docx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pedsovet.su/load/311-1-0-13053" TargetMode="External"/><Relationship Id="rId2" Type="http://schemas.openxmlformats.org/officeDocument/2006/relationships/hyperlink" Target="http://nsportal.ru/nachalnaya-shkola/raznoe/interaktivnaya-prezentatsiya-pravila-dorozhnogo-dvizheniya-1-2-klass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nsportal.ru/nachalnaya-shkola/materialy-dlya-roditelei/roditelskoe-sobranie-azbuka-dorog-roditelyam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&#1056;&#1086;&#1076;&#1080;&#1090;&#1077;&#1083;&#1100;&#1089;&#1082;&#1086;&#1077;%20&#1089;&#1086;&#1073;&#1088;&#1072;&#1085;&#1080;&#1077;.docx" TargetMode="External"/><Relationship Id="rId7" Type="http://schemas.openxmlformats.org/officeDocument/2006/relationships/hyperlink" Target="&#1090;&#1077;&#1089;&#1090;%20&#1087;&#1086;%20&#1055;&#1044;&#1044;.pptx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hyperlink" Target="&#1041;&#1080;&#1073;&#1083;&#1080;&#1086;&#1090;&#1077;&#1095;&#1085;&#1086;&#1077;%20&#1079;&#1072;&#1085;&#1103;&#1090;&#1080;&#1077;%20&#1076;&#1083;&#1103;%201%20&#1082;&#1083;.docx" TargetMode="External"/><Relationship Id="rId5" Type="http://schemas.openxmlformats.org/officeDocument/2006/relationships/hyperlink" Target="&#1074;&#1085;&#1077;&#1082;&#1083;&#1072;&#1089;&#1089;&#1085;&#1086;&#1077;%20&#1084;&#1077;&#1088;" TargetMode="External"/><Relationship Id="rId4" Type="http://schemas.openxmlformats.org/officeDocument/2006/relationships/hyperlink" Target="&#1050;&#1083;&#1072;&#1089;&#1089;&#1085;&#1099;&#1081;%20&#1095;&#1072;&#1089;%20&#1087;&#1086;%20&#1055;&#1044;&#1044;%20&#1074;%201%20&#1082;&#1083;&#1072;&#1089;&#1089;&#1077;.doc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779" y="992347"/>
            <a:ext cx="8964487" cy="5301208"/>
          </a:xfrm>
        </p:spPr>
        <p:txBody>
          <a:bodyPr>
            <a:normAutofit fontScale="25000" lnSpcReduction="20000"/>
          </a:bodyPr>
          <a:lstStyle/>
          <a:p>
            <a:pPr algn="ctr" eaLnBrk="1" hangingPunct="1">
              <a:lnSpc>
                <a:spcPct val="80000"/>
              </a:lnSpc>
            </a:pPr>
            <a:r>
              <a:rPr lang="ru-RU" sz="55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</a:t>
            </a:r>
          </a:p>
          <a:p>
            <a:pPr algn="ctr" eaLnBrk="1" hangingPunct="1">
              <a:lnSpc>
                <a:spcPct val="80000"/>
              </a:lnSpc>
            </a:pPr>
            <a:r>
              <a:rPr lang="ru-RU" sz="6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Проектная работа</a:t>
            </a:r>
          </a:p>
          <a:p>
            <a:pPr eaLnBrk="1" hangingPunct="1">
              <a:lnSpc>
                <a:spcPct val="80000"/>
              </a:lnSpc>
            </a:pPr>
            <a:endParaRPr lang="ru-RU" sz="3400" b="1" dirty="0" smtClean="0">
              <a:solidFill>
                <a:srgbClr val="FF0000"/>
              </a:solidFill>
              <a:latin typeface="Arial" charset="0"/>
              <a:cs typeface="Arial" charset="0"/>
            </a:endParaRPr>
          </a:p>
          <a:p>
            <a:pPr eaLnBrk="1" hangingPunct="1">
              <a:lnSpc>
                <a:spcPct val="120000"/>
              </a:lnSpc>
            </a:pPr>
            <a:r>
              <a:rPr lang="ru-RU" sz="96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Формирование правильного </a:t>
            </a:r>
          </a:p>
          <a:p>
            <a:pPr eaLnBrk="1" hangingPunct="1">
              <a:lnSpc>
                <a:spcPct val="120000"/>
              </a:lnSpc>
            </a:pPr>
            <a:r>
              <a:rPr lang="ru-RU" sz="96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поведения первоклассников на дороге</a:t>
            </a:r>
          </a:p>
          <a:p>
            <a:pPr algn="l" eaLnBrk="1" hangingPunct="1">
              <a:lnSpc>
                <a:spcPct val="120000"/>
              </a:lnSpc>
            </a:pPr>
            <a:r>
              <a:rPr lang="ru-RU" sz="7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Выполнили:</a:t>
            </a:r>
          </a:p>
          <a:p>
            <a:pPr algn="l" eaLnBrk="1" hangingPunct="1">
              <a:lnSpc>
                <a:spcPct val="120000"/>
              </a:lnSpc>
            </a:pPr>
            <a:r>
              <a:rPr lang="ru-RU" sz="7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7200" b="1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Газизова</a:t>
            </a:r>
            <a:r>
              <a:rPr lang="ru-RU" sz="7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Г.С., учитель нач. классов ,  МАОУ «СОШ №2» г. Нурлат РТ</a:t>
            </a:r>
            <a:r>
              <a:rPr lang="ru-RU" sz="7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r>
              <a:rPr lang="ru-RU" sz="7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lvl="1" algn="l" eaLnBrk="1" hangingPunct="1">
              <a:lnSpc>
                <a:spcPct val="120000"/>
              </a:lnSpc>
            </a:pPr>
            <a:endParaRPr lang="ru-RU" sz="1600" b="1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 algn="l" eaLnBrk="1" hangingPunct="1">
              <a:lnSpc>
                <a:spcPct val="120000"/>
              </a:lnSpc>
            </a:pPr>
            <a:r>
              <a:rPr lang="ru-RU" sz="7200" b="1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Закиева</a:t>
            </a:r>
            <a:r>
              <a:rPr lang="ru-RU" sz="7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200" b="1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Г.Н.,учитель</a:t>
            </a:r>
            <a:r>
              <a:rPr lang="ru-RU" sz="7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нач. классов, МБОУ «</a:t>
            </a:r>
            <a:r>
              <a:rPr lang="ru-RU" sz="7200" b="1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Верхнеяхшеевская</a:t>
            </a:r>
            <a:r>
              <a:rPr lang="ru-RU" sz="7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ООШ»;</a:t>
            </a:r>
          </a:p>
          <a:p>
            <a:pPr lvl="1" algn="l" eaLnBrk="1" hangingPunct="1">
              <a:lnSpc>
                <a:spcPct val="120000"/>
              </a:lnSpc>
            </a:pPr>
            <a:r>
              <a:rPr lang="ru-RU" sz="1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</a:t>
            </a:r>
            <a:endParaRPr lang="ru-RU" sz="7200" b="1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 algn="l" eaLnBrk="1" hangingPunct="1">
              <a:lnSpc>
                <a:spcPct val="120000"/>
              </a:lnSpc>
            </a:pPr>
            <a:r>
              <a:rPr lang="ru-RU" sz="7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Мухтарова А.А., учитель  нач. классов МБОУ «Татарско-</a:t>
            </a:r>
            <a:r>
              <a:rPr lang="ru-RU" sz="7200" b="1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Ямалинская</a:t>
            </a:r>
            <a:r>
              <a:rPr lang="ru-RU" sz="7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ООШ»   </a:t>
            </a:r>
            <a:r>
              <a:rPr lang="ru-RU" sz="7200" b="1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Актанышского</a:t>
            </a:r>
            <a:r>
              <a:rPr lang="ru-RU" sz="7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района РТ;</a:t>
            </a:r>
          </a:p>
          <a:p>
            <a:pPr lvl="1" algn="l" eaLnBrk="1" hangingPunct="1">
              <a:lnSpc>
                <a:spcPct val="120000"/>
              </a:lnSpc>
            </a:pPr>
            <a:endParaRPr lang="ru-RU" sz="1200" b="1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 algn="l" eaLnBrk="1" hangingPunct="1">
              <a:lnSpc>
                <a:spcPct val="120000"/>
              </a:lnSpc>
            </a:pPr>
            <a:r>
              <a:rPr lang="ru-RU" sz="7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Садыкова В.И., учитель нач. классов, МБОУ «</a:t>
            </a:r>
            <a:r>
              <a:rPr lang="ru-RU" sz="7200" b="1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Зиреклинский</a:t>
            </a:r>
            <a:r>
              <a:rPr lang="ru-RU" sz="7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лицей» </a:t>
            </a:r>
          </a:p>
          <a:p>
            <a:pPr lvl="1" algn="l" eaLnBrk="1" hangingPunct="1">
              <a:lnSpc>
                <a:spcPct val="120000"/>
              </a:lnSpc>
            </a:pPr>
            <a:r>
              <a:rPr lang="ru-RU" sz="7200" b="1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Новошешминского</a:t>
            </a:r>
            <a:r>
              <a:rPr lang="ru-RU" sz="7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района РТ;</a:t>
            </a:r>
          </a:p>
          <a:p>
            <a:pPr lvl="1" algn="l" eaLnBrk="1" hangingPunct="1">
              <a:lnSpc>
                <a:spcPct val="120000"/>
              </a:lnSpc>
            </a:pPr>
            <a:endParaRPr lang="ru-RU" sz="1600" b="1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 algn="l" eaLnBrk="1" hangingPunct="1">
              <a:lnSpc>
                <a:spcPct val="120000"/>
              </a:lnSpc>
            </a:pPr>
            <a:r>
              <a:rPr lang="ru-RU" sz="7200" b="1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Хамзина</a:t>
            </a:r>
            <a:r>
              <a:rPr lang="ru-RU" sz="7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Р.М., учитель нач. классов, МБОУ «</a:t>
            </a:r>
            <a:r>
              <a:rPr lang="ru-RU" sz="7200" b="1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Староромашкинская</a:t>
            </a:r>
            <a:r>
              <a:rPr lang="ru-RU" sz="7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СОШ» </a:t>
            </a:r>
            <a:r>
              <a:rPr lang="ru-RU" sz="7200" b="1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Чистопольского</a:t>
            </a:r>
            <a:r>
              <a:rPr lang="ru-RU" sz="7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муниципального района РТ.</a:t>
            </a:r>
          </a:p>
          <a:p>
            <a:pPr lvl="1" algn="l" eaLnBrk="1" hangingPunct="1">
              <a:lnSpc>
                <a:spcPct val="120000"/>
              </a:lnSpc>
            </a:pPr>
            <a:r>
              <a:rPr lang="ru-RU" sz="8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6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6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аучный  руководитель: Ларина </a:t>
            </a:r>
            <a:r>
              <a:rPr lang="ru-RU" sz="6400" b="1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Асия</a:t>
            </a:r>
            <a:r>
              <a:rPr lang="ru-RU" sz="6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400" b="1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Уразовна</a:t>
            </a:r>
            <a:r>
              <a:rPr lang="ru-RU" sz="6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 старший преподаватель</a:t>
            </a:r>
            <a:r>
              <a:rPr lang="ru-RU" sz="6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6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lvl="1" algn="l" eaLnBrk="1" hangingPunct="1">
              <a:lnSpc>
                <a:spcPct val="120000"/>
              </a:lnSpc>
            </a:pPr>
            <a:r>
              <a:rPr lang="ru-RU" sz="6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кафедры,  менеджмент в образовании</a:t>
            </a:r>
          </a:p>
          <a:p>
            <a:pPr lvl="1" algn="l" eaLnBrk="1" hangingPunct="1">
              <a:lnSpc>
                <a:spcPct val="120000"/>
              </a:lnSpc>
            </a:pPr>
            <a:endParaRPr lang="ru-RU" sz="64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 eaLnBrk="1" hangingPunct="1">
              <a:lnSpc>
                <a:spcPct val="80000"/>
              </a:lnSpc>
            </a:pPr>
            <a:r>
              <a:rPr lang="ru-RU" sz="6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Казань, 2012</a:t>
            </a:r>
          </a:p>
          <a:p>
            <a:pPr lvl="1" eaLnBrk="1" hangingPunct="1">
              <a:lnSpc>
                <a:spcPct val="80000"/>
              </a:lnSpc>
            </a:pPr>
            <a:endParaRPr lang="ru-RU" sz="3500" dirty="0" smtClean="0">
              <a:solidFill>
                <a:srgbClr val="898989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901497" y="91173"/>
            <a:ext cx="7127875" cy="8302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Государственное автономное образовательное учреждение</a:t>
            </a:r>
            <a:b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дополнительного профессионального образования</a:t>
            </a:r>
            <a:b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«Институт развития образования Республики Татарстан»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75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75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75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75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75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75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6" dur="75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9" dur="75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2" dur="750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634082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2060"/>
                </a:solidFill>
              </a:rPr>
              <a:t>К а л е н д а р н ы й      п л а н   п р о е к т а</a:t>
            </a:r>
          </a:p>
        </p:txBody>
      </p:sp>
      <p:graphicFrame>
        <p:nvGraphicFramePr>
          <p:cNvPr id="2" name="Объект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6831409"/>
              </p:ext>
            </p:extLst>
          </p:nvPr>
        </p:nvGraphicFramePr>
        <p:xfrm>
          <a:off x="179512" y="793264"/>
          <a:ext cx="8640960" cy="54856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73529"/>
                <a:gridCol w="4639039"/>
                <a:gridCol w="1440160"/>
                <a:gridCol w="2088232"/>
              </a:tblGrid>
              <a:tr h="313279">
                <a:tc>
                  <a:txBody>
                    <a:bodyPr/>
                    <a:lstStyle/>
                    <a:p>
                      <a:r>
                        <a:rPr lang="ru-RU" dirty="0" smtClean="0"/>
                        <a:t>№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aseline="0" dirty="0" smtClean="0"/>
                        <a:t>                     </a:t>
                      </a:r>
                      <a:r>
                        <a:rPr lang="ru-RU" baseline="0" smtClean="0"/>
                        <a:t>этапы работы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сроки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ответственные</a:t>
                      </a:r>
                      <a:endParaRPr lang="ru-RU" dirty="0"/>
                    </a:p>
                  </a:txBody>
                  <a:tcPr/>
                </a:tc>
              </a:tr>
              <a:tr h="363941"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Формирование проектных предложений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16.04.2012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Инициативная группа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25936"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Мероприятие по работе с родителями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63941">
                <a:tc>
                  <a:txBody>
                    <a:bodyPr/>
                    <a:lstStyle/>
                    <a:p>
                      <a:r>
                        <a:rPr lang="ru-RU" dirty="0" smtClean="0"/>
                        <a:t>2.1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Родительское собрание: </a:t>
                      </a:r>
                      <a:r>
                        <a:rPr lang="ru-RU" sz="1400" dirty="0" smtClean="0">
                          <a:hlinkClick r:id="rId3" action="ppaction://hlinkfile"/>
                        </a:rPr>
                        <a:t>«Азбука дорог- родителям»</a:t>
                      </a:r>
                      <a:endParaRPr lang="ru-RU" sz="1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17-18</a:t>
                      </a:r>
                      <a:r>
                        <a:rPr lang="ru-RU" sz="1400" baseline="0" dirty="0" smtClean="0"/>
                        <a:t> </a:t>
                      </a:r>
                      <a:r>
                        <a:rPr lang="ru-RU" sz="1400" dirty="0" smtClean="0"/>
                        <a:t>04.2012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Садыкова В.И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63941"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Внеклассные мероприятия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63941">
                <a:tc>
                  <a:txBody>
                    <a:bodyPr/>
                    <a:lstStyle/>
                    <a:p>
                      <a:r>
                        <a:rPr lang="ru-RU" dirty="0" smtClean="0"/>
                        <a:t>3.1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Классный час:</a:t>
                      </a:r>
                      <a:r>
                        <a:rPr lang="ru-RU" sz="1400" baseline="0" dirty="0" smtClean="0"/>
                        <a:t> «</a:t>
                      </a:r>
                      <a:r>
                        <a:rPr lang="ru-RU" sz="1400" dirty="0" smtClean="0">
                          <a:hlinkClick r:id="rId4" action="ppaction://hlinkfile"/>
                        </a:rPr>
                        <a:t>Мы идем по городу А+В</a:t>
                      </a:r>
                      <a:r>
                        <a:rPr lang="ru-RU" sz="1400" baseline="0" dirty="0" smtClean="0"/>
                        <a:t>»</a:t>
                      </a:r>
                      <a:endParaRPr lang="ru-RU" sz="1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19- 20.04.2012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err="1" smtClean="0"/>
                        <a:t>Газизова</a:t>
                      </a:r>
                      <a:r>
                        <a:rPr lang="ru-RU" sz="1200" dirty="0" smtClean="0"/>
                        <a:t> Г.С.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15584">
                <a:tc>
                  <a:txBody>
                    <a:bodyPr/>
                    <a:lstStyle/>
                    <a:p>
                      <a:r>
                        <a:rPr lang="ru-RU" dirty="0" smtClean="0"/>
                        <a:t>3.2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eaLnBrk="1" hangingPunct="1"/>
                      <a:r>
                        <a:rPr lang="ru-RU" sz="1400" dirty="0" smtClean="0">
                          <a:hlinkClick r:id="rId5" action="ppaction://hlinkfile"/>
                        </a:rPr>
                        <a:t>Разработка </a:t>
                      </a:r>
                      <a:r>
                        <a:rPr lang="en-US" sz="1400" dirty="0" smtClean="0">
                          <a:hlinkClick r:id="rId5" action="ppaction://hlinkfile"/>
                        </a:rPr>
                        <a:t> </a:t>
                      </a:r>
                      <a:r>
                        <a:rPr lang="ru-RU" sz="1400" dirty="0" smtClean="0">
                          <a:hlinkClick r:id="rId5" action="ppaction://hlinkfile"/>
                        </a:rPr>
                        <a:t>мероприятия</a:t>
                      </a:r>
                      <a:r>
                        <a:rPr lang="ru-RU" sz="1400" baseline="0" dirty="0" smtClean="0">
                          <a:hlinkClick r:id="rId5" action="ppaction://hlinkfile"/>
                        </a:rPr>
                        <a:t>  </a:t>
                      </a:r>
                      <a:r>
                        <a:rPr lang="ru-RU" sz="1400" dirty="0" smtClean="0">
                          <a:hlinkClick r:id="rId5" action="ppaction://hlinkfile"/>
                        </a:rPr>
                        <a:t>«Помни правила дорожного движения</a:t>
                      </a:r>
                      <a:r>
                        <a:rPr lang="ru-RU" sz="1400" baseline="0" dirty="0" smtClean="0">
                          <a:hlinkClick r:id="rId5" action="ppaction://hlinkfile"/>
                        </a:rPr>
                        <a:t>»  </a:t>
                      </a:r>
                      <a:r>
                        <a:rPr lang="ru-RU" sz="1400" dirty="0" smtClean="0">
                          <a:hlinkClick r:id="rId5" action="ppaction://hlinkfile"/>
                        </a:rPr>
                        <a:t>( с презентацией)</a:t>
                      </a:r>
                      <a:endParaRPr lang="ru-RU" sz="1400" b="0" dirty="0" smtClean="0">
                        <a:solidFill>
                          <a:srgbClr val="898989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21- 22.04.2012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Мухтарова А.А.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15584">
                <a:tc>
                  <a:txBody>
                    <a:bodyPr/>
                    <a:lstStyle/>
                    <a:p>
                      <a:r>
                        <a:rPr lang="ru-RU" dirty="0" smtClean="0"/>
                        <a:t>3.3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eaLnBrk="1" hangingPunct="1"/>
                      <a:r>
                        <a:rPr lang="ru-RU" sz="1400" dirty="0" smtClean="0"/>
                        <a:t> </a:t>
                      </a:r>
                      <a:r>
                        <a:rPr lang="ru-RU" sz="1400" dirty="0" smtClean="0">
                          <a:hlinkClick r:id="rId6" action="ppaction://hlinkfile"/>
                        </a:rPr>
                        <a:t>Библиотечное занятие по ПДД:</a:t>
                      </a:r>
                      <a:r>
                        <a:rPr lang="ru-RU" sz="1400" baseline="0" dirty="0" smtClean="0">
                          <a:hlinkClick r:id="rId6" action="ppaction://hlinkfile"/>
                        </a:rPr>
                        <a:t> </a:t>
                      </a:r>
                      <a:r>
                        <a:rPr lang="ru-RU" sz="1400" dirty="0" smtClean="0">
                          <a:hlinkClick r:id="rId6" action="ppaction://hlinkfile"/>
                        </a:rPr>
                        <a:t>«Пешеходам – малышам: общие правила перехода </a:t>
                      </a:r>
                      <a:r>
                        <a:rPr lang="ru-RU" sz="1400" baseline="0" dirty="0" smtClean="0">
                          <a:hlinkClick r:id="rId6" action="ppaction://hlinkfile"/>
                        </a:rPr>
                        <a:t> </a:t>
                      </a:r>
                      <a:r>
                        <a:rPr lang="ru-RU" sz="1400" dirty="0" smtClean="0">
                          <a:hlinkClick r:id="rId6" action="ppaction://hlinkfile"/>
                        </a:rPr>
                        <a:t>дорог»</a:t>
                      </a:r>
                      <a:endParaRPr lang="ru-RU" sz="1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23-24.</a:t>
                      </a:r>
                      <a:r>
                        <a:rPr lang="ru-RU" sz="1400" baseline="0" dirty="0" smtClean="0"/>
                        <a:t> </a:t>
                      </a:r>
                      <a:r>
                        <a:rPr lang="ru-RU" sz="1400" dirty="0" smtClean="0"/>
                        <a:t>04.2012</a:t>
                      </a:r>
                    </a:p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err="1" smtClean="0"/>
                        <a:t>Хамзина</a:t>
                      </a:r>
                      <a:r>
                        <a:rPr lang="ru-RU" sz="1200" baseline="0" dirty="0" smtClean="0"/>
                        <a:t> Р. М.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50751">
                <a:tc>
                  <a:txBody>
                    <a:bodyPr/>
                    <a:lstStyle/>
                    <a:p>
                      <a:r>
                        <a:rPr lang="ru-RU" dirty="0" smtClean="0"/>
                        <a:t>4.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Актуализация знаний первоклассников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63941">
                <a:tc>
                  <a:txBody>
                    <a:bodyPr/>
                    <a:lstStyle/>
                    <a:p>
                      <a:r>
                        <a:rPr lang="ru-RU" dirty="0" smtClean="0"/>
                        <a:t>4.1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hlinkClick r:id="rId7" action="ppaction://hlinkpres?slideindex=1&amp;slidetitle="/>
                        </a:rPr>
                        <a:t>Тестирование по правилам дорожного движения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25.04.2012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err="1" smtClean="0"/>
                        <a:t>Закиева</a:t>
                      </a:r>
                      <a:r>
                        <a:rPr lang="ru-RU" sz="1200" dirty="0" smtClean="0"/>
                        <a:t>  Г. Н.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63941"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Разработка проекта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16- 26.04.2012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Инициативная</a:t>
                      </a:r>
                      <a:r>
                        <a:rPr lang="ru-RU" sz="1400" baseline="0" dirty="0" smtClean="0"/>
                        <a:t> группа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63941">
                <a:tc>
                  <a:txBody>
                    <a:bodyPr/>
                    <a:lstStyle/>
                    <a:p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Реализация проекта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1.09.-</a:t>
                      </a:r>
                      <a:r>
                        <a:rPr lang="ru-RU" sz="1400" baseline="0" dirty="0" smtClean="0"/>
                        <a:t>30.10.2012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Инициативная группа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63941">
                <a:tc>
                  <a:txBody>
                    <a:bodyPr/>
                    <a:lstStyle/>
                    <a:p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Завершение проекта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26.10.2012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Инициативная группа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ru-RU" dirty="0" smtClean="0"/>
                        <a:t>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Ожидаемые результаты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332656"/>
            <a:ext cx="9144000" cy="1368152"/>
          </a:xfrm>
        </p:spPr>
        <p:txBody>
          <a:bodyPr/>
          <a:lstStyle/>
          <a:p>
            <a:r>
              <a:rPr lang="ru-RU" dirty="0" smtClean="0"/>
              <a:t>И с т о ч н и к и   </a:t>
            </a:r>
            <a:r>
              <a:rPr lang="ru-RU" dirty="0" err="1" smtClean="0"/>
              <a:t>и</a:t>
            </a:r>
            <a:r>
              <a:rPr lang="ru-RU" dirty="0" smtClean="0"/>
              <a:t> н ф о р м а ц и </a:t>
            </a:r>
            <a:r>
              <a:rPr lang="ru-RU" dirty="0" err="1" smtClean="0"/>
              <a:t>и</a:t>
            </a:r>
            <a:endParaRPr lang="ru-RU" dirty="0" smtClean="0"/>
          </a:p>
        </p:txBody>
      </p:sp>
      <p:sp>
        <p:nvSpPr>
          <p:cNvPr id="14339" name="Объект 2"/>
          <p:cNvSpPr>
            <a:spLocks noGrp="1"/>
          </p:cNvSpPr>
          <p:nvPr>
            <p:ph idx="4294967295"/>
          </p:nvPr>
        </p:nvSpPr>
        <p:spPr>
          <a:xfrm>
            <a:off x="251520" y="1700808"/>
            <a:ext cx="8784976" cy="2952328"/>
          </a:xfrm>
        </p:spPr>
        <p:txBody>
          <a:bodyPr/>
          <a:lstStyle/>
          <a:p>
            <a:r>
              <a:rPr lang="ru-RU" sz="1800" dirty="0" smtClean="0"/>
              <a:t>1. Коваленко В. И. Игровой модульный курс по ПДД, или школьник вышел на улицу: 1-4 классы.- М: ВАКО,2008.-192с. </a:t>
            </a:r>
            <a:br>
              <a:rPr lang="ru-RU" sz="1800" dirty="0" smtClean="0"/>
            </a:br>
            <a:r>
              <a:rPr lang="ru-RU" sz="1800" dirty="0" smtClean="0"/>
              <a:t>2. «Пешеходу-малышу»[</a:t>
            </a:r>
            <a:r>
              <a:rPr lang="ru-RU" sz="1800" dirty="0" err="1" smtClean="0"/>
              <a:t>Изоматериал</a:t>
            </a:r>
            <a:r>
              <a:rPr lang="ru-RU" sz="1800" dirty="0" smtClean="0"/>
              <a:t>]: комплект из 8 открыток, 2006</a:t>
            </a:r>
          </a:p>
          <a:p>
            <a:pPr marL="0" indent="0">
              <a:buNone/>
            </a:pPr>
            <a:r>
              <a:rPr lang="ru-RU" sz="1800" dirty="0"/>
              <a:t> </a:t>
            </a:r>
            <a:r>
              <a:rPr lang="ru-RU" sz="1800" dirty="0" smtClean="0"/>
              <a:t>      3. </a:t>
            </a:r>
            <a:r>
              <a:rPr lang="ru-RU" sz="1800" dirty="0" err="1" smtClean="0"/>
              <a:t>Тошева</a:t>
            </a:r>
            <a:r>
              <a:rPr lang="ru-RU" sz="1800" dirty="0" smtClean="0"/>
              <a:t> Л.И. Основы безопасности дорожного движения: 1-4 классы.-М.: ВАКО,</a:t>
            </a:r>
          </a:p>
          <a:p>
            <a:pPr marL="0" indent="0">
              <a:buNone/>
            </a:pPr>
            <a:r>
              <a:rPr lang="ru-RU" sz="1800" dirty="0"/>
              <a:t> </a:t>
            </a:r>
            <a:r>
              <a:rPr lang="ru-RU" sz="1800" dirty="0" smtClean="0"/>
              <a:t>      2011. -240 с. (Мастерская учителя)</a:t>
            </a:r>
          </a:p>
          <a:p>
            <a:pPr marL="0" indent="0">
              <a:buNone/>
            </a:pPr>
            <a:r>
              <a:rPr lang="en-US" sz="1400" i="1" dirty="0" smtClean="0">
                <a:hlinkClick r:id="rId2"/>
              </a:rPr>
              <a:t>http</a:t>
            </a:r>
            <a:r>
              <a:rPr lang="en-US" sz="1400" i="1" dirty="0">
                <a:hlinkClick r:id="rId2"/>
              </a:rPr>
              <a:t>://</a:t>
            </a:r>
            <a:r>
              <a:rPr lang="en-US" sz="1400" i="1" dirty="0" smtClean="0">
                <a:hlinkClick r:id="rId2"/>
              </a:rPr>
              <a:t>nsportal.ru/nachalnaya-shkola/raznoe/interaktivnaya-prezentatsiya-pravila-dorozhnogo-dvizheniya-1-2-</a:t>
            </a:r>
            <a:r>
              <a:rPr lang="ru-RU" sz="1400" i="1" dirty="0" smtClean="0">
                <a:hlinkClick r:id="rId2"/>
              </a:rPr>
              <a:t> </a:t>
            </a:r>
          </a:p>
          <a:p>
            <a:pPr marL="0" indent="0">
              <a:buNone/>
            </a:pPr>
            <a:r>
              <a:rPr lang="ru-RU" sz="1400" i="1" dirty="0" smtClean="0">
                <a:hlinkClick r:id="rId2"/>
              </a:rPr>
              <a:t> </a:t>
            </a:r>
            <a:r>
              <a:rPr lang="en-US" sz="1400" i="1" dirty="0" err="1" smtClean="0">
                <a:hlinkClick r:id="rId2"/>
              </a:rPr>
              <a:t>klass</a:t>
            </a:r>
            <a:r>
              <a:rPr lang="en-US" sz="1400" i="1" dirty="0" smtClean="0">
                <a:hlinkClick r:id="rId2"/>
              </a:rPr>
              <a:t> </a:t>
            </a:r>
            <a:r>
              <a:rPr lang="en-US" sz="1400" i="1" dirty="0" smtClean="0"/>
              <a:t>                         </a:t>
            </a:r>
            <a:r>
              <a:rPr lang="en-US" sz="1400" dirty="0" smtClean="0"/>
              <a:t>(</a:t>
            </a:r>
            <a:r>
              <a:rPr lang="ru-RU" sz="1400" dirty="0" err="1" smtClean="0"/>
              <a:t>кл</a:t>
            </a:r>
            <a:r>
              <a:rPr lang="ru-RU" sz="1400" dirty="0" smtClean="0"/>
              <a:t> час</a:t>
            </a:r>
            <a:r>
              <a:rPr lang="en-US" sz="1400" dirty="0" smtClean="0"/>
              <a:t>)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en-US" sz="1400" dirty="0" smtClean="0"/>
              <a:t>http://nsportal.ru/nachalnaya-shkola/materialy-dlya-roditelei/roditelskoe-sobranie-azbuka-dorog-roditelyam</a:t>
            </a:r>
            <a:r>
              <a:rPr lang="ru-RU" sz="1400" dirty="0" smtClean="0"/>
              <a:t>    </a:t>
            </a:r>
            <a:r>
              <a:rPr lang="en-US" sz="1400" dirty="0" smtClean="0"/>
              <a:t>             </a:t>
            </a:r>
            <a:r>
              <a:rPr lang="ru-RU" sz="1400" dirty="0" smtClean="0"/>
              <a:t>(</a:t>
            </a:r>
            <a:r>
              <a:rPr lang="ru-RU" sz="1400" dirty="0" err="1" smtClean="0"/>
              <a:t>род.собр</a:t>
            </a:r>
            <a:r>
              <a:rPr lang="ru-RU" sz="1400" dirty="0" smtClean="0"/>
              <a:t>.)      </a:t>
            </a:r>
          </a:p>
          <a:p>
            <a:pPr marL="0" indent="0">
              <a:buNone/>
            </a:pPr>
            <a:r>
              <a:rPr lang="en-US" sz="1400" dirty="0" smtClean="0">
                <a:hlinkClick r:id="rId3"/>
              </a:rPr>
              <a:t>http</a:t>
            </a:r>
            <a:r>
              <a:rPr lang="en-US" sz="1400" dirty="0">
                <a:hlinkClick r:id="rId3"/>
              </a:rPr>
              <a:t>://pedsovet.su/load/311-1-0-13053</a:t>
            </a:r>
            <a:endParaRPr lang="ru-RU" sz="1400" dirty="0" smtClean="0">
              <a:hlinkClick r:id="rId4"/>
            </a:endParaRPr>
          </a:p>
          <a:p>
            <a:pPr marL="0" indent="0">
              <a:buNone/>
            </a:pPr>
            <a:r>
              <a:rPr lang="en-US" dirty="0" smtClean="0">
                <a:hlinkClick r:id="rId4"/>
              </a:rPr>
              <a:t> </a:t>
            </a:r>
            <a:endParaRPr lang="ru-RU" dirty="0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2924944"/>
            <a:ext cx="55446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Спасибо за внимание!</a:t>
            </a:r>
            <a:endParaRPr lang="ru-RU" sz="4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1052736"/>
            <a:ext cx="3082707" cy="45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96278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07504" y="260648"/>
            <a:ext cx="889248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А к т у а л ь н о с т ь</a:t>
            </a: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п р о е к т а</a:t>
            </a:r>
          </a:p>
        </p:txBody>
      </p:sp>
      <p:sp>
        <p:nvSpPr>
          <p:cNvPr id="5123" name="Содержимое 2"/>
          <p:cNvSpPr>
            <a:spLocks noGrp="1"/>
          </p:cNvSpPr>
          <p:nvPr>
            <p:ph idx="4294967295"/>
          </p:nvPr>
        </p:nvSpPr>
        <p:spPr>
          <a:xfrm>
            <a:off x="395536" y="1340768"/>
            <a:ext cx="8302625" cy="4248472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buFont typeface="Wingdings" pitchFamily="2" charset="2"/>
              <a:buChar char="Ø"/>
            </a:pPr>
            <a:r>
              <a:rPr lang="ru-RU" sz="2400" dirty="0" smtClean="0"/>
              <a:t>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Актуальностью проекта является необходимость обучения младших школьников 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равилам дорожного движения . По данным представленным в методической разработке автора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Людмила Ивановна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Тошев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ой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«Основы безопасности дорожного движения» причиной дорожно- транспортных происшествий является дети, не владеющие правилами дорожного движения, не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умеющи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управлять своим поведением на дорогах. А также у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первокласс-ников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ещё  не выработалась способность предвидеть возможную опасность.  </a:t>
            </a:r>
          </a:p>
          <a:p>
            <a:pPr eaLnBrk="1" hangingPunct="1">
              <a:buFont typeface="Wingdings" pitchFamily="2" charset="2"/>
              <a:buChar char="Ø"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Char char="Ø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Поэтому наш проект направлен на изучение правил дорожного движения младших школьников.  </a:t>
            </a:r>
          </a:p>
          <a:p>
            <a:pPr eaLnBrk="1" hangingPunct="1">
              <a:buFont typeface="Wingdings" pitchFamily="2" charset="2"/>
              <a:buChar char="Ø"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Char char="Ø"/>
            </a:pPr>
            <a:endParaRPr lang="ru-RU" sz="1800" dirty="0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  <p:bldP spid="512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02468" y="2276872"/>
            <a:ext cx="748883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</a:rPr>
              <a:t>Недостаточная подготовленность      первоклассников по правилам безопасного поведения на дороге.</a:t>
            </a:r>
            <a:endParaRPr lang="ru-RU" sz="2800" dirty="0">
              <a:solidFill>
                <a:srgbClr val="00B05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64178" y="1231884"/>
            <a:ext cx="65654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 р о б л е м а   п р о е к т а: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8127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Прямоугольник 1"/>
          <p:cNvSpPr>
            <a:spLocks noChangeArrowheads="1"/>
          </p:cNvSpPr>
          <p:nvPr/>
        </p:nvSpPr>
        <p:spPr bwMode="auto">
          <a:xfrm>
            <a:off x="467544" y="3130230"/>
            <a:ext cx="8064896" cy="1846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Способствовать формированию правильного и  </a:t>
            </a:r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безопасного поведения 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первоклассников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дороге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71" name="TextBox 2"/>
          <p:cNvSpPr txBox="1">
            <a:spLocks noChangeArrowheads="1"/>
          </p:cNvSpPr>
          <p:nvPr/>
        </p:nvSpPr>
        <p:spPr bwMode="auto">
          <a:xfrm>
            <a:off x="1763688" y="1449650"/>
            <a:ext cx="547260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 е л ь    п р о е к т а: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  <p:bldP spid="717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39552" y="764704"/>
            <a:ext cx="8229600" cy="864319"/>
          </a:xfrm>
        </p:spPr>
        <p:txBody>
          <a:bodyPr/>
          <a:lstStyle/>
          <a:p>
            <a:pPr eaLnBrk="1" hangingPunct="1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 </a:t>
            </a: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 д а 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 </a:t>
            </a: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п р о е к т а:  </a:t>
            </a: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5" name="Объект 2"/>
          <p:cNvSpPr>
            <a:spLocks noGrp="1"/>
          </p:cNvSpPr>
          <p:nvPr>
            <p:ph idx="4294967295"/>
          </p:nvPr>
        </p:nvSpPr>
        <p:spPr>
          <a:xfrm>
            <a:off x="395536" y="1772816"/>
            <a:ext cx="8207375" cy="4670425"/>
          </a:xfrm>
        </p:spPr>
        <p:txBody>
          <a:bodyPr>
            <a:normAutofit/>
          </a:bodyPr>
          <a:lstStyle/>
          <a:p>
            <a:pPr eaLnBrk="1" hangingPunct="1"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Создание методического сопровождения для подготовки первоклассников правилам дорожного движения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Char char="Ø"/>
            </a:pPr>
            <a:endParaRPr lang="ru-RU" sz="1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Развитие у детей способности к предвидению возможной опасности в конкретно меняющейся ситуации и построению адекватного безопасного поведения; </a:t>
            </a:r>
          </a:p>
          <a:p>
            <a:pPr eaLnBrk="1" hangingPunct="1">
              <a:buFont typeface="Wingdings" pitchFamily="2" charset="2"/>
              <a:buChar char="Ø"/>
            </a:pPr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Вырабатывание у первоклассников привычку правильно вести себя на дорогах;</a:t>
            </a:r>
          </a:p>
          <a:p>
            <a:pPr eaLnBrk="1" hangingPunct="1">
              <a:buFont typeface="Wingdings" pitchFamily="2" charset="2"/>
              <a:buChar char="Ø"/>
            </a:pPr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Воспитание в детях грамотных пешеходов.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819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  <p:bldP spid="819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ctrTitle"/>
          </p:nvPr>
        </p:nvSpPr>
        <p:spPr>
          <a:xfrm>
            <a:off x="467544" y="476672"/>
            <a:ext cx="8064896" cy="1080120"/>
          </a:xfrm>
        </p:spPr>
        <p:txBody>
          <a:bodyPr>
            <a:normAutofit/>
          </a:bodyPr>
          <a:lstStyle/>
          <a:p>
            <a:pPr eaLnBrk="1" hangingPunct="1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 ж и д а е м ы е  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р  е з у л ь т а т ы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 р о е к т 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1844824"/>
            <a:ext cx="7704856" cy="4175646"/>
          </a:xfrm>
        </p:spPr>
        <p:txBody>
          <a:bodyPr/>
          <a:lstStyle/>
          <a:p>
            <a:pPr marL="342900" indent="-342900" algn="l" eaLnBrk="1" hangingPunct="1"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Сформируются  у первоклассников знания о </a:t>
            </a:r>
          </a:p>
          <a:p>
            <a:pPr algn="l" eaLnBrk="1" hangingPunct="1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правилах дорожного движения;</a:t>
            </a:r>
          </a:p>
          <a:p>
            <a:pPr algn="l" eaLnBrk="1" hangingPunct="1"/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l" eaLnBrk="1" hangingPunct="1"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Повысится познавательный интерес не только   к правилам безопасности   на дороге, но и к дорожным знакам, работе инспекторов ГИБДД;</a:t>
            </a:r>
          </a:p>
          <a:p>
            <a:pPr marL="342900" indent="-342900" algn="l" eaLnBrk="1" hangingPunct="1">
              <a:buFont typeface="Wingdings" pitchFamily="2" charset="2"/>
              <a:buChar char="Ø"/>
            </a:pP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l" eaLnBrk="1" hangingPunct="1"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Дети будут не только сами соблюдать  правила дорожного движения, но  также привлекать    к этому сверстников, родителей и т.д.</a:t>
            </a:r>
          </a:p>
          <a:p>
            <a:pPr eaLnBrk="1" hangingPunct="1"/>
            <a:endParaRPr lang="ru-RU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465728" y="404664"/>
            <a:ext cx="8644592" cy="652462"/>
          </a:xfrm>
        </p:spPr>
        <p:txBody>
          <a:bodyPr>
            <a:normAutofit/>
          </a:bodyPr>
          <a:lstStyle/>
          <a:p>
            <a:pPr algn="l" eaLnBrk="1" hangingPunct="1"/>
            <a:r>
              <a:rPr lang="ru-RU" sz="2800" b="1" dirty="0" smtClean="0">
                <a:solidFill>
                  <a:srgbClr val="002060"/>
                </a:solidFill>
              </a:rPr>
              <a:t>Сроки разработки проекта:  16.04.2012 – 26.04.2012</a:t>
            </a:r>
          </a:p>
        </p:txBody>
      </p:sp>
      <p:pic>
        <p:nvPicPr>
          <p:cNvPr id="1024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681" y="1639312"/>
            <a:ext cx="7827671" cy="5164926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1"/>
          <p:cNvSpPr txBox="1">
            <a:spLocks noChangeArrowheads="1"/>
          </p:cNvSpPr>
          <p:nvPr/>
        </p:nvSpPr>
        <p:spPr bwMode="auto">
          <a:xfrm>
            <a:off x="1946127" y="1177646"/>
            <a:ext cx="60486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2400" b="1" dirty="0" smtClean="0">
                <a:solidFill>
                  <a:srgbClr val="002060"/>
                </a:solidFill>
                <a:cs typeface="Arial" charset="0"/>
              </a:rPr>
              <a:t>Г е о г р а ф и я    п р о е к т а</a:t>
            </a:r>
            <a:endParaRPr lang="ru-RU" sz="2400" b="1" dirty="0">
              <a:solidFill>
                <a:srgbClr val="002060"/>
              </a:solidFill>
              <a:cs typeface="Arial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4878388" y="5949280"/>
            <a:ext cx="207962" cy="180975"/>
          </a:xfrm>
          <a:prstGeom prst="ellipse">
            <a:avLst/>
          </a:prstGeom>
          <a:solidFill>
            <a:srgbClr val="FF0000"/>
          </a:solidFill>
          <a:ln w="25400" cap="flat" cmpd="sng" algn="ctr">
            <a:solidFill>
              <a:srgbClr val="BBE0E3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/>
            <a:endParaRPr lang="ru-RU">
              <a:solidFill>
                <a:srgbClr val="FFFFFF"/>
              </a:solidFill>
              <a:cs typeface="Arial" charset="0"/>
            </a:endParaRPr>
          </a:p>
        </p:txBody>
      </p:sp>
      <p:pic>
        <p:nvPicPr>
          <p:cNvPr id="1024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2961" y="3241774"/>
            <a:ext cx="231775" cy="201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7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0463" y="4164012"/>
            <a:ext cx="231775" cy="201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8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4500" y="4595812"/>
            <a:ext cx="231775" cy="201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10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10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10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  <p:bldP spid="5" grpId="0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Прямоугольник 1"/>
          <p:cNvSpPr>
            <a:spLocks noChangeArrowheads="1"/>
          </p:cNvSpPr>
          <p:nvPr/>
        </p:nvSpPr>
        <p:spPr bwMode="auto">
          <a:xfrm>
            <a:off x="603460" y="1049050"/>
            <a:ext cx="835292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Сроки   реализации    проекта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291" name="Прямоугольник 2"/>
          <p:cNvSpPr>
            <a:spLocks noChangeArrowheads="1"/>
          </p:cNvSpPr>
          <p:nvPr/>
        </p:nvSpPr>
        <p:spPr bwMode="auto">
          <a:xfrm>
            <a:off x="2627784" y="1926213"/>
            <a:ext cx="367240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01.09.2012- 30.10.2012 </a:t>
            </a:r>
          </a:p>
        </p:txBody>
      </p:sp>
      <p:pic>
        <p:nvPicPr>
          <p:cNvPr id="4" name="Рисунок 3"/>
          <p:cNvPicPr/>
          <p:nvPr/>
        </p:nvPicPr>
        <p:blipFill>
          <a:blip r:embed="rId2"/>
          <a:stretch>
            <a:fillRect/>
          </a:stretch>
        </p:blipFill>
        <p:spPr>
          <a:xfrm>
            <a:off x="2036222" y="2726597"/>
            <a:ext cx="4855532" cy="345638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  <p:bldP spid="1229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395536" y="404664"/>
            <a:ext cx="8132763" cy="72072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о д е р ж а н и е   п р о е к т 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899592" y="1446497"/>
            <a:ext cx="7345363" cy="4502783"/>
          </a:xfrm>
        </p:spPr>
        <p:txBody>
          <a:bodyPr/>
          <a:lstStyle/>
          <a:p>
            <a:pPr marL="0" indent="0" algn="l" eaLnBrk="1" hangingPunct="1"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3" action="ppaction://hlinkfile"/>
              </a:rPr>
              <a:t>1. Родительское собрание на тему : «Азбука дорог -родителям»</a:t>
            </a: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l" eaLnBrk="1" hangingPunct="1">
              <a:buAutoNum type="arabicPeriod"/>
            </a:pPr>
            <a:endParaRPr lang="ru-RU" sz="9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l" eaLnBrk="1" hangingPunct="1"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4" action="ppaction://hlinkfile"/>
              </a:rPr>
              <a:t>2. Классный час «Мы идем по городу А+В»</a:t>
            </a: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l" eaLnBrk="1" hangingPunct="1">
              <a:buNone/>
            </a:pPr>
            <a:endParaRPr lang="ru-RU" sz="9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l" eaLnBrk="1" hangingPunct="1"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5" action="ppaction://hlinkfile"/>
              </a:rPr>
              <a:t>3. Внеклассное мероприятие: «Помни правила дорожного движения»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(с  презентацией ) </a:t>
            </a:r>
          </a:p>
          <a:p>
            <a:pPr marL="0" indent="0" algn="l" eaLnBrk="1" hangingPunct="1">
              <a:buNone/>
            </a:pPr>
            <a:endParaRPr lang="ru-RU" sz="9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l" eaLnBrk="1" hangingPunct="1">
              <a:buNone/>
            </a:pPr>
            <a:r>
              <a:rPr lang="ru-RU" sz="2400" dirty="0" smtClean="0">
                <a:solidFill>
                  <a:srgbClr val="002060"/>
                </a:solidFill>
                <a:hlinkClick r:id="rId6" action="ppaction://hlinkfile"/>
              </a:rPr>
              <a:t>4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6" action="ppaction://hlinkfile"/>
              </a:rPr>
              <a:t>. Библиотечное занятие по ПДД: «Пешеходам –малышам: общие правила перехода  дорог»</a:t>
            </a: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l" eaLnBrk="1" hangingPunct="1">
              <a:buNone/>
            </a:pPr>
            <a:endParaRPr lang="ru-RU" sz="9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l" eaLnBrk="1" hangingPunct="1"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7" action="ppaction://hlinkpres?slideindex=1&amp;slidetitle="/>
              </a:rPr>
              <a:t>5. Тестирование по правилам дорожного движения</a:t>
            </a: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eaLnBrk="1" hangingPunct="1"/>
            <a:endParaRPr lang="ru-RU" sz="2400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eaLnBrk="1" hangingPunct="1"/>
            <a:endParaRPr lang="ru-RU" sz="2400" b="1" dirty="0" smtClean="0">
              <a:solidFill>
                <a:srgbClr val="00B05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5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  <p:bldP spid="3" grpId="0" build="p"/>
    </p:bldLst>
  </p:timing>
</p:sld>
</file>

<file path=ppt/theme/theme1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696</TotalTime>
  <Words>715</Words>
  <Application>Microsoft Office PowerPoint</Application>
  <PresentationFormat>Экран (4:3)</PresentationFormat>
  <Paragraphs>122</Paragraphs>
  <Slides>12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2_Тема Office</vt:lpstr>
      <vt:lpstr>Презентация PowerPoint</vt:lpstr>
      <vt:lpstr>  А к т у а л ь н о с т ь      п р о е к т а</vt:lpstr>
      <vt:lpstr>Презентация PowerPoint</vt:lpstr>
      <vt:lpstr>Презентация PowerPoint</vt:lpstr>
      <vt:lpstr>З а д а ч и      п р о е к т а:    </vt:lpstr>
      <vt:lpstr>О ж и д а е м ы е       р  е з у л ь т а т ы п р о е к т а</vt:lpstr>
      <vt:lpstr>Сроки разработки проекта:  16.04.2012 – 26.04.2012</vt:lpstr>
      <vt:lpstr>Презентация PowerPoint</vt:lpstr>
      <vt:lpstr>С о д е р ж а н и е   п р о е к т а</vt:lpstr>
      <vt:lpstr>К а л е н д а р н ы й      п л а н   п р о е к т а</vt:lpstr>
      <vt:lpstr>И с т о ч н и к и   и н ф о р м а ц и и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Федотова Виктория Александровна</dc:creator>
  <cp:lastModifiedBy>АЛЬФИЯ</cp:lastModifiedBy>
  <cp:revision>70</cp:revision>
  <dcterms:created xsi:type="dcterms:W3CDTF">2011-01-05T18:31:26Z</dcterms:created>
  <dcterms:modified xsi:type="dcterms:W3CDTF">2012-04-26T10:44:36Z</dcterms:modified>
</cp:coreProperties>
</file>