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58" r:id="rId3"/>
    <p:sldId id="259" r:id="rId4"/>
    <p:sldId id="266" r:id="rId5"/>
    <p:sldId id="261" r:id="rId6"/>
    <p:sldId id="267" r:id="rId7"/>
    <p:sldId id="260" r:id="rId8"/>
    <p:sldId id="268" r:id="rId9"/>
    <p:sldId id="269" r:id="rId10"/>
    <p:sldId id="262" r:id="rId11"/>
    <p:sldId id="263" r:id="rId12"/>
    <p:sldId id="264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339933"/>
    <a:srgbClr val="004821"/>
    <a:srgbClr val="0042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DA14DD-9CE7-481B-8B8D-F3B71A686530}" type="datetimeFigureOut">
              <a:rPr lang="ru-RU" smtClean="0"/>
              <a:t>11.09.2016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482ACD-82EB-4368-8826-C6399692AA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1700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pptbackgrounds.org/uploads/fabulous-background-with-insects-powerpoint-backgroun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4963" y="0"/>
            <a:ext cx="9218963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9512" y="1412776"/>
            <a:ext cx="8712968" cy="477053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40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Constantia" pitchFamily="18" charset="0"/>
            </a:endParaRPr>
          </a:p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nstantia" pitchFamily="18" charset="0"/>
              </a:rPr>
              <a:t>ПСИХОГИМНАСТИКА </a:t>
            </a:r>
          </a:p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nstantia" pitchFamily="18" charset="0"/>
              </a:rPr>
              <a:t>в работе с детьми:</a:t>
            </a:r>
          </a:p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nstantia" pitchFamily="18" charset="0"/>
              </a:rPr>
              <a:t> цели, технологии и результаты</a:t>
            </a:r>
          </a:p>
          <a:p>
            <a:pPr algn="ctr"/>
            <a:endParaRPr lang="ru-RU" sz="4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nstantia" pitchFamily="18" charset="0"/>
            </a:endParaRPr>
          </a:p>
          <a:p>
            <a:pPr algn="r"/>
            <a:endParaRPr lang="ru-RU" sz="4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nstantia" pitchFamily="18" charset="0"/>
            </a:endParaRPr>
          </a:p>
          <a:p>
            <a:pPr algn="r"/>
            <a:r>
              <a:rPr lang="ru-RU" sz="1600" b="1" dirty="0" smtClean="0">
                <a:ln w="11430"/>
                <a:solidFill>
                  <a:srgbClr val="00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Подготовил: педагог-психолог</a:t>
            </a:r>
          </a:p>
          <a:p>
            <a:pPr algn="r"/>
            <a:r>
              <a:rPr lang="ru-RU" sz="1600" b="1" dirty="0" smtClean="0">
                <a:ln w="11430"/>
                <a:solidFill>
                  <a:srgbClr val="00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ФГК ДОУ «Детские ясли – сад</a:t>
            </a:r>
          </a:p>
          <a:p>
            <a:pPr algn="r"/>
            <a:r>
              <a:rPr lang="ru-RU" sz="1600" b="1" dirty="0" smtClean="0">
                <a:ln w="11430"/>
                <a:solidFill>
                  <a:srgbClr val="00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«Сказка» МВД России» </a:t>
            </a:r>
          </a:p>
          <a:p>
            <a:pPr algn="r"/>
            <a:r>
              <a:rPr lang="ru-RU" sz="1600" b="1" dirty="0" err="1" smtClean="0">
                <a:ln w="11430"/>
                <a:solidFill>
                  <a:srgbClr val="00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Шай</a:t>
            </a:r>
            <a:r>
              <a:rPr lang="ru-RU" sz="1600" b="1" dirty="0" smtClean="0">
                <a:ln w="11430"/>
                <a:solidFill>
                  <a:srgbClr val="00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М.С</a:t>
            </a:r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303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pptbackgrounds.org/uploads/fabulous-background-with-insects-powerpoint-backgroun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4963" y="15032"/>
            <a:ext cx="9218963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59632" y="1052736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endParaRPr lang="ru-RU" sz="4000" b="1" dirty="0">
              <a:ln/>
              <a:solidFill>
                <a:schemeClr val="accent3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916832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55576" y="476672"/>
            <a:ext cx="76328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>
                <a:solidFill>
                  <a:srgbClr val="90C2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/>
                <a:ea typeface="+mj-ea"/>
                <a:cs typeface="+mj-cs"/>
              </a:rPr>
              <a:t>Структура </a:t>
            </a:r>
            <a:r>
              <a:rPr lang="ru-RU" sz="4400" b="1" i="1" dirty="0" smtClean="0">
                <a:solidFill>
                  <a:srgbClr val="90C2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/>
                <a:ea typeface="+mj-ea"/>
                <a:cs typeface="+mj-cs"/>
              </a:rPr>
              <a:t>занятий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4" y="1340768"/>
            <a:ext cx="8928992" cy="557075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Начальный этап.</a:t>
            </a:r>
          </a:p>
          <a:p>
            <a:r>
              <a:rPr lang="ru-RU" b="1" dirty="0" smtClean="0">
                <a:ln>
                  <a:prstDash val="solid"/>
                </a:ln>
                <a:solidFill>
                  <a:srgbClr val="00482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Беседа </a:t>
            </a:r>
            <a:r>
              <a:rPr lang="ru-RU" b="1" dirty="0">
                <a:ln>
                  <a:prstDash val="solid"/>
                </a:ln>
                <a:solidFill>
                  <a:srgbClr val="00482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 детьми, художественное слово , загадка, </a:t>
            </a:r>
            <a:r>
              <a:rPr lang="ru-RU" b="1" dirty="0" smtClean="0">
                <a:ln>
                  <a:prstDash val="solid"/>
                </a:ln>
                <a:solidFill>
                  <a:srgbClr val="00482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яркая красочная </a:t>
            </a:r>
            <a:r>
              <a:rPr lang="ru-RU" b="1" dirty="0">
                <a:ln>
                  <a:prstDash val="solid"/>
                </a:ln>
                <a:solidFill>
                  <a:srgbClr val="00482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игрушка, сюрпризный </a:t>
            </a:r>
            <a:r>
              <a:rPr lang="ru-RU" b="1" dirty="0" smtClean="0">
                <a:ln>
                  <a:prstDash val="solid"/>
                </a:ln>
                <a:solidFill>
                  <a:srgbClr val="00482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момент.</a:t>
            </a:r>
            <a:endParaRPr lang="ru-RU" b="1" dirty="0">
              <a:ln>
                <a:prstDash val="solid"/>
              </a:ln>
              <a:solidFill>
                <a:srgbClr val="004821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r>
              <a:rPr lang="ru-RU" b="1" dirty="0">
                <a:ln>
                  <a:prstDash val="solid"/>
                </a:ln>
                <a:solidFill>
                  <a:srgbClr val="0070C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Цель: </a:t>
            </a:r>
            <a:r>
              <a:rPr lang="ru-RU" b="1" dirty="0">
                <a:ln>
                  <a:prstDash val="solid"/>
                </a:ln>
                <a:solidFill>
                  <a:srgbClr val="006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мотивация детей на тематику занятия или другую форму работы</a:t>
            </a:r>
            <a:r>
              <a:rPr lang="ru-RU" sz="2000" b="1" dirty="0">
                <a:ln>
                  <a:prstDash val="solid"/>
                </a:ln>
                <a:solidFill>
                  <a:srgbClr val="006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.</a:t>
            </a:r>
          </a:p>
          <a:p>
            <a:pPr algn="ctr"/>
            <a:r>
              <a:rPr lang="ru-RU" sz="2000" b="1" dirty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Этап проживаний действий </a:t>
            </a:r>
            <a:r>
              <a:rPr lang="ru-RU" sz="2000" b="1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.</a:t>
            </a:r>
          </a:p>
          <a:p>
            <a:r>
              <a:rPr lang="ru-RU" b="1" dirty="0" smtClean="0">
                <a:ln>
                  <a:prstDash val="solid"/>
                </a:ln>
                <a:solidFill>
                  <a:srgbClr val="006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Отработка </a:t>
            </a:r>
            <a:r>
              <a:rPr lang="ru-RU" b="1" dirty="0">
                <a:ln>
                  <a:prstDash val="solid"/>
                </a:ln>
                <a:solidFill>
                  <a:srgbClr val="006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основных движений , гимнастических </a:t>
            </a:r>
            <a:r>
              <a:rPr lang="ru-RU" b="1" dirty="0" smtClean="0">
                <a:ln>
                  <a:prstDash val="solid"/>
                </a:ln>
                <a:solidFill>
                  <a:srgbClr val="006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упражнений.</a:t>
            </a:r>
            <a:endParaRPr lang="ru-RU" b="1" dirty="0">
              <a:ln>
                <a:prstDash val="solid"/>
              </a:ln>
              <a:solidFill>
                <a:srgbClr val="0066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r>
              <a:rPr lang="ru-RU" b="1" dirty="0">
                <a:ln>
                  <a:prstDash val="solid"/>
                </a:ln>
                <a:solidFill>
                  <a:srgbClr val="0070C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Цель</a:t>
            </a:r>
            <a:r>
              <a:rPr lang="ru-RU" b="1" dirty="0">
                <a:ln>
                  <a:prstDash val="solid"/>
                </a:ln>
                <a:solidFill>
                  <a:srgbClr val="00B05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: </a:t>
            </a:r>
            <a:r>
              <a:rPr lang="ru-RU" b="1" dirty="0">
                <a:ln>
                  <a:prstDash val="solid"/>
                </a:ln>
                <a:solidFill>
                  <a:srgbClr val="006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достижение результата обучающих воспитательных и развивающих задач</a:t>
            </a:r>
            <a:r>
              <a:rPr lang="ru-RU" b="1" dirty="0">
                <a:ln>
                  <a:prstDash val="solid"/>
                </a:ln>
                <a:solidFill>
                  <a:srgbClr val="00B05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.</a:t>
            </a:r>
          </a:p>
          <a:p>
            <a:pPr algn="ctr"/>
            <a:r>
              <a:rPr lang="ru-RU" sz="2000" b="1" dirty="0">
                <a:ln>
                  <a:prstDash val="solid"/>
                </a:ln>
                <a:solidFill>
                  <a:srgbClr val="7030A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Этап организации эмоционального общения.</a:t>
            </a:r>
          </a:p>
          <a:p>
            <a:r>
              <a:rPr lang="ru-RU" b="1" dirty="0">
                <a:ln>
                  <a:prstDash val="solid"/>
                </a:ln>
                <a:solidFill>
                  <a:srgbClr val="0070C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Цель: </a:t>
            </a:r>
            <a:r>
              <a:rPr lang="ru-RU" b="1" dirty="0">
                <a:ln>
                  <a:prstDash val="solid"/>
                </a:ln>
                <a:solidFill>
                  <a:srgbClr val="006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тренировка общих способностей словесного и несловесного воздействия детей друг на друга. </a:t>
            </a:r>
          </a:p>
          <a:p>
            <a:pPr algn="ctr"/>
            <a:r>
              <a:rPr lang="ru-RU" sz="2000" b="1" dirty="0">
                <a:ln>
                  <a:prstDash val="solid"/>
                </a:ln>
                <a:solidFill>
                  <a:srgbClr val="7030A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Этап организации контролируемого поведения</a:t>
            </a:r>
            <a:r>
              <a:rPr lang="ru-RU" sz="2000" b="1" u="sng" dirty="0">
                <a:ln>
                  <a:prstDash val="solid"/>
                </a:ln>
                <a:solidFill>
                  <a:srgbClr val="00B05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.</a:t>
            </a:r>
          </a:p>
          <a:p>
            <a:r>
              <a:rPr lang="ru-RU" sz="2000" b="1" dirty="0">
                <a:ln>
                  <a:prstDash val="solid"/>
                </a:ln>
                <a:solidFill>
                  <a:srgbClr val="0070C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Цель</a:t>
            </a:r>
            <a:r>
              <a:rPr lang="ru-RU" sz="2000" b="1" dirty="0">
                <a:ln>
                  <a:prstDash val="solid"/>
                </a:ln>
                <a:solidFill>
                  <a:srgbClr val="00482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: тренировка умения детей регулировать свои поведенческие реакции</a:t>
            </a:r>
            <a:r>
              <a:rPr lang="ru-RU" sz="2000" b="1" dirty="0">
                <a:ln>
                  <a:prstDash val="solid"/>
                </a:ln>
                <a:solidFill>
                  <a:srgbClr val="00B05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.</a:t>
            </a:r>
          </a:p>
          <a:p>
            <a:pPr algn="ctr"/>
            <a:r>
              <a:rPr lang="ru-RU" sz="2000" b="1" dirty="0">
                <a:ln>
                  <a:prstDash val="solid"/>
                </a:ln>
                <a:solidFill>
                  <a:srgbClr val="7030A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Заключительный этап.</a:t>
            </a:r>
          </a:p>
          <a:p>
            <a:r>
              <a:rPr lang="ru-RU" b="1" dirty="0">
                <a:ln>
                  <a:prstDash val="solid"/>
                </a:ln>
                <a:solidFill>
                  <a:srgbClr val="0070C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Цель: </a:t>
            </a:r>
            <a:r>
              <a:rPr lang="ru-RU" b="1" dirty="0">
                <a:ln>
                  <a:prstDash val="solid"/>
                </a:ln>
                <a:solidFill>
                  <a:srgbClr val="00482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закрепление содержания предполагаемого материала, а также положительного эффекта, стимулирующего и упорядочивающего психическую и физическую активность детей, приведение в равновесие их эмоционального состояния, улучшение самочувствия и настроения.</a:t>
            </a:r>
          </a:p>
          <a:p>
            <a:endParaRPr lang="ru-RU" sz="2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12749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pptbackgrounds.org/uploads/fabulous-background-with-insects-powerpoint-backgroun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4963" y="15032"/>
            <a:ext cx="9218963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59632" y="1052736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endParaRPr lang="ru-RU" sz="4000" b="1" dirty="0">
              <a:ln/>
              <a:solidFill>
                <a:schemeClr val="accent3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916832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18094" y="1101224"/>
            <a:ext cx="763284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90C2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/>
                <a:ea typeface="+mj-ea"/>
                <a:cs typeface="+mj-cs"/>
              </a:rPr>
              <a:t>Использование </a:t>
            </a:r>
            <a:r>
              <a:rPr lang="ru-RU" sz="3200" b="1" i="1" dirty="0" err="1">
                <a:solidFill>
                  <a:srgbClr val="90C2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/>
                <a:ea typeface="+mj-ea"/>
                <a:cs typeface="+mj-cs"/>
              </a:rPr>
              <a:t>психогимнастики</a:t>
            </a:r>
            <a:r>
              <a:rPr lang="ru-RU" sz="3200" b="1" i="1" dirty="0">
                <a:solidFill>
                  <a:srgbClr val="90C2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/>
                <a:ea typeface="+mj-ea"/>
                <a:cs typeface="+mj-cs"/>
              </a:rPr>
              <a:t> педагогом ДОУ</a:t>
            </a:r>
            <a:r>
              <a:rPr lang="ru-RU" sz="3600" dirty="0">
                <a:solidFill>
                  <a:srgbClr val="90C226"/>
                </a:solidFill>
                <a:latin typeface="Trebuchet MS" panose="020B0603020202020204"/>
                <a:ea typeface="+mj-ea"/>
                <a:cs typeface="+mj-cs"/>
              </a:rPr>
              <a:t>.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2081" y="2558724"/>
            <a:ext cx="8928992" cy="30623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342900" lvl="0" indent="-342900" defTabSz="4572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ru-RU" sz="2400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/>
              </a:rPr>
              <a:t>Физминутки</a:t>
            </a:r>
            <a:r>
              <a:rPr lang="ru-RU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/>
              </a:rPr>
              <a:t>.</a:t>
            </a:r>
          </a:p>
          <a:p>
            <a:pPr marL="342900" lvl="0" indent="-342900" defTabSz="4572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ru-RU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/>
              </a:rPr>
              <a:t>Ауторелаксация после интенсивной </a:t>
            </a:r>
            <a:r>
              <a:rPr lang="ru-RU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/>
              </a:rPr>
              <a:t>нагрузки     </a:t>
            </a:r>
            <a:r>
              <a:rPr lang="ru-RU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/>
              </a:rPr>
              <a:t>(физической или интеллектуальной.)</a:t>
            </a:r>
          </a:p>
          <a:p>
            <a:pPr marL="342900" lvl="0" indent="-342900" defTabSz="4572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ru-RU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/>
              </a:rPr>
              <a:t>В качестве «оживления» материала в работе по нравственному воспитанию.</a:t>
            </a:r>
          </a:p>
          <a:p>
            <a:pPr marL="342900" lvl="0" indent="-342900" defTabSz="4572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ru-RU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/>
              </a:rPr>
              <a:t>Как самостоятельный вид подгрупповой работы, </a:t>
            </a:r>
            <a:r>
              <a:rPr lang="ru-RU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/>
              </a:rPr>
              <a:t>             а </a:t>
            </a:r>
            <a:r>
              <a:rPr lang="ru-RU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/>
              </a:rPr>
              <a:t>также индивидуально</a:t>
            </a:r>
            <a:r>
              <a:rPr lang="ru-RU" sz="2400" dirty="0">
                <a:solidFill>
                  <a:srgbClr val="00B050"/>
                </a:solidFill>
                <a:latin typeface="Trebuchet MS" panose="020B060302020202020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3877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pptbackgrounds.org/uploads/fabulous-background-with-insects-powerpoint-backgroun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4963" y="15032"/>
            <a:ext cx="9218963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59632" y="1052736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endParaRPr lang="ru-RU" sz="4000" b="1" dirty="0">
              <a:ln/>
              <a:solidFill>
                <a:schemeClr val="accent3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916832"/>
            <a:ext cx="7416824" cy="267765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Желательно, чтобы занятие сопровождалось музыкой</a:t>
            </a: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</a:t>
            </a:r>
          </a:p>
          <a:p>
            <a:pPr algn="ctr"/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Она помогает ребенку войти в нужное эмоциональное состояние или быть фоном, усиливающим эмоции, образные представления детей, снимающим психоэмоциональное напряжение.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18094" y="1101224"/>
            <a:ext cx="7632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2081" y="2558724"/>
            <a:ext cx="8928992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342900" lvl="0" indent="-342900" defTabSz="4572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endParaRPr lang="ru-RU" sz="2400" dirty="0">
              <a:solidFill>
                <a:srgbClr val="00B050"/>
              </a:solidFill>
              <a:latin typeface="Trebuchet MS" panose="020B0603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15772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pptbackgrounds.org/uploads/fabulous-background-with-insects-powerpoint-backgroun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890" y="22385"/>
            <a:ext cx="9218963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59632" y="1052736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endParaRPr lang="ru-RU" sz="4000" b="1" dirty="0">
              <a:ln/>
              <a:solidFill>
                <a:schemeClr val="accent3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8871" y="2132856"/>
            <a:ext cx="7416824" cy="19389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Спасибо </a:t>
            </a:r>
          </a:p>
          <a:p>
            <a:pPr algn="ctr"/>
            <a:r>
              <a:rPr lang="ru-RU" sz="60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за внимание!</a:t>
            </a:r>
            <a:endParaRPr lang="ru-RU" sz="60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18094" y="1101224"/>
            <a:ext cx="7632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558724"/>
            <a:ext cx="9171073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342900" lvl="0" indent="-342900" defTabSz="4572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endParaRPr lang="ru-RU" sz="2400" dirty="0">
              <a:solidFill>
                <a:srgbClr val="00B050"/>
              </a:solidFill>
              <a:latin typeface="Trebuchet MS" panose="020B0603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95154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pptbackgrounds.org/uploads/fabulous-background-with-insects-powerpoint-backgroun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2545" y="46842"/>
            <a:ext cx="9218963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7504" y="1484784"/>
            <a:ext cx="8352928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48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Психогимнастика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48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48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курс специальных занятий( этюдов, упражнений и игр), направленных на развитие и коррекцию различных сторон психики ребенка (как познавательной, так и эмоционально-личностной сферы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48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ru-RU" dirty="0" err="1">
                <a:solidFill>
                  <a:srgbClr val="00421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Психогимнастика</a:t>
            </a:r>
            <a:r>
              <a:rPr lang="ru-RU" dirty="0">
                <a:solidFill>
                  <a:srgbClr val="00421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примыкает к психолого-педагогическим и психотерапевтическим методикам, общей задачей которых является сохранение психического здоровья и предупреждение эмоциональных </a:t>
            </a:r>
            <a:r>
              <a:rPr lang="ru-RU" dirty="0" smtClean="0">
                <a:solidFill>
                  <a:srgbClr val="00421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расстройств.</a:t>
            </a:r>
          </a:p>
          <a:p>
            <a:pPr fontAlgn="base">
              <a:lnSpc>
                <a:spcPct val="150000"/>
              </a:lnSpc>
            </a:pPr>
            <a:r>
              <a:rPr lang="ru-RU" sz="2000" b="1" i="1" dirty="0">
                <a:solidFill>
                  <a:srgbClr val="00421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достоинства </a:t>
            </a:r>
            <a:r>
              <a:rPr lang="ru-RU" sz="2000" b="1" i="1" dirty="0" err="1">
                <a:solidFill>
                  <a:srgbClr val="00421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психогимнастики</a:t>
            </a:r>
            <a:r>
              <a:rPr lang="ru-RU" sz="2000" b="1" i="1" dirty="0">
                <a:solidFill>
                  <a:srgbClr val="00421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421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игровой характер упражнений (опора на ведущую деятельность детей дошкольного возраста);</a:t>
            </a:r>
          </a:p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421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сохранение эмоционального благополучия детей;</a:t>
            </a:r>
          </a:p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421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опора на воображение;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421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возможность использовать групповые формы </a:t>
            </a:r>
            <a:r>
              <a:rPr lang="ru-RU" dirty="0" smtClean="0">
                <a:solidFill>
                  <a:srgbClr val="00421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работы.</a:t>
            </a:r>
            <a:endPara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421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reflection blurRad="6350" stA="55000" endA="300" endPos="45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585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pptbackgrounds.org/uploads/fabulous-background-with-insects-powerpoint-backgroun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4964" y="-4688"/>
            <a:ext cx="9218963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59632" y="1052736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000" b="1" i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rebuchet MS" panose="020B0603020202020204"/>
                <a:ea typeface="+mj-ea"/>
                <a:cs typeface="+mj-cs"/>
              </a:rPr>
              <a:t>Цель </a:t>
            </a:r>
            <a:r>
              <a:rPr lang="ru-RU" sz="4000" b="1" i="1" dirty="0" err="1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rebuchet MS" panose="020B0603020202020204"/>
                <a:ea typeface="+mj-ea"/>
                <a:cs typeface="+mj-cs"/>
              </a:rPr>
              <a:t>психогимнастики</a:t>
            </a:r>
            <a:r>
              <a:rPr lang="ru-RU" sz="4000" b="1" dirty="0">
                <a:ln/>
                <a:solidFill>
                  <a:schemeClr val="accent3"/>
                </a:solidFill>
                <a:latin typeface="Trebuchet MS" panose="020B0603020202020204"/>
                <a:ea typeface="+mj-ea"/>
                <a:cs typeface="+mj-cs"/>
              </a:rPr>
              <a:t>.</a:t>
            </a:r>
            <a:endParaRPr lang="ru-RU" sz="4000" b="1" dirty="0">
              <a:ln/>
              <a:solidFill>
                <a:schemeClr val="accent3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1916832"/>
            <a:ext cx="7704856" cy="477053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400" b="1" dirty="0">
                <a:ln/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Сохранение психического здоровья, коррекция и предупреждение эмоциональных  расстройств у детей.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400" b="1" dirty="0">
                <a:ln/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Преодолеть барьеры в общении ( понять себя и других).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400" b="1" dirty="0">
                <a:ln/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Снять психическое напряжение.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400" b="1" dirty="0">
                <a:ln/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Дать возможность в </a:t>
            </a:r>
            <a:r>
              <a:rPr lang="ru-RU" sz="2400" b="1" dirty="0" smtClean="0">
                <a:ln/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самовыражении</a:t>
            </a:r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ru-RU" sz="2400" b="1" dirty="0" smtClean="0">
                <a:ln/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400" b="1" dirty="0">
                <a:ln/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словесного языка чувств (называние эмоций ведет </a:t>
            </a:r>
            <a:r>
              <a:rPr lang="ru-RU" sz="2400" b="1" dirty="0" smtClean="0">
                <a:ln/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эмоциональному </a:t>
            </a:r>
            <a:r>
              <a:rPr lang="ru-RU" sz="2400" b="1" dirty="0">
                <a:ln/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осознанию ребенком себя).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ru-RU" sz="2800" b="1" dirty="0" smtClean="0">
              <a:ln/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n/>
              <a:solidFill>
                <a:schemeClr val="accent3"/>
              </a:solidFill>
            </a:endParaRPr>
          </a:p>
          <a:p>
            <a:endParaRPr lang="ru-RU" b="1" dirty="0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87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pptbackgrounds.org/uploads/fabulous-background-with-insects-powerpoint-backgroun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4963" y="0"/>
            <a:ext cx="9218963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9868" y="1412776"/>
            <a:ext cx="8207433" cy="507831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solidFill>
                  <a:srgbClr val="00421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 </a:t>
            </a:r>
            <a:r>
              <a:rPr lang="ru-RU" dirty="0">
                <a:solidFill>
                  <a:srgbClr val="00421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аксиома – эмоции и чувства передаются не методами и приемами, а человеком.</a:t>
            </a:r>
            <a:br>
              <a:rPr lang="ru-RU" dirty="0">
                <a:solidFill>
                  <a:srgbClr val="00421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421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современных условиях необходимо выделить такое профессионально важное качество педагога, как управление эмоциональными состояниями (своими и своих воспитанников).</a:t>
            </a:r>
            <a:br>
              <a:rPr lang="ru-RU" dirty="0">
                <a:solidFill>
                  <a:srgbClr val="00421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421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Тревожность у детей дошкольного возраста проявляется в беспокойстве, напряженности, недоверчивости к окружающим, неуверенности в себе. Главным условием профилактики и снятия тревожности является наличие у педагога </a:t>
            </a:r>
            <a:r>
              <a:rPr lang="ru-RU" dirty="0" err="1">
                <a:solidFill>
                  <a:srgbClr val="00421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эмпатии</a:t>
            </a:r>
            <a:r>
              <a:rPr lang="ru-RU" dirty="0">
                <a:solidFill>
                  <a:srgbClr val="00421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(сопереживания), любви к детям, умения верить в их природный потенциал развития, вселять надежду и успех, предоставляя возможность познавать мир в деятельности (игровой, познавательно-практической и изобразительной) и т.д. Материнская любовь к детям дает ребенку уверенность в том, что он понят, принят и признан как личность, а это залог здорового самочувствия и развития. Любовь – катализатор чуткости, сердечности, человечности воспитанников. Пренебрежение эмоциями и чувствами детей, вторжение в мотивационное пространство ребенка нарушают его психическое равновесие.</a:t>
            </a:r>
            <a:r>
              <a:rPr lang="ru-RU" sz="2800" dirty="0"/>
              <a:t/>
            </a:r>
            <a:br>
              <a:rPr lang="ru-RU" sz="2800" dirty="0"/>
            </a:br>
            <a:endParaRPr lang="ru-RU" b="1" dirty="0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01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pptbackgrounds.org/uploads/fabulous-background-with-insects-powerpoint-backgroun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4964" y="-4688"/>
            <a:ext cx="9218963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59632" y="1052736"/>
            <a:ext cx="662473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i="1" dirty="0">
                <a:solidFill>
                  <a:srgbClr val="90C226"/>
                </a:solidFill>
                <a:latin typeface="Trebuchet MS" panose="020B0603020202020204"/>
                <a:ea typeface="+mj-ea"/>
                <a:cs typeface="+mj-cs"/>
              </a:rPr>
              <a:t>Основные задачи:</a:t>
            </a:r>
            <a:endParaRPr lang="ru-RU" sz="4000" b="1" dirty="0">
              <a:ln/>
              <a:solidFill>
                <a:schemeClr val="accent3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916832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7544" y="2132856"/>
            <a:ext cx="74888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Фиксировать внимание ребенка на чужих проявлениях эмоций;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Учить подражательно воспроизводить чужие эмоции;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Фиксировать внимание на своих мышечных ощущениях как проявление этих эмоций;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Анализировать и </a:t>
            </a:r>
            <a:r>
              <a:rPr lang="ru-RU" sz="20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словестно</a:t>
            </a: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 описывать мышечные проявления эмоций;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Повторно производить эмоции в  заданных упражнениях;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Контролировать ощущения.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426103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pptbackgrounds.org/uploads/fabulous-background-with-insects-powerpoint-backgroun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582" y="-4688"/>
            <a:ext cx="9218963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93866" y="1196752"/>
            <a:ext cx="8064896" cy="5259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ru-RU" sz="1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Персонажами </a:t>
            </a:r>
            <a:r>
              <a:rPr lang="ru-RU" sz="1600" b="1" i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психогимнастики</a:t>
            </a:r>
            <a:r>
              <a:rPr lang="ru-RU" sz="1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могут быть дети, а также и взрослые. </a:t>
            </a:r>
            <a:endParaRPr lang="ru-RU" sz="16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lnSpc>
                <a:spcPct val="150000"/>
              </a:lnSpc>
            </a:pPr>
            <a:r>
              <a:rPr lang="ru-RU" sz="1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1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просто играют, получают удовольствие, испытывают интерес, познают окружающий мир, но при этом учатся нелегкому делу умению – управлять собой и своими эмоциями. </a:t>
            </a:r>
            <a:endParaRPr lang="ru-RU" sz="16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lnSpc>
                <a:spcPct val="150000"/>
              </a:lnSpc>
            </a:pPr>
            <a:r>
              <a:rPr lang="ru-RU" sz="1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</a:t>
            </a:r>
            <a:r>
              <a:rPr lang="ru-RU" sz="1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в упражнениях должно быть добровольным. Можно пытаться увлечь их, заинтересовать, соблазнить, но ни в коем случае не заставлять.</a:t>
            </a:r>
            <a:br>
              <a:rPr lang="ru-RU" sz="1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упражнений в </a:t>
            </a:r>
            <a:r>
              <a:rPr lang="ru-RU" sz="1600" b="1" i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психогимнастике</a:t>
            </a:r>
            <a:r>
              <a:rPr lang="ru-RU" sz="1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направлены на развитие:</a:t>
            </a:r>
          </a:p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1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движений;</a:t>
            </a:r>
          </a:p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1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эмоций;</a:t>
            </a:r>
          </a:p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1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общения;</a:t>
            </a:r>
          </a:p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1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поведения.</a:t>
            </a:r>
          </a:p>
          <a:p>
            <a:pPr>
              <a:lnSpc>
                <a:spcPct val="150000"/>
              </a:lnSpc>
            </a:pPr>
            <a:r>
              <a:rPr lang="ru-RU" sz="1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Каждое упражнение включает: фантазию (мысли, образы), чувства (эмоции) и движения ребенка для того, чтобы он учился произвольно воздействовать на каждый элемент </a:t>
            </a:r>
            <a:r>
              <a:rPr lang="ru-RU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триады. </a:t>
            </a:r>
            <a:endParaRPr lang="ru-RU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4997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pptbackgrounds.org/uploads/fabulous-background-with-insects-powerpoint-backgroun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4964" y="-4688"/>
            <a:ext cx="9218963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59632" y="1052736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endParaRPr lang="ru-RU" sz="4000" b="1" dirty="0">
              <a:ln/>
              <a:solidFill>
                <a:schemeClr val="accent3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916832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02397" y="839527"/>
            <a:ext cx="76328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Когда </a:t>
            </a: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использовать </a:t>
            </a:r>
            <a:r>
              <a:rPr lang="ru-RU" sz="32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психогимнастику</a:t>
            </a: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7544" y="2132856"/>
            <a:ext cx="770485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	Прежде </a:t>
            </a:r>
            <a:r>
              <a:rPr lang="ru-RU" sz="2000" b="1" dirty="0">
                <a:ln w="1905"/>
                <a:solidFill>
                  <a:schemeClr val="accent3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всего такие занятия показаны детям: с чрезмерной утомляемостью, замкнутым, с неврозами, </a:t>
            </a:r>
          </a:p>
          <a:p>
            <a:r>
              <a:rPr lang="ru-RU" sz="2000" b="1" dirty="0">
                <a:ln w="1905"/>
                <a:solidFill>
                  <a:schemeClr val="accent3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нарушениями характера</a:t>
            </a:r>
            <a:r>
              <a:rPr lang="ru-RU" sz="2000" b="1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,  </a:t>
            </a:r>
            <a:r>
              <a:rPr lang="ru-RU" sz="2000" b="1" dirty="0">
                <a:ln w="1905"/>
                <a:solidFill>
                  <a:schemeClr val="accent3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легкими задержками психического развития и другими нервно- психическими расстройствами,</a:t>
            </a:r>
          </a:p>
          <a:p>
            <a:r>
              <a:rPr lang="ru-RU" sz="2000" b="1" dirty="0">
                <a:ln w="1905"/>
                <a:solidFill>
                  <a:schemeClr val="accent3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 находящимися на границе здоровья и болезни.</a:t>
            </a:r>
          </a:p>
          <a:p>
            <a:r>
              <a:rPr lang="ru-RU" sz="2000" b="1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	Не </a:t>
            </a:r>
            <a:r>
              <a:rPr lang="ru-RU" sz="2000" b="1" dirty="0">
                <a:ln w="1905"/>
                <a:solidFill>
                  <a:schemeClr val="accent3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менее важно использовать </a:t>
            </a:r>
            <a:r>
              <a:rPr lang="ru-RU" sz="2000" b="1" dirty="0" err="1">
                <a:ln w="1905"/>
                <a:solidFill>
                  <a:schemeClr val="accent3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психогимнастику</a:t>
            </a:r>
            <a:r>
              <a:rPr lang="ru-RU" sz="2000" b="1" dirty="0">
                <a:ln w="1905"/>
                <a:solidFill>
                  <a:schemeClr val="accent3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 в профилактической работе с практически здоровыми детьми с целью психофизической разрядки.</a:t>
            </a:r>
          </a:p>
          <a:p>
            <a:r>
              <a:rPr lang="ru-RU" sz="2000" b="1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	Также </a:t>
            </a:r>
            <a:r>
              <a:rPr lang="ru-RU" sz="2000" b="1" dirty="0">
                <a:ln w="1905"/>
                <a:solidFill>
                  <a:schemeClr val="accent3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нужно включать </a:t>
            </a:r>
            <a:r>
              <a:rPr lang="ru-RU" sz="2000" b="1" dirty="0" err="1">
                <a:ln w="1905"/>
                <a:solidFill>
                  <a:schemeClr val="accent3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психогимнастический</a:t>
            </a:r>
            <a:r>
              <a:rPr lang="ru-RU" sz="2000" b="1" dirty="0">
                <a:ln w="1905"/>
                <a:solidFill>
                  <a:schemeClr val="accent3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 комплекс в дни, когда запланированы занятия с высокими </a:t>
            </a:r>
            <a:r>
              <a:rPr lang="ru-RU" sz="2000" b="1" dirty="0" err="1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нтеллектуальными</a:t>
            </a:r>
            <a:r>
              <a:rPr lang="ru-RU" sz="2000" b="1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ru-RU" sz="2000" b="1" dirty="0">
                <a:ln w="1905"/>
                <a:solidFill>
                  <a:schemeClr val="accent3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или психоэмоциональными нагрузками. </a:t>
            </a:r>
          </a:p>
        </p:txBody>
      </p:sp>
    </p:spTree>
    <p:extLst>
      <p:ext uri="{BB962C8B-B14F-4D97-AF65-F5344CB8AC3E}">
        <p14:creationId xmlns:p14="http://schemas.microsoft.com/office/powerpoint/2010/main" val="417321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pptbackgrounds.org/uploads/fabulous-background-with-insects-powerpoint-backgroun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4964" y="-4688"/>
            <a:ext cx="9218963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59632" y="1052736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endParaRPr lang="ru-RU" sz="4000" b="1" dirty="0">
              <a:ln/>
              <a:solidFill>
                <a:schemeClr val="accent3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916832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2099" y="1043780"/>
            <a:ext cx="770485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	</a:t>
            </a:r>
            <a:r>
              <a:rPr lang="ru-RU" b="1" i="1" dirty="0">
                <a:solidFill>
                  <a:srgbClr val="006600"/>
                </a:solidFill>
              </a:rPr>
              <a:t>Занятие по </a:t>
            </a:r>
            <a:r>
              <a:rPr lang="ru-RU" b="1" i="1" dirty="0" err="1">
                <a:solidFill>
                  <a:srgbClr val="006600"/>
                </a:solidFill>
              </a:rPr>
              <a:t>психогимнастике</a:t>
            </a:r>
            <a:r>
              <a:rPr lang="ru-RU" dirty="0">
                <a:solidFill>
                  <a:srgbClr val="006600"/>
                </a:solidFill>
              </a:rPr>
              <a:t> должно начинаться с общей разминки. Ее задача – сбросить инертность физического и психического самочувствия, поднять мышечный тонус, «разогреть» внимание и интерес ребенка к занятию, настроить детей на активную работу и контакт друг с другом. Упражнения и игры на внимание должны быть разнообразны по форме и характеру. Объекты внимания также самые разные: звуки, голоса, предметы, невидимое окружение, люди, их одежда, эмоции, контакты и т.п. Например: «Что изменилось в этой комнате?» «Какие звуки ты различаешь на улице, в соседнем помещении?», «С закрытыми глазами угадай, кто подал голос?», «Кто к тебе прикоснулся?», «Кто крепче всех пожал руку?», «Какой предмет самый большой, самый теплый, шероховатый?», «У кого из детей белые носочки?», «Кто самый веселый (грустный)?», «Какие зверюшки есть в этой комнате?».</a:t>
            </a:r>
            <a:br>
              <a:rPr lang="ru-RU" dirty="0">
                <a:solidFill>
                  <a:srgbClr val="006600"/>
                </a:solidFill>
              </a:rPr>
            </a:br>
            <a:r>
              <a:rPr lang="ru-RU" dirty="0">
                <a:solidFill>
                  <a:srgbClr val="006600"/>
                </a:solidFill>
              </a:rPr>
              <a:t>Игры могут быть любыми. Единственное требование – они всегда должны быть интересны и направлены на общую деятельность, совместные движения, контакты. Все игры и упражнения включают элементы </a:t>
            </a:r>
            <a:r>
              <a:rPr lang="ru-RU" dirty="0" err="1">
                <a:solidFill>
                  <a:srgbClr val="006600"/>
                </a:solidFill>
              </a:rPr>
              <a:t>психогимнастики</a:t>
            </a:r>
            <a:r>
              <a:rPr lang="ru-RU" dirty="0">
                <a:solidFill>
                  <a:srgbClr val="006600"/>
                </a:solidFill>
              </a:rPr>
              <a:t>. </a:t>
            </a:r>
            <a:endParaRPr lang="ru-RU" b="1" dirty="0">
              <a:ln w="1905"/>
              <a:solidFill>
                <a:srgbClr val="0066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64691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pptbackgrounds.org/uploads/fabulous-background-with-insects-powerpoint-backgroun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4964" y="-4688"/>
            <a:ext cx="9218963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59632" y="1052736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endParaRPr lang="ru-RU" sz="4000" b="1" dirty="0">
              <a:ln/>
              <a:solidFill>
                <a:schemeClr val="accent3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916832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2099" y="1268760"/>
            <a:ext cx="7704856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	</a:t>
            </a:r>
            <a:r>
              <a:rPr lang="ru-RU" dirty="0">
                <a:solidFill>
                  <a:srgbClr val="006600"/>
                </a:solidFill>
              </a:rPr>
              <a:t>Педагог должен помнить, что </a:t>
            </a:r>
            <a:r>
              <a:rPr lang="ru-RU" dirty="0" err="1">
                <a:solidFill>
                  <a:srgbClr val="006600"/>
                </a:solidFill>
              </a:rPr>
              <a:t>психогимнастика</a:t>
            </a:r>
            <a:r>
              <a:rPr lang="ru-RU" dirty="0">
                <a:solidFill>
                  <a:srgbClr val="006600"/>
                </a:solidFill>
              </a:rPr>
              <a:t> – это не физкультура, не механическое повторение физических упражнений. Любое физическое движение в </a:t>
            </a:r>
            <a:r>
              <a:rPr lang="ru-RU" dirty="0" err="1">
                <a:solidFill>
                  <a:srgbClr val="006600"/>
                </a:solidFill>
              </a:rPr>
              <a:t>психогимнастике</a:t>
            </a:r>
            <a:r>
              <a:rPr lang="ru-RU" dirty="0">
                <a:solidFill>
                  <a:srgbClr val="006600"/>
                </a:solidFill>
              </a:rPr>
              <a:t> выражает какой-либо образ фантазии, насыщенный эмоциональным содержанием, тем самым объединяет деятельность психических функций (мышления, эмоции, движения), а с помощью комментариев взрослого к этим процессам подключается и внутреннее внимание детей</a:t>
            </a:r>
            <a:r>
              <a:rPr lang="ru-RU" dirty="0" smtClean="0">
                <a:solidFill>
                  <a:srgbClr val="006600"/>
                </a:solidFill>
              </a:rPr>
              <a:t>.</a:t>
            </a:r>
          </a:p>
          <a:p>
            <a:r>
              <a:rPr lang="ru-RU" dirty="0" smtClean="0">
                <a:solidFill>
                  <a:srgbClr val="006600"/>
                </a:solidFill>
              </a:rPr>
              <a:t> </a:t>
            </a:r>
            <a:r>
              <a:rPr lang="ru-RU" dirty="0">
                <a:solidFill>
                  <a:srgbClr val="006600"/>
                </a:solidFill>
              </a:rPr>
              <a:t>Таким образом, </a:t>
            </a:r>
            <a:r>
              <a:rPr lang="ru-RU" dirty="0" err="1">
                <a:solidFill>
                  <a:srgbClr val="006600"/>
                </a:solidFill>
              </a:rPr>
              <a:t>психогимнастическое</a:t>
            </a:r>
            <a:r>
              <a:rPr lang="ru-RU" dirty="0">
                <a:solidFill>
                  <a:srgbClr val="006600"/>
                </a:solidFill>
              </a:rPr>
              <a:t> упражнение использует механизм психологического функционального единства: например, ребенок не просто выполняет резкие ритмические махи руками, а представляет себя веселым зайчиком, играющим на воображаемом барабане в цирке. Это игровое упражнение доставляет ребенку массу удовольствия, включает в работу его фантазию, улучшает ритмичность движения. </a:t>
            </a:r>
            <a:endParaRPr lang="ru-RU" dirty="0" smtClean="0">
              <a:solidFill>
                <a:srgbClr val="006600"/>
              </a:solidFill>
            </a:endParaRPr>
          </a:p>
          <a:p>
            <a:r>
              <a:rPr lang="ru-RU" dirty="0">
                <a:solidFill>
                  <a:srgbClr val="006600"/>
                </a:solidFill>
              </a:rPr>
              <a:t>Источником сюжетов для игр и упражнений могут служить не только психологические ситуации, но и любые детские книги, мультфильмы, телепередачи. </a:t>
            </a:r>
            <a:endParaRPr lang="ru-RU" b="1" dirty="0">
              <a:ln w="1905"/>
              <a:solidFill>
                <a:srgbClr val="0066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7251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471</Words>
  <Application>Microsoft Office PowerPoint</Application>
  <PresentationFormat>Экран (4:3)</PresentationFormat>
  <Paragraphs>72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</dc:creator>
  <cp:lastModifiedBy>Марина</cp:lastModifiedBy>
  <cp:revision>13</cp:revision>
  <dcterms:created xsi:type="dcterms:W3CDTF">2016-09-10T20:05:17Z</dcterms:created>
  <dcterms:modified xsi:type="dcterms:W3CDTF">2016-09-10T21:29:25Z</dcterms:modified>
</cp:coreProperties>
</file>