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1" r:id="rId3"/>
    <p:sldId id="276" r:id="rId4"/>
    <p:sldId id="263" r:id="rId5"/>
    <p:sldId id="264" r:id="rId6"/>
    <p:sldId id="260" r:id="rId7"/>
    <p:sldId id="275" r:id="rId8"/>
    <p:sldId id="258" r:id="rId9"/>
    <p:sldId id="266" r:id="rId10"/>
    <p:sldId id="272" r:id="rId11"/>
    <p:sldId id="277" r:id="rId12"/>
    <p:sldId id="270" r:id="rId13"/>
    <p:sldId id="273" r:id="rId14"/>
    <p:sldId id="278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FFFF"/>
    <a:srgbClr val="794CD4"/>
    <a:srgbClr val="FF6600"/>
    <a:srgbClr val="9900FF"/>
    <a:srgbClr val="FFCCFF"/>
    <a:srgbClr val="FF66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2D7CBD-6F90-4AD4-B152-1F2FE6991F65}" type="datetimeFigureOut">
              <a:rPr lang="ru-RU"/>
              <a:pPr/>
              <a:t>11.01.2017</a:t>
            </a:fld>
            <a:endParaRPr lang="ru-RU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3D35B4-311E-4150-AD49-3183A10708A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C74E6C-DACD-4460-890F-5FC0671AF1AB}" type="datetimeFigureOut">
              <a:rPr lang="ru-RU"/>
              <a:pPr/>
              <a:t>11.01.2017</a:t>
            </a:fld>
            <a:endParaRPr lang="ru-RU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4158C6D-86BB-452B-A907-54E3FF0AA3D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67E4802-02F2-45BF-94F7-E663C3A09724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0FA1891-6913-4841-9CFA-BFFEB576A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B66C4-1BDC-4677-A5AA-5F3BFCDD78B9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71112-8E6B-4022-8797-BE663066B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86C31-B29F-47E9-ABC4-8C0C94E6E848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6FB36-CD46-42DE-9CE2-CFB2F32F2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21763-1A0B-4486-B584-462A18944A41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0516C-CFD4-4C35-8DE5-F7515BA10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5D1CFF-C823-4E7B-9A9A-3B00F8B315DB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E26A22-D9DB-463D-AF5E-7FC3F30DF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D01FA9-7A52-4C8A-9FFD-05431768E745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323B1D-C1FE-48FC-9666-C19E6F403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688D9C-2DD2-4592-ADA1-617BD2DD1A86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5D842D-0329-4A3C-9F6F-13654419A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C00BA1-60A8-4B15-B5A7-06BD96E98430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21FD1E-3516-440B-A452-CB36BBF8C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EC55C-E3E2-42A4-B728-03D33885F89D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13105-4D2D-4C28-9A1D-6776BE430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7B1D0C-D43C-4EE3-BA70-1A10D1E4EE4D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5DC64C-C0F3-4897-A335-EA2A8396E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2E9F92-2CE3-42C5-8DB0-D045C1D46AF7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3159B24-1B6D-49B1-BDE0-99B05EA1A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EE138C1-881F-4EF0-9754-DCC4D200DBF7}" type="datetimeFigureOut">
              <a:rPr lang="ru-RU"/>
              <a:pPr>
                <a:defRPr/>
              </a:pPr>
              <a:t>11.01.2017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E752BC6-9437-43FD-AACE-73AB0C758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spd="med">
    <p:pull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2123" y="784833"/>
            <a:ext cx="7743852" cy="286800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/>
              <a:t>Развитие речи детей второй младшей группы с помощью нетрадиционных пальчиковых игр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617662"/>
          </a:xfrm>
        </p:spPr>
        <p:txBody>
          <a:bodyPr/>
          <a:lstStyle/>
          <a:p>
            <a:pPr marR="0" eaLnBrk="1" hangingPunct="1">
              <a:lnSpc>
                <a:spcPct val="70000"/>
              </a:lnSpc>
            </a:pPr>
            <a:r>
              <a:rPr lang="ru-RU" sz="1200" b="1" smtClean="0"/>
              <a:t>  </a:t>
            </a:r>
            <a:endParaRPr lang="ru-RU" sz="1200" smtClean="0"/>
          </a:p>
          <a:p>
            <a:pPr marR="0" algn="ctr" eaLnBrk="1" hangingPunct="1">
              <a:lnSpc>
                <a:spcPct val="70000"/>
              </a:lnSpc>
            </a:pPr>
            <a:r>
              <a:rPr lang="ru-RU" sz="2400" b="1" smtClean="0"/>
              <a:t>Подготовила воспитатель 2 младшей группы</a:t>
            </a:r>
          </a:p>
          <a:p>
            <a:pPr marR="0" algn="ctr" eaLnBrk="1" hangingPunct="1">
              <a:lnSpc>
                <a:spcPct val="70000"/>
              </a:lnSpc>
            </a:pPr>
            <a:r>
              <a:rPr lang="ru-RU" sz="2400" b="1" smtClean="0"/>
              <a:t> МБДОУ д/с  «Березка». </a:t>
            </a:r>
            <a:r>
              <a:rPr lang="ru-RU" sz="1600" b="1" smtClean="0"/>
              <a:t>с.Микряково.</a:t>
            </a:r>
            <a:endParaRPr lang="ru-RU" sz="1600" b="1" smtClean="0">
              <a:latin typeface="Arial" charset="0"/>
            </a:endParaRPr>
          </a:p>
          <a:p>
            <a:pPr marR="0" algn="ctr" eaLnBrk="1" hangingPunct="1">
              <a:lnSpc>
                <a:spcPct val="70000"/>
              </a:lnSpc>
            </a:pPr>
            <a:endParaRPr lang="ru-RU" sz="2400" b="1" smtClean="0">
              <a:latin typeface="Arial" charset="0"/>
            </a:endParaRPr>
          </a:p>
          <a:p>
            <a:pPr marR="0" algn="ctr" eaLnBrk="1" hangingPunct="1">
              <a:lnSpc>
                <a:spcPct val="70000"/>
              </a:lnSpc>
            </a:pPr>
            <a:r>
              <a:rPr lang="ru-RU" sz="2400" b="1" smtClean="0"/>
              <a:t> </a:t>
            </a:r>
            <a:r>
              <a:rPr lang="ru-RU" sz="2400" b="1" smtClean="0">
                <a:solidFill>
                  <a:schemeClr val="tx1"/>
                </a:solidFill>
              </a:rPr>
              <a:t>Семьянова Галина Анатольевна.</a:t>
            </a:r>
          </a:p>
          <a:p>
            <a:pPr marR="0" algn="ctr" eaLnBrk="1" hangingPunct="1">
              <a:lnSpc>
                <a:spcPct val="70000"/>
              </a:lnSpc>
            </a:pPr>
            <a:endParaRPr lang="ru-RU" sz="2400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5"/>
          <p:cNvSpPr>
            <a:spLocks noGrp="1"/>
          </p:cNvSpPr>
          <p:nvPr>
            <p:ph idx="1"/>
          </p:nvPr>
        </p:nvSpPr>
        <p:spPr>
          <a:xfrm>
            <a:off x="4284663" y="1196975"/>
            <a:ext cx="4402137" cy="511175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ru-RU" smtClean="0"/>
          </a:p>
          <a:p>
            <a:pPr algn="ctr" eaLnBrk="1" hangingPunct="1"/>
            <a:r>
              <a:rPr lang="ru-RU" sz="1400" smtClean="0"/>
              <a:t>консультация (папка передвижка);</a:t>
            </a:r>
          </a:p>
          <a:p>
            <a:pPr algn="ctr" eaLnBrk="1" hangingPunct="1"/>
            <a:r>
              <a:rPr lang="ru-RU" sz="1400" smtClean="0"/>
              <a:t>родительские собрания;</a:t>
            </a:r>
          </a:p>
          <a:p>
            <a:pPr algn="ctr" eaLnBrk="1" hangingPunct="1"/>
            <a:r>
              <a:rPr lang="ru-RU" sz="1400" smtClean="0"/>
              <a:t>изготовление пособий;</a:t>
            </a:r>
          </a:p>
          <a:p>
            <a:pPr algn="ctr" eaLnBrk="1" hangingPunct="1"/>
            <a:r>
              <a:rPr lang="ru-RU" sz="1400" smtClean="0"/>
              <a:t>практические мероприятия;</a:t>
            </a:r>
          </a:p>
          <a:p>
            <a:pPr algn="ctr" eaLnBrk="1" hangingPunct="1"/>
            <a:r>
              <a:rPr lang="ru-RU" sz="1400" smtClean="0"/>
              <a:t>совместное изготовление работ к выставкам;</a:t>
            </a:r>
          </a:p>
          <a:p>
            <a:pPr algn="ctr" eaLnBrk="1" hangingPunct="1"/>
            <a:r>
              <a:rPr lang="ru-RU" sz="1400" smtClean="0"/>
              <a:t>мастер- класс для родителей;</a:t>
            </a:r>
          </a:p>
          <a:p>
            <a:pPr algn="ctr" eaLnBrk="1" hangingPunct="1"/>
            <a:r>
              <a:rPr lang="ru-RU" sz="1400" b="1" smtClean="0"/>
              <a:t> </a:t>
            </a:r>
            <a:r>
              <a:rPr lang="ru-RU" sz="1400" smtClean="0"/>
              <a:t>повышение компетентности родителей </a:t>
            </a:r>
          </a:p>
          <a:p>
            <a:pPr eaLnBrk="1" hangingPunct="1"/>
            <a:endParaRPr lang="ru-RU" sz="140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6100" y="265482"/>
            <a:ext cx="8229600" cy="92379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</a:t>
            </a:r>
            <a:r>
              <a:rPr lang="ru-RU" sz="3200" dirty="0" smtClean="0"/>
              <a:t> Работа с родителями</a:t>
            </a:r>
            <a:endParaRPr lang="ru-RU" sz="3200" dirty="0"/>
          </a:p>
        </p:txBody>
      </p:sp>
      <p:sp>
        <p:nvSpPr>
          <p:cNvPr id="22531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5102225" y="5410200"/>
            <a:ext cx="4041775" cy="7620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mtClean="0"/>
              <a:t> </a:t>
            </a:r>
          </a:p>
        </p:txBody>
      </p:sp>
      <p:sp>
        <p:nvSpPr>
          <p:cNvPr id="22532" name="Rectangle 1"/>
          <p:cNvSpPr>
            <a:spLocks noGrp="1" noChangeArrowheads="1"/>
          </p:cNvSpPr>
          <p:nvPr>
            <p:ph sz="half" idx="4294967295"/>
          </p:nvPr>
        </p:nvSpPr>
        <p:spPr>
          <a:xfrm flipH="1" flipV="1">
            <a:off x="7715250" y="3025775"/>
            <a:ext cx="1214438" cy="461963"/>
          </a:xfrm>
        </p:spPr>
        <p:txBody>
          <a:bodyPr anchor="ctr">
            <a:spAutoFit/>
          </a:bodyPr>
          <a:lstStyle/>
          <a:p>
            <a:pPr marL="228600" indent="-228600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</a:pPr>
            <a:r>
              <a:rPr lang="ru-RU" sz="1200" smtClean="0">
                <a:solidFill>
                  <a:srgbClr val="333333"/>
                </a:solidFill>
                <a:latin typeface="Arial" charset="0"/>
                <a:ea typeface="Times New Roman" pitchFamily="18" charset="0"/>
                <a:cs typeface="Arial" charset="0"/>
              </a:rPr>
              <a:t>   </a:t>
            </a:r>
            <a:endParaRPr lang="ru-RU" sz="900" smtClean="0">
              <a:latin typeface="Arial" charset="0"/>
              <a:ea typeface="Times New Roman" pitchFamily="18" charset="0"/>
              <a:cs typeface="Arial" charset="0"/>
            </a:endParaRPr>
          </a:p>
          <a:p>
            <a:pPr marL="228600" indent="-228600">
              <a:spcBef>
                <a:spcPct val="0"/>
              </a:spcBef>
              <a:buClrTx/>
              <a:buSzTx/>
              <a:buFont typeface="Wingdings 3" pitchFamily="18" charset="2"/>
              <a:buNone/>
            </a:pPr>
            <a:r>
              <a:rPr lang="ru-RU" sz="1200" smtClean="0">
                <a:solidFill>
                  <a:srgbClr val="333333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  <a:endParaRPr lang="ru-RU" sz="180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2533" name="Текст 4"/>
          <p:cNvSpPr>
            <a:spLocks noGrp="1"/>
          </p:cNvSpPr>
          <p:nvPr>
            <p:ph type="subTitle" idx="4294967295"/>
          </p:nvPr>
        </p:nvSpPr>
        <p:spPr>
          <a:xfrm>
            <a:off x="395288" y="1268413"/>
            <a:ext cx="8564562" cy="25908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mtClean="0"/>
              <a:t>  </a:t>
            </a:r>
          </a:p>
        </p:txBody>
      </p:sp>
      <p:pic>
        <p:nvPicPr>
          <p:cNvPr id="22534" name="Picture 7" descr="Фото11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076700"/>
            <a:ext cx="4249738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8" descr="Фото11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412875"/>
            <a:ext cx="4144963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9" descr="Фото11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1412875"/>
            <a:ext cx="4144963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6334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3700" smtClean="0">
                <a:effectLst/>
              </a:rPr>
              <a:t>Основные принципы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981075"/>
            <a:ext cx="8280400" cy="5472113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 3" pitchFamily="18" charset="2"/>
              <a:buNone/>
              <a:defRPr/>
            </a:pPr>
            <a:r>
              <a:rPr lang="ru-RU" sz="1800" b="1" dirty="0" smtClean="0">
                <a:latin typeface="Arial" charset="0"/>
              </a:rPr>
              <a:t>   </a:t>
            </a:r>
          </a:p>
          <a:p>
            <a:pPr marL="452437" indent="-342900" algn="just" eaLnBrk="1" hangingPunct="1">
              <a:lnSpc>
                <a:spcPct val="70000"/>
              </a:lnSpc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Arial" charset="0"/>
              </a:rPr>
              <a:t>1. Принцип целенаправленности. </a:t>
            </a:r>
            <a:r>
              <a:rPr lang="ru-RU" sz="2400" dirty="0" smtClean="0">
                <a:latin typeface="Arial" charset="0"/>
              </a:rPr>
              <a:t> </a:t>
            </a:r>
          </a:p>
          <a:p>
            <a:pPr marL="566737" indent="-457200" algn="just" eaLnBrk="1" hangingPunct="1">
              <a:lnSpc>
                <a:spcPct val="70000"/>
              </a:lnSpc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Arial" charset="0"/>
              </a:rPr>
              <a:t>   </a:t>
            </a:r>
          </a:p>
          <a:p>
            <a:pPr marL="566737" indent="-457200" algn="just" eaLnBrk="1" hangingPunct="1">
              <a:lnSpc>
                <a:spcPct val="70000"/>
              </a:lnSpc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Arial" charset="0"/>
              </a:rPr>
              <a:t>2.Принцип </a:t>
            </a:r>
            <a:r>
              <a:rPr lang="ru-RU" sz="2400" b="1" dirty="0" err="1" smtClean="0">
                <a:latin typeface="Arial" charset="0"/>
              </a:rPr>
              <a:t>по-этапности</a:t>
            </a:r>
            <a:r>
              <a:rPr lang="ru-RU" sz="2400" b="1" dirty="0" smtClean="0">
                <a:latin typeface="Arial" charset="0"/>
              </a:rPr>
              <a:t>. </a:t>
            </a:r>
            <a:r>
              <a:rPr lang="ru-RU" sz="2400" dirty="0" smtClean="0">
                <a:latin typeface="Arial" charset="0"/>
              </a:rPr>
              <a:t> </a:t>
            </a:r>
          </a:p>
          <a:p>
            <a:pPr marL="566737" indent="-457200" algn="just" eaLnBrk="1" hangingPunct="1">
              <a:lnSpc>
                <a:spcPct val="70000"/>
              </a:lnSpc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Arial" charset="0"/>
              </a:rPr>
              <a:t>   </a:t>
            </a:r>
          </a:p>
          <a:p>
            <a:pPr marL="566737" indent="-457200" algn="just" eaLnBrk="1" hangingPunct="1">
              <a:lnSpc>
                <a:spcPct val="70000"/>
              </a:lnSpc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Arial" charset="0"/>
              </a:rPr>
              <a:t>3.Принцип систематичности и последовательности.</a:t>
            </a:r>
          </a:p>
          <a:p>
            <a:pPr marL="566737" indent="-457200" algn="just" eaLnBrk="1" hangingPunct="1">
              <a:lnSpc>
                <a:spcPct val="70000"/>
              </a:lnSpc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Arial" charset="0"/>
              </a:rPr>
              <a:t>4.Принцип наглядности обучения. </a:t>
            </a:r>
            <a:r>
              <a:rPr lang="ru-RU" sz="2400" dirty="0" smtClean="0">
                <a:latin typeface="Arial" charset="0"/>
              </a:rPr>
              <a:t>  </a:t>
            </a:r>
          </a:p>
          <a:p>
            <a:pPr marL="566737" indent="-457200" algn="just" eaLnBrk="1" hangingPunct="1">
              <a:lnSpc>
                <a:spcPct val="70000"/>
              </a:lnSpc>
              <a:spcBef>
                <a:spcPct val="0"/>
              </a:spcBef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Arial" charset="0"/>
              </a:rPr>
              <a:t>    </a:t>
            </a:r>
          </a:p>
          <a:p>
            <a:pPr marL="566737" indent="-457200" algn="just" eaLnBrk="1" hangingPunct="1">
              <a:lnSpc>
                <a:spcPct val="70000"/>
              </a:lnSpc>
              <a:spcBef>
                <a:spcPct val="0"/>
              </a:spcBef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Arial" charset="0"/>
              </a:rPr>
              <a:t>5.Принцип </a:t>
            </a:r>
            <a:r>
              <a:rPr lang="ru-RU" sz="2400" b="1" dirty="0" err="1" smtClean="0">
                <a:latin typeface="Arial" charset="0"/>
              </a:rPr>
              <a:t>интегрированности</a:t>
            </a:r>
            <a:r>
              <a:rPr lang="ru-RU" sz="2400" b="1" dirty="0" smtClean="0">
                <a:latin typeface="Arial" charset="0"/>
              </a:rPr>
              <a:t>.</a:t>
            </a:r>
            <a:r>
              <a:rPr lang="ru-RU" sz="2400" dirty="0" smtClean="0">
                <a:latin typeface="Arial" charset="0"/>
              </a:rPr>
              <a:t>  </a:t>
            </a:r>
          </a:p>
          <a:p>
            <a:pPr marL="566737" indent="-457200" algn="just" eaLnBrk="1" hangingPunct="1">
              <a:lnSpc>
                <a:spcPct val="70000"/>
              </a:lnSpc>
              <a:spcBef>
                <a:spcPct val="0"/>
              </a:spcBef>
              <a:defRPr/>
            </a:pPr>
            <a:endParaRPr lang="ru-RU" sz="2400" b="1" dirty="0" smtClean="0">
              <a:latin typeface="Arial" charset="0"/>
            </a:endParaRPr>
          </a:p>
          <a:p>
            <a:pPr marL="566737" indent="-457200" algn="just" eaLnBrk="1" hangingPunct="1">
              <a:lnSpc>
                <a:spcPct val="70000"/>
              </a:lnSpc>
              <a:spcBef>
                <a:spcPct val="0"/>
              </a:spcBef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Arial" charset="0"/>
              </a:rPr>
              <a:t>6.Принцип адаптивности.</a:t>
            </a:r>
            <a:r>
              <a:rPr lang="ru-RU" sz="2400" dirty="0" smtClean="0">
                <a:latin typeface="Arial" charset="0"/>
              </a:rPr>
              <a:t> </a:t>
            </a:r>
          </a:p>
          <a:p>
            <a:pPr marL="566737" indent="-457200" algn="just" eaLnBrk="1" hangingPunct="1">
              <a:lnSpc>
                <a:spcPct val="70000"/>
              </a:lnSpc>
              <a:spcBef>
                <a:spcPct val="0"/>
              </a:spcBef>
              <a:defRPr/>
            </a:pPr>
            <a:endParaRPr lang="ru-RU" sz="2400" dirty="0" smtClean="0">
              <a:latin typeface="Arial" charset="0"/>
            </a:endParaRPr>
          </a:p>
          <a:p>
            <a:pPr marL="566737" indent="-457200" algn="just" eaLnBrk="1" hangingPunct="1">
              <a:lnSpc>
                <a:spcPct val="70000"/>
              </a:lnSpc>
              <a:spcBef>
                <a:spcPct val="0"/>
              </a:spcBef>
              <a:buFont typeface="Wingdings 3" pitchFamily="18" charset="2"/>
              <a:buNone/>
              <a:defRPr/>
            </a:pPr>
            <a:r>
              <a:rPr lang="ru-RU" sz="2400" b="1" dirty="0" smtClean="0">
                <a:latin typeface="Arial" charset="0"/>
              </a:rPr>
              <a:t>7.Принцип прочности.</a:t>
            </a:r>
            <a:endParaRPr lang="ru-RU" sz="2400" dirty="0" smtClean="0">
              <a:latin typeface="Arial" charset="0"/>
            </a:endParaRPr>
          </a:p>
          <a:p>
            <a:pPr marL="566737" indent="-457200" eaLnBrk="1" hangingPunct="1">
              <a:lnSpc>
                <a:spcPct val="70000"/>
              </a:lnSpc>
              <a:spcBef>
                <a:spcPct val="0"/>
              </a:spcBef>
              <a:defRPr/>
            </a:pPr>
            <a:endParaRPr lang="ru-RU" sz="2400" dirty="0" smtClean="0">
              <a:latin typeface="Arial" charset="0"/>
            </a:endParaRPr>
          </a:p>
          <a:p>
            <a:pPr marL="566737" indent="-457200">
              <a:defRPr/>
            </a:pPr>
            <a:endParaRPr lang="ru-RU" sz="2400" dirty="0" smtClean="0">
              <a:latin typeface="Arial" charset="0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7"/>
          <p:cNvSpPr>
            <a:spLocks noGrp="1"/>
          </p:cNvSpPr>
          <p:nvPr>
            <p:ph idx="1"/>
          </p:nvPr>
        </p:nvSpPr>
        <p:spPr>
          <a:xfrm>
            <a:off x="457200" y="1481138"/>
            <a:ext cx="4329113" cy="4395787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mtClean="0"/>
              <a:t>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</a:t>
            </a:r>
            <a:r>
              <a:rPr lang="ru-RU" sz="2800" smtClean="0"/>
              <a:t>-</a:t>
            </a:r>
            <a:r>
              <a:rPr lang="ru-RU" sz="2000" smtClean="0"/>
              <a:t>эффективное взаимодействие с                               родителями.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smtClean="0"/>
              <a:t> -саморазвитие ребенка,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smtClean="0"/>
              <a:t> -регулярная работа по развитию мелкой моторики и координации движений.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smtClean="0"/>
              <a:t>  -создание  предметно-развивающей среды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000" smtClean="0"/>
              <a:t> разные формы организации деятельности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12763" y="280988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Обобщение педагогического опыта.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G:\ФОТО Галины Анат\Фото11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2966" y="1085597"/>
            <a:ext cx="3102747" cy="27582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075" name="Picture 3" descr="G:\ФОТО Галины Анат\Фото11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06941" y="3899267"/>
            <a:ext cx="3357586" cy="24076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6" name="Picture 4" descr="G:\ФОТО Галины Анат\Фото114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46430" y="1135047"/>
            <a:ext cx="2643206" cy="185738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1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 3" pitchFamily="18" charset="2"/>
              <a:buNone/>
            </a:pPr>
            <a:r>
              <a:rPr lang="ru-RU" sz="2800" smtClean="0"/>
              <a:t>В результате использования традиционных и нетрадиционных приёмов у детей развивается</a:t>
            </a:r>
            <a:r>
              <a:rPr lang="ru-RU" sz="2800" smtClean="0">
                <a:latin typeface="Arial" charset="0"/>
              </a:rPr>
              <a:t>:</a:t>
            </a:r>
          </a:p>
          <a:p>
            <a:pPr eaLnBrk="1" hangingPunct="1">
              <a:lnSpc>
                <a:spcPct val="70000"/>
              </a:lnSpc>
              <a:buFont typeface="Wingdings 3" pitchFamily="18" charset="2"/>
              <a:buNone/>
            </a:pPr>
            <a:r>
              <a:rPr lang="ru-RU" sz="2800" smtClean="0"/>
              <a:t> </a:t>
            </a:r>
            <a:r>
              <a:rPr lang="ru-RU" sz="2000" smtClean="0">
                <a:latin typeface="Arial" charset="0"/>
              </a:rPr>
              <a:t>-</a:t>
            </a:r>
            <a:r>
              <a:rPr lang="ru-RU" sz="2000" smtClean="0"/>
              <a:t>слуховое восприятие, </a:t>
            </a:r>
            <a:endParaRPr lang="ru-RU" sz="2000" smtClean="0">
              <a:latin typeface="Arial" charset="0"/>
            </a:endParaRPr>
          </a:p>
          <a:p>
            <a:pPr eaLnBrk="1" hangingPunct="1">
              <a:lnSpc>
                <a:spcPct val="70000"/>
              </a:lnSpc>
              <a:buFont typeface="Wingdings 3" pitchFamily="18" charset="2"/>
              <a:buNone/>
            </a:pPr>
            <a:r>
              <a:rPr lang="ru-RU" sz="2000" smtClean="0">
                <a:latin typeface="Arial" charset="0"/>
              </a:rPr>
              <a:t>  -</a:t>
            </a:r>
            <a:r>
              <a:rPr lang="ru-RU" sz="2000" smtClean="0"/>
              <a:t>повышается наблюдательность, внимание, память,</a:t>
            </a:r>
            <a:endParaRPr lang="ru-RU" sz="2000" smtClean="0">
              <a:latin typeface="Arial" charset="0"/>
            </a:endParaRPr>
          </a:p>
          <a:p>
            <a:pPr eaLnBrk="1" hangingPunct="1">
              <a:lnSpc>
                <a:spcPct val="70000"/>
              </a:lnSpc>
              <a:buFont typeface="Wingdings 3" pitchFamily="18" charset="2"/>
              <a:buNone/>
            </a:pPr>
            <a:r>
              <a:rPr lang="ru-RU" sz="2000" smtClean="0">
                <a:latin typeface="Arial" charset="0"/>
              </a:rPr>
              <a:t>  -</a:t>
            </a:r>
            <a:r>
              <a:rPr lang="ru-RU" sz="2000" smtClean="0"/>
              <a:t>упорядочивается  впечатления, </a:t>
            </a:r>
            <a:endParaRPr lang="ru-RU" sz="2000" smtClean="0">
              <a:latin typeface="Arial" charset="0"/>
            </a:endParaRPr>
          </a:p>
          <a:p>
            <a:pPr eaLnBrk="1" hangingPunct="1">
              <a:lnSpc>
                <a:spcPct val="70000"/>
              </a:lnSpc>
              <a:buFont typeface="Wingdings 3" pitchFamily="18" charset="2"/>
              <a:buNone/>
            </a:pPr>
            <a:r>
              <a:rPr lang="ru-RU" sz="2000" smtClean="0">
                <a:latin typeface="Arial" charset="0"/>
              </a:rPr>
              <a:t>  -</a:t>
            </a:r>
            <a:r>
              <a:rPr lang="ru-RU" sz="2000" smtClean="0"/>
              <a:t> расширяется словарный запас, </a:t>
            </a:r>
            <a:endParaRPr lang="ru-RU" sz="2000" smtClean="0">
              <a:latin typeface="Arial" charset="0"/>
            </a:endParaRPr>
          </a:p>
          <a:p>
            <a:pPr eaLnBrk="1" hangingPunct="1">
              <a:lnSpc>
                <a:spcPct val="70000"/>
              </a:lnSpc>
              <a:buFont typeface="Wingdings 3" pitchFamily="18" charset="2"/>
              <a:buNone/>
            </a:pPr>
            <a:r>
              <a:rPr lang="ru-RU" sz="2000" smtClean="0">
                <a:latin typeface="Arial" charset="0"/>
              </a:rPr>
              <a:t>  -</a:t>
            </a:r>
            <a:r>
              <a:rPr lang="ru-RU" sz="2000" smtClean="0"/>
              <a:t>развивается навык игровой деятельности.</a:t>
            </a:r>
          </a:p>
          <a:p>
            <a:pPr eaLnBrk="1" hangingPunct="1">
              <a:lnSpc>
                <a:spcPct val="70000"/>
              </a:lnSpc>
              <a:buFont typeface="Wingdings 3" pitchFamily="18" charset="2"/>
              <a:buNone/>
            </a:pPr>
            <a:r>
              <a:rPr lang="ru-RU" sz="2000" smtClean="0"/>
              <a:t>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4663" y="26670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Результативность опыта.</a:t>
            </a:r>
          </a:p>
        </p:txBody>
      </p:sp>
      <p:pic>
        <p:nvPicPr>
          <p:cNvPr id="25603" name="Picture 5" descr="G:\ФОТО Галины Анат\Фото11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01283">
            <a:off x="4284663" y="3500438"/>
            <a:ext cx="4608512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Заголовок 2"/>
          <p:cNvPicPr>
            <a:picLocks noGrp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6413" y="274638"/>
            <a:ext cx="8129587" cy="1143000"/>
          </a:xfrm>
        </p:spPr>
      </p:pic>
      <p:pic>
        <p:nvPicPr>
          <p:cNvPr id="4099" name="Picture 3" descr="G:\ФОТО Галины Анат\Фото11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4398" y="1564655"/>
            <a:ext cx="3140390" cy="23523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2" name="Picture 6" descr="G:\ФОТО Галины Анат\Фото114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60246" y="1466480"/>
            <a:ext cx="3570689" cy="25967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8" name="Picture 2" descr="G:\ФОТО Галины Анат\Фото115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3831" y="3997555"/>
            <a:ext cx="3112231" cy="23772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071701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27650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ru-RU" sz="2800" b="1" smtClean="0"/>
              <a:t>Чем больше мастерства в детской руке,</a:t>
            </a:r>
            <a:endParaRPr lang="ru-RU" sz="2800" smtClean="0"/>
          </a:p>
          <a:p>
            <a:pPr marR="0" eaLnBrk="1" hangingPunct="1">
              <a:lnSpc>
                <a:spcPct val="90000"/>
              </a:lnSpc>
            </a:pPr>
            <a:r>
              <a:rPr lang="ru-RU" sz="2800" b="1" smtClean="0"/>
              <a:t>тем умнее ребенок»</a:t>
            </a:r>
            <a:endParaRPr lang="ru-RU" sz="2800" smtClean="0"/>
          </a:p>
          <a:p>
            <a:pPr marR="0" eaLnBrk="1" hangingPunct="1">
              <a:lnSpc>
                <a:spcPct val="90000"/>
              </a:lnSpc>
            </a:pPr>
            <a:r>
              <a:rPr lang="ru-RU" sz="2800" b="1" smtClean="0"/>
              <a:t>(В. А. Сухомлинский).</a:t>
            </a:r>
            <a:endParaRPr lang="ru-RU" smtClean="0"/>
          </a:p>
        </p:txBody>
      </p:sp>
      <p:sp>
        <p:nvSpPr>
          <p:cNvPr id="10" name="Овал 9"/>
          <p:cNvSpPr/>
          <p:nvPr/>
        </p:nvSpPr>
        <p:spPr>
          <a:xfrm>
            <a:off x="7858125" y="-642938"/>
            <a:ext cx="71438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1"/>
          <p:cNvSpPr>
            <a:spLocks noGrp="1"/>
          </p:cNvSpPr>
          <p:nvPr>
            <p:ph idx="1"/>
          </p:nvPr>
        </p:nvSpPr>
        <p:spPr>
          <a:xfrm>
            <a:off x="395288" y="1617663"/>
            <a:ext cx="8229600" cy="4525962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mtClean="0">
                <a:latin typeface="Arial" charset="0"/>
              </a:rPr>
              <a:t>П</a:t>
            </a:r>
            <a:r>
              <a:rPr lang="ru-RU" smtClean="0"/>
              <a:t>альчиковые игры помогают налаживать коммуникативно- речевые  отношения на уровне соприкосновения, эмоционального переживания, контакта «глаза в глаза»; имеют развивающее значение, так как наилучшим образом способствуют развитию не только мелкой моторики рук, но и речи.</a:t>
            </a:r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1325" y="2667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Актуальность данной темы</a:t>
            </a: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dirty="0" smtClean="0">
                <a:effectLst/>
                <a:latin typeface="Arial" charset="0"/>
              </a:rPr>
              <a:t>Тема: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3600" smtClean="0">
                <a:latin typeface="Arial" charset="0"/>
              </a:rPr>
              <a:t>  </a:t>
            </a:r>
            <a:r>
              <a:rPr lang="ru-RU" sz="3600" smtClean="0"/>
              <a:t>Развитие речи детей второй младшей группы с помощью нетрадиционных пальчиковых игр</a:t>
            </a:r>
          </a:p>
        </p:txBody>
      </p:sp>
      <p:pic>
        <p:nvPicPr>
          <p:cNvPr id="15363" name="Picture 4" descr="Фото11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141663"/>
            <a:ext cx="5257800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7"/>
          <p:cNvSpPr>
            <a:spLocks noGrp="1"/>
          </p:cNvSpPr>
          <p:nvPr>
            <p:ph idx="1"/>
          </p:nvPr>
        </p:nvSpPr>
        <p:spPr>
          <a:xfrm>
            <a:off x="323850" y="1412875"/>
            <a:ext cx="8218488" cy="424815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ru-RU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3200" smtClean="0"/>
              <a:t>Цель</a:t>
            </a:r>
            <a:r>
              <a:rPr lang="ru-RU" sz="3200" smtClean="0">
                <a:latin typeface="Arial" charset="0"/>
              </a:rPr>
              <a:t>-</a:t>
            </a:r>
            <a:r>
              <a:rPr lang="ru-RU" sz="3200" smtClean="0"/>
              <a:t> детск</a:t>
            </a:r>
            <a:r>
              <a:rPr lang="ru-RU" sz="3200" smtClean="0">
                <a:latin typeface="Arial" charset="0"/>
              </a:rPr>
              <a:t>ая </a:t>
            </a:r>
            <a:r>
              <a:rPr lang="ru-RU" sz="3200" smtClean="0"/>
              <a:t> речев</a:t>
            </a:r>
            <a:r>
              <a:rPr lang="ru-RU" sz="3200" smtClean="0">
                <a:latin typeface="Arial" charset="0"/>
              </a:rPr>
              <a:t>ая</a:t>
            </a:r>
            <a:r>
              <a:rPr lang="ru-RU" sz="3200" smtClean="0"/>
              <a:t> деятельност</a:t>
            </a:r>
            <a:r>
              <a:rPr lang="ru-RU" sz="3200" smtClean="0">
                <a:latin typeface="Arial" charset="0"/>
              </a:rPr>
              <a:t>ь</a:t>
            </a:r>
            <a:r>
              <a:rPr lang="ru-RU" sz="3200" smtClean="0"/>
              <a:t> через использование нетрадиционных пальчиковых игр.</a:t>
            </a:r>
          </a:p>
          <a:p>
            <a:pPr eaLnBrk="1" hangingPunct="1"/>
            <a:endParaRPr lang="ru-RU" sz="3200" smtClean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Цели  педагогического опыта.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повышение уровня  </a:t>
            </a:r>
            <a:r>
              <a:rPr lang="ru-RU" sz="2800" dirty="0" err="1" smtClean="0"/>
              <a:t>коммуникативно</a:t>
            </a:r>
            <a:r>
              <a:rPr lang="ru-RU" sz="2800" dirty="0" smtClean="0"/>
              <a:t> - речевого   развития через  пальчиковые игры;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обогащение  предметно - развивающую среды;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ru-RU" sz="2800" dirty="0" smtClean="0"/>
              <a:t> 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формирование графических навыков, подготовка руки ребенка к овладению письмом;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развитие  мелкой моторики пальцев, кистей рук;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учить  действовать по словесным инструкциям.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endParaRPr lang="ru-RU" sz="28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 педагогического опыта</a:t>
            </a: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1"/>
          <p:cNvSpPr>
            <a:spLocks noGrp="1"/>
          </p:cNvSpPr>
          <p:nvPr>
            <p:ph idx="1"/>
          </p:nvPr>
        </p:nvSpPr>
        <p:spPr>
          <a:xfrm>
            <a:off x="457200" y="1481138"/>
            <a:ext cx="3754438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 в развитии речи детей, 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подготавливает ребенка</a:t>
            </a:r>
            <a:endParaRPr lang="ru-RU" sz="21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 к рисованию и письму,   гибкость,  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помогают убрать напряжение  рук, и с губ, 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снимают умственную усталость,  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улучшают произношение звуков  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развивается  речь ребенка.</a:t>
            </a:r>
          </a:p>
          <a:p>
            <a:pPr eaLnBrk="1" hangingPunct="1">
              <a:lnSpc>
                <a:spcPct val="80000"/>
              </a:lnSpc>
            </a:pPr>
            <a:endParaRPr lang="ru-RU" sz="2100" dirty="0" smtClean="0"/>
          </a:p>
        </p:txBody>
      </p:sp>
      <p:sp>
        <p:nvSpPr>
          <p:cNvPr id="17412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effectLst/>
                <a:latin typeface="Arial" charset="0"/>
              </a:rPr>
              <a:t>Значение пальчиковых игр</a:t>
            </a:r>
          </a:p>
        </p:txBody>
      </p:sp>
      <p:pic>
        <p:nvPicPr>
          <p:cNvPr id="18435" name="Picture 4" descr="Фото11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3933825"/>
            <a:ext cx="4143375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Фото11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1196975"/>
            <a:ext cx="4214812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468313" y="274638"/>
            <a:ext cx="7761287" cy="5619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800" smtClean="0">
                <a:effectLst/>
                <a:latin typeface="Arial" charset="0"/>
              </a:rPr>
              <a:t>Пальчиковые игры</a:t>
            </a:r>
          </a:p>
        </p:txBody>
      </p:sp>
      <p:pic>
        <p:nvPicPr>
          <p:cNvPr id="18436" name="Picture 4" descr="Фото11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1052513"/>
            <a:ext cx="3927475" cy="2355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8439" name="Picture 7" descr="Фото11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000504"/>
            <a:ext cx="3425822" cy="22812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G:\ФОТО Галины Анат\Фото11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3643314"/>
            <a:ext cx="3500462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G:\ФОТО Галины Анат\Фото115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1214422"/>
            <a:ext cx="3571900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260529" y="3083"/>
            <a:ext cx="8411882" cy="111777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effectLst/>
                <a:latin typeface="Arial" charset="0"/>
              </a:rPr>
              <a:t>Пальчиковые игры</a:t>
            </a:r>
          </a:p>
        </p:txBody>
      </p:sp>
      <p:pic>
        <p:nvPicPr>
          <p:cNvPr id="19461" name="Рисунок 5" descr="САМОДЕЛЬНЫЙ ПАЛЬЧИКОВЫЙ ТЕАТР ИЗ БУМАГИ; © Яранова Ан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994150"/>
            <a:ext cx="3714750" cy="18573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462" name="Рисунок 6" descr="САМОДЕЛЬНЫЙ ПАЛЬЧИКОВЫЙ ТЕАТР ИЗ БУМАГИ; © Яранова Ан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08451" y="4429125"/>
            <a:ext cx="1143000" cy="18573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0" name="Picture 2" descr="G:\ФОТО Галины Анат\Фото11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7259" y="1055389"/>
            <a:ext cx="3714000" cy="22745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 descr="G:\ФОТО Галины Анат\Фото112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0698" y="1201748"/>
            <a:ext cx="3585596" cy="23388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2" name="Picture 4" descr="G:\ФОТО Галины Анат\Фото114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31653" y="4458760"/>
            <a:ext cx="3344068" cy="2030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учитывать опыт детей, приобретенный в детском саду;</a:t>
            </a:r>
          </a:p>
          <a:p>
            <a:pPr eaLnBrk="1" hangingPunct="1"/>
            <a:r>
              <a:rPr lang="ru-RU" sz="2800" smtClean="0"/>
              <a:t>создавать в семье благоприятные условия для проведения нетрадиционной пальчиковой гимнастики. </a:t>
            </a:r>
            <a:endParaRPr lang="ru-RU" sz="2800" smtClean="0">
              <a:latin typeface="Arial" charset="0"/>
            </a:endParaRPr>
          </a:p>
          <a:p>
            <a:pPr eaLnBrk="1" hangingPunct="1"/>
            <a:r>
              <a:rPr lang="ru-RU" sz="2800" smtClean="0"/>
              <a:t>повышение компетентности в вопросе развития речи детей,</a:t>
            </a:r>
            <a:endParaRPr lang="ru-RU" sz="2800" smtClean="0">
              <a:latin typeface="Arial" charset="0"/>
            </a:endParaRPr>
          </a:p>
          <a:p>
            <a:pPr eaLnBrk="1" hangingPunct="1"/>
            <a:endParaRPr lang="ru-RU" sz="2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2762" y="266700"/>
            <a:ext cx="8229601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 для родителей:</a:t>
            </a: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4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3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4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517</TotalTime>
  <Words>371</Words>
  <Application>Microsoft Office PowerPoint</Application>
  <PresentationFormat>Экран (4:3)</PresentationFormat>
  <Paragraphs>80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Тема4</vt:lpstr>
      <vt:lpstr>Развитие речи детей второй младшей группы с помощью нетрадиционных пальчиковых игр </vt:lpstr>
      <vt:lpstr>Актуальность данной темы</vt:lpstr>
      <vt:lpstr>Тема:</vt:lpstr>
      <vt:lpstr>Цели  педагогического опыта. </vt:lpstr>
      <vt:lpstr>Задачи педагогического опыта</vt:lpstr>
      <vt:lpstr>Значение пальчиковых игр</vt:lpstr>
      <vt:lpstr>Пальчиковые игры</vt:lpstr>
      <vt:lpstr>Пальчиковые игры</vt:lpstr>
      <vt:lpstr>Задачи для родителей:</vt:lpstr>
      <vt:lpstr>   Работа с родителями</vt:lpstr>
      <vt:lpstr>Основные принципы</vt:lpstr>
      <vt:lpstr>Обобщение педагогического опыта.  </vt:lpstr>
      <vt:lpstr>Результативность опыта.</vt:lpstr>
      <vt:lpstr>Слайд 14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детей второй младшей группы с помощью нетрадиционных пальчиковых игр</dc:title>
  <dc:creator>User</dc:creator>
  <cp:lastModifiedBy>User</cp:lastModifiedBy>
  <cp:revision>51</cp:revision>
  <dcterms:created xsi:type="dcterms:W3CDTF">2015-11-18T15:17:31Z</dcterms:created>
  <dcterms:modified xsi:type="dcterms:W3CDTF">2017-01-11T20:41:52Z</dcterms:modified>
</cp:coreProperties>
</file>