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5" r:id="rId2"/>
    <p:sldId id="274" r:id="rId3"/>
    <p:sldId id="275" r:id="rId4"/>
    <p:sldId id="272" r:id="rId5"/>
    <p:sldId id="262" r:id="rId6"/>
    <p:sldId id="268" r:id="rId7"/>
    <p:sldId id="271" r:id="rId8"/>
    <p:sldId id="269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59DD43"/>
    <a:srgbClr val="CFF6F9"/>
    <a:srgbClr val="88E9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76C367-9AB9-40E5-9E78-63B0ADA2C1FF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23AB98-A474-42FC-9598-94858FEA9F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03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1649F971-B5A3-4004-9C2C-157D6166FC47}" type="slidenum">
              <a:rPr lang="ru-RU" smtClean="0"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>
              <a:latin typeface="Calibri" pitchFamily="34" charset="0"/>
            </a:endParaRPr>
          </a:p>
        </p:txBody>
      </p:sp>
      <p:sp>
        <p:nvSpPr>
          <p:cNvPr id="276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037013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9B5F2A65-899E-4394-AD43-C11DF8A520E9}" type="slidenum">
              <a:rPr lang="ru-RU" smtClean="0"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>
              <a:latin typeface="Calibri" pitchFamily="34" charset="0"/>
            </a:endParaRPr>
          </a:p>
        </p:txBody>
      </p:sp>
      <p:sp>
        <p:nvSpPr>
          <p:cNvPr id="286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037013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7000"/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5;&#1086;&#1083;&#1100;&#1079;&#1086;&#1074;&#1072;&#1090;&#1077;&#1083;&#1100;\Desktop\&#1087;&#1077;&#1089;&#1085;&#1084;\&#1046;&#1080;&#1088;&#1072;&#1092;.wma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6;&#1083;&#1100;&#1079;&#1086;&#1074;&#1072;&#1090;&#1077;&#1083;&#1100;\Desktop\&#1074;&#1077;&#1089;&#1077;&#1083;&#1072;&#1103;%20&#1092;&#1080;&#1079;&#1084;&#1080;&#1085;&#1091;&#1090;&#1082;&#1072;\&#1087;&#1077;&#1089;&#1085;&#1084;\&#1046;&#1080;&#1088;&#1072;&#1092;.wma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novprospekt - все фотографии с меткой &quot;картинки на пр.&quot; на Яндекс.Фотка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150205"/>
            <a:ext cx="3571868" cy="2707796"/>
          </a:xfrm>
          <a:prstGeom prst="rect">
            <a:avLst/>
          </a:prstGeom>
          <a:noFill/>
        </p:spPr>
      </p:pic>
      <p:pic>
        <p:nvPicPr>
          <p:cNvPr id="8" name="Picture 2" descr="8 новых акций в сентябре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2462" y="5991236"/>
            <a:ext cx="866764" cy="86676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59632" y="1916832"/>
            <a:ext cx="649331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собственные и нарицательные </a:t>
            </a:r>
            <a:endParaRPr lang="ru-RU" sz="36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имена </a:t>
            </a:r>
            <a:r>
              <a:rPr lang="ru-RU" sz="36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существительные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27784" y="121333"/>
            <a:ext cx="4082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МКОУ «СОШ №1 пгт Палана»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24128" y="4293096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Составила учитель начальных классов Нестерова Арина Владимировна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Зимние рамки для детских фотографий – Весёлый снегови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059113" y="1808163"/>
            <a:ext cx="46323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7030A0"/>
                </a:solidFill>
                <a:latin typeface="+mn-lt"/>
                <a:cs typeface="+mn-cs"/>
              </a:rPr>
              <a:t>Работа по индивидуальным  заданиям</a:t>
            </a:r>
          </a:p>
        </p:txBody>
      </p:sp>
      <p:sp>
        <p:nvSpPr>
          <p:cNvPr id="16388" name="TextBox 2"/>
          <p:cNvSpPr txBox="1">
            <a:spLocks noChangeArrowheads="1"/>
          </p:cNvSpPr>
          <p:nvPr/>
        </p:nvSpPr>
        <p:spPr bwMode="auto">
          <a:xfrm>
            <a:off x="2663825" y="2614613"/>
            <a:ext cx="5422900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57400" algn="l"/>
              </a:tabLst>
            </a:pPr>
            <a:r>
              <a:rPr lang="ru-RU" b="1">
                <a:latin typeface="Calibri" pitchFamily="34" charset="0"/>
                <a:ea typeface="Calibri" pitchFamily="34" charset="0"/>
                <a:cs typeface="Times New Roman" pitchFamily="18" charset="0"/>
              </a:rPr>
              <a:t>1 уровень	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057400" algn="l"/>
              </a:tabLst>
            </a:pPr>
            <a:r>
              <a:rPr lang="ru-RU" sz="2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Спишите слова. Над существительными надпишите од. или неод.</a:t>
            </a:r>
            <a:endParaRPr lang="ru-RU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200000"/>
              </a:lnSpc>
              <a:spcAft>
                <a:spcPts val="1000"/>
              </a:spcAft>
              <a:tabLst>
                <a:tab pos="2057400" algn="l"/>
              </a:tabLst>
            </a:pPr>
            <a:r>
              <a:rPr lang="ru-RU" b="1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24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Синица, лед, снегирь, шарф, шуба,     </a:t>
            </a:r>
          </a:p>
          <a:p>
            <a:pPr>
              <a:lnSpc>
                <a:spcPct val="200000"/>
              </a:lnSpc>
              <a:spcAft>
                <a:spcPts val="1000"/>
              </a:spcAft>
              <a:tabLst>
                <a:tab pos="2057400" algn="l"/>
              </a:tabLst>
            </a:pPr>
            <a:r>
              <a:rPr lang="ru-RU" sz="24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Снегурочка, зима.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56100" y="2201863"/>
            <a:ext cx="1289050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FF0000"/>
                </a:solidFill>
                <a:latin typeface="+mn-lt"/>
                <a:cs typeface="+mn-cs"/>
              </a:rPr>
              <a:t>Проверка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063875" y="3890963"/>
            <a:ext cx="5064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ru-RU" sz="2000"/>
              <a:t>.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840163" y="3859213"/>
            <a:ext cx="7604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неод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937125" y="3921125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00000"/>
                </a:solidFill>
              </a:rPr>
              <a:t>од</a:t>
            </a:r>
            <a:r>
              <a:rPr lang="ru-RU"/>
              <a:t>.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753100" y="3887788"/>
            <a:ext cx="76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неод</a:t>
            </a:r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659563" y="3890963"/>
            <a:ext cx="76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неод</a:t>
            </a:r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840163" y="4724400"/>
            <a:ext cx="531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00000"/>
                </a:solidFill>
              </a:rPr>
              <a:t>од</a:t>
            </a:r>
            <a:r>
              <a:rPr lang="ru-RU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937125" y="4694238"/>
            <a:ext cx="7604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неод</a:t>
            </a:r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2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Зимние рамки для детских фотографий – Весёлый снегови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14346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059113" y="1624013"/>
            <a:ext cx="46323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7030A0"/>
                </a:solidFill>
                <a:latin typeface="+mn-lt"/>
                <a:cs typeface="+mn-cs"/>
              </a:rPr>
              <a:t>Работа по индивидуальным  заданиям</a:t>
            </a:r>
          </a:p>
        </p:txBody>
      </p:sp>
      <p:sp>
        <p:nvSpPr>
          <p:cNvPr id="17412" name="TextBox 2"/>
          <p:cNvSpPr txBox="1">
            <a:spLocks noChangeArrowheads="1"/>
          </p:cNvSpPr>
          <p:nvPr/>
        </p:nvSpPr>
        <p:spPr bwMode="auto">
          <a:xfrm>
            <a:off x="2668588" y="2384425"/>
            <a:ext cx="5424487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57400" algn="l"/>
              </a:tabLst>
            </a:pPr>
            <a:r>
              <a:rPr lang="ru-RU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2 уровень	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057400" algn="l"/>
              </a:tabLst>
            </a:pP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Спишите предложения. Над существительными надпишите од. или </a:t>
            </a:r>
            <a:r>
              <a:rPr lang="ru-RU" sz="20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неод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200000"/>
              </a:lnSpc>
              <a:spcAft>
                <a:spcPts val="1000"/>
              </a:spcAft>
              <a:tabLst>
                <a:tab pos="2057400" algn="l"/>
              </a:tabLst>
            </a:pPr>
            <a:r>
              <a:rPr lang="ru-RU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24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Наступила зима.  Белое пушистое одеяло  укрыло землю. Белка приготовила на зиму орехи. </a:t>
            </a:r>
            <a:endParaRPr lang="ru-RU" sz="2400" b="1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6100" y="2017713"/>
            <a:ext cx="1289050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FF0000"/>
                </a:solidFill>
                <a:latin typeface="+mn-lt"/>
                <a:cs typeface="+mn-cs"/>
              </a:rPr>
              <a:t>Проверка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216400" y="3644900"/>
            <a:ext cx="76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неод</a:t>
            </a:r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843213" y="4365625"/>
            <a:ext cx="76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неод</a:t>
            </a:r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884738" y="4368800"/>
            <a:ext cx="7604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неод</a:t>
            </a:r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787900" y="5084763"/>
            <a:ext cx="7604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неод</a:t>
            </a:r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578475" y="5084763"/>
            <a:ext cx="7604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неод</a:t>
            </a:r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973763" y="4365625"/>
            <a:ext cx="500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4286248" y="4286256"/>
            <a:ext cx="57150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857488" y="4286256"/>
            <a:ext cx="128588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857488" y="4429132"/>
            <a:ext cx="128588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786050" y="5072074"/>
            <a:ext cx="92869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857620" y="5072074"/>
            <a:ext cx="92869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857488" y="5715016"/>
            <a:ext cx="1500198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786446" y="5072074"/>
            <a:ext cx="92869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857620" y="5214950"/>
            <a:ext cx="857256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786050" y="5857892"/>
            <a:ext cx="1571636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86512" y="4357694"/>
            <a:ext cx="264320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Собственные</a:t>
            </a:r>
          </a:p>
          <a:p>
            <a:pPr algn="ctr"/>
            <a:r>
              <a:rPr lang="ru-RU" sz="3200" dirty="0" smtClean="0"/>
              <a:t>1</a:t>
            </a: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71868" y="2285992"/>
            <a:ext cx="157163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и</a:t>
            </a:r>
          </a:p>
          <a:p>
            <a:pPr algn="ctr"/>
            <a:r>
              <a:rPr lang="ru-RU" sz="3200" dirty="0" smtClean="0"/>
              <a:t>2</a:t>
            </a: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4000504"/>
            <a:ext cx="292895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нарицательные</a:t>
            </a:r>
          </a:p>
          <a:p>
            <a:pPr algn="ctr"/>
            <a:r>
              <a:rPr lang="ru-RU" sz="3200" dirty="0" smtClean="0"/>
              <a:t>3</a:t>
            </a: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000232" y="2786058"/>
            <a:ext cx="15716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имена</a:t>
            </a:r>
          </a:p>
          <a:p>
            <a:pPr algn="ctr"/>
            <a:r>
              <a:rPr lang="ru-RU" sz="3200" dirty="0" smtClean="0"/>
              <a:t>4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57752" y="2857496"/>
            <a:ext cx="350046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существительные</a:t>
            </a:r>
          </a:p>
          <a:p>
            <a:pPr algn="ctr"/>
            <a:r>
              <a:rPr lang="ru-RU" sz="3200" dirty="0" smtClean="0"/>
              <a:t>5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214546" y="285728"/>
            <a:ext cx="5286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1,2,3,4,5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2357422" y="0"/>
            <a:ext cx="46434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Тема урока:</a:t>
            </a:r>
            <a:endParaRPr lang="ru-RU" sz="4800" dirty="0"/>
          </a:p>
        </p:txBody>
      </p:sp>
      <p:pic>
        <p:nvPicPr>
          <p:cNvPr id="11" name="Picture 2" descr="novprospekt - все фотографии с меткой &quot;картинки на пр.&quot; на Яндекс.Фотка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4366830"/>
            <a:ext cx="3286117" cy="249117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24884E-6 L -0.65486 -0.4435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700" y="-22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86586E-6 L -0.1026 -0.1417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00" y="-7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59852E-6 L 0.37222 -0.4021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00" y="-20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59019E-7 L 0.58125 -0.2303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100" y="-1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44 0.01596 L -0.24601 -0.0832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00" y="-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Выноска-облако 14"/>
          <p:cNvSpPr/>
          <p:nvPr/>
        </p:nvSpPr>
        <p:spPr>
          <a:xfrm>
            <a:off x="0" y="214290"/>
            <a:ext cx="9144000" cy="2571768"/>
          </a:xfrm>
          <a:prstGeom prst="cloudCallout">
            <a:avLst>
              <a:gd name="adj1" fmla="val -27287"/>
              <a:gd name="adj2" fmla="val 159993"/>
            </a:avLst>
          </a:prstGeom>
          <a:solidFill>
            <a:srgbClr val="CFF6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rgbClr val="002060"/>
                </a:solidFill>
              </a:rPr>
              <a:t>Собственные и нарицательные имена существительные. </a:t>
            </a:r>
            <a:endParaRPr lang="ru-RU" sz="3000" dirty="0">
              <a:solidFill>
                <a:srgbClr val="FF0000"/>
              </a:solidFill>
            </a:endParaRPr>
          </a:p>
        </p:txBody>
      </p:sp>
      <p:pic>
        <p:nvPicPr>
          <p:cNvPr id="8" name="Picture 2" descr="8 новых акций в сентябре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2462" y="5991236"/>
            <a:ext cx="866764" cy="866764"/>
          </a:xfrm>
          <a:prstGeom prst="rect">
            <a:avLst/>
          </a:prstGeom>
          <a:noFill/>
        </p:spPr>
      </p:pic>
      <p:pic>
        <p:nvPicPr>
          <p:cNvPr id="5" name="Picture 8" descr="купить куклу Динь Динь в Киеве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500098" y="1830957"/>
            <a:ext cx="4071934" cy="5027043"/>
          </a:xfrm>
          <a:prstGeom prst="rect">
            <a:avLst/>
          </a:prstGeom>
          <a:noFill/>
        </p:spPr>
      </p:pic>
      <p:pic>
        <p:nvPicPr>
          <p:cNvPr id="6" name="Жираф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572396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6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novprospekt - все фотографии с меткой &quot;картинки на пр.&quot; на Яндекс.Фотка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43315"/>
            <a:ext cx="4240510" cy="3214686"/>
          </a:xfrm>
          <a:prstGeom prst="rect">
            <a:avLst/>
          </a:prstGeom>
          <a:noFill/>
        </p:spPr>
      </p:pic>
      <p:sp>
        <p:nvSpPr>
          <p:cNvPr id="15" name="Выноска-облако 14"/>
          <p:cNvSpPr/>
          <p:nvPr/>
        </p:nvSpPr>
        <p:spPr>
          <a:xfrm>
            <a:off x="428596" y="714356"/>
            <a:ext cx="8358246" cy="3929090"/>
          </a:xfrm>
          <a:prstGeom prst="cloudCallout">
            <a:avLst>
              <a:gd name="adj1" fmla="val -27287"/>
              <a:gd name="adj2" fmla="val 159993"/>
            </a:avLst>
          </a:prstGeom>
          <a:solidFill>
            <a:srgbClr val="CFF6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</a:rPr>
              <a:t>1. На какие две группы делятся имена существительные?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2. Чем они отличаются друг от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друга?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3. Что относится к именам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нарицательным?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8" name="Picture 2" descr="8 новых акций в сентябре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2462" y="5991236"/>
            <a:ext cx="866764" cy="86676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071802" y="0"/>
            <a:ext cx="3857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Задачи урока: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allAtOnce" animBg="1"/>
      <p:bldP spid="6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C:\Users\Юзер\Desktop\к уроку\8316978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pic>
        <p:nvPicPr>
          <p:cNvPr id="51203" name="Picture 3" descr="C:\Users\Юзер\Desktop\к уроку\apogoda-9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571480"/>
            <a:ext cx="70580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" name="Жираф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072462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6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Выноска-облако 14"/>
          <p:cNvSpPr/>
          <p:nvPr/>
        </p:nvSpPr>
        <p:spPr>
          <a:xfrm>
            <a:off x="0" y="214290"/>
            <a:ext cx="9144000" cy="2571768"/>
          </a:xfrm>
          <a:prstGeom prst="cloudCallout">
            <a:avLst>
              <a:gd name="adj1" fmla="val -27287"/>
              <a:gd name="adj2" fmla="val 159993"/>
            </a:avLst>
          </a:prstGeom>
          <a:solidFill>
            <a:srgbClr val="CFF6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rgbClr val="FF0000"/>
                </a:solidFill>
              </a:rPr>
              <a:t>К собственным именам существительным относится:</a:t>
            </a:r>
            <a:endParaRPr lang="ru-RU" sz="3000" dirty="0">
              <a:solidFill>
                <a:srgbClr val="FF0000"/>
              </a:solidFill>
            </a:endParaRPr>
          </a:p>
        </p:txBody>
      </p:sp>
      <p:pic>
        <p:nvPicPr>
          <p:cNvPr id="8" name="Picture 2" descr="8 новых акций в сентябре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2462" y="5991236"/>
            <a:ext cx="866764" cy="866764"/>
          </a:xfrm>
          <a:prstGeom prst="rect">
            <a:avLst/>
          </a:prstGeom>
          <a:noFill/>
        </p:spPr>
      </p:pic>
      <p:pic>
        <p:nvPicPr>
          <p:cNvPr id="5" name="Picture 4" descr="Календарно тематическое планирование тема сказки - Лучшая библиотека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285720" y="3571876"/>
            <a:ext cx="3063550" cy="292893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00430" y="2928934"/>
            <a:ext cx="528641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800" dirty="0" smtClean="0">
                <a:ln>
                  <a:solidFill>
                    <a:srgbClr val="00B0F0"/>
                  </a:solidFill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Имена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800" dirty="0" smtClean="0">
                <a:ln>
                  <a:solidFill>
                    <a:srgbClr val="00B0F0"/>
                  </a:solidFill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Фамилии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800" dirty="0" smtClean="0">
                <a:ln>
                  <a:solidFill>
                    <a:srgbClr val="00B0F0"/>
                  </a:solidFill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Отчества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800" dirty="0" smtClean="0">
                <a:ln>
                  <a:solidFill>
                    <a:srgbClr val="00B0F0"/>
                  </a:solidFill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Страны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800" dirty="0" smtClean="0">
                <a:ln>
                  <a:solidFill>
                    <a:srgbClr val="00B0F0"/>
                  </a:solidFill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Название городов (посёлков)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800" dirty="0" smtClean="0">
                <a:ln>
                  <a:solidFill>
                    <a:srgbClr val="00B0F0"/>
                  </a:solidFill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Название рек</a:t>
            </a:r>
          </a:p>
          <a:p>
            <a:pPr marL="342900" indent="-342900">
              <a:buFont typeface="Wingdings" pitchFamily="2" charset="2"/>
              <a:buChar char="Ø"/>
            </a:pPr>
            <a:endParaRPr lang="ru-RU" sz="28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reflection blurRad="6350" stA="55000" endA="50" endPos="85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86182" y="5786454"/>
            <a:ext cx="5357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Пишется с заглавной (большой) буква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C:\Users\Юзер\Desktop\к уроку\8316978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pic>
        <p:nvPicPr>
          <p:cNvPr id="51203" name="Picture 3" descr="C:\Users\Юзер\Desktop\к уроку\apogoda-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404813"/>
            <a:ext cx="70580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6869" name="Прямоугольник 4"/>
          <p:cNvSpPr>
            <a:spLocks noChangeArrowheads="1"/>
          </p:cNvSpPr>
          <p:nvPr/>
        </p:nvSpPr>
        <p:spPr bwMode="auto">
          <a:xfrm>
            <a:off x="2700338" y="2997200"/>
            <a:ext cx="4071937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 i="1">
                <a:solidFill>
                  <a:srgbClr val="0000FF"/>
                </a:solidFill>
                <a:latin typeface="Segoe Print" pitchFamily="2" charset="0"/>
              </a:rPr>
              <a:t>До новых встреч!!!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36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36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145</Words>
  <Application>Microsoft Office PowerPoint</Application>
  <PresentationFormat>Экран (4:3)</PresentationFormat>
  <Paragraphs>63</Paragraphs>
  <Slides>9</Slides>
  <Notes>2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 и наталья</dc:creator>
  <cp:lastModifiedBy>1</cp:lastModifiedBy>
  <cp:revision>74</cp:revision>
  <dcterms:created xsi:type="dcterms:W3CDTF">2015-03-20T11:30:12Z</dcterms:created>
  <dcterms:modified xsi:type="dcterms:W3CDTF">2017-01-11T00:03:23Z</dcterms:modified>
</cp:coreProperties>
</file>